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17"/>
  </p:notesMasterIdLst>
  <p:sldIdLst>
    <p:sldId id="299" r:id="rId2"/>
    <p:sldId id="314" r:id="rId3"/>
    <p:sldId id="303" r:id="rId4"/>
    <p:sldId id="259" r:id="rId5"/>
    <p:sldId id="305" r:id="rId6"/>
    <p:sldId id="302" r:id="rId7"/>
    <p:sldId id="261" r:id="rId8"/>
    <p:sldId id="307" r:id="rId9"/>
    <p:sldId id="262" r:id="rId10"/>
    <p:sldId id="309" r:id="rId11"/>
    <p:sldId id="263" r:id="rId12"/>
    <p:sldId id="264" r:id="rId13"/>
    <p:sldId id="265" r:id="rId14"/>
    <p:sldId id="260" r:id="rId15"/>
    <p:sldId id="315" r:id="rId16"/>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Quattrocento Sans" panose="020B05020500000200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hkzcQeXHu6xzKRhgrXzRCUUP8wq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27" autoAdjust="0"/>
    <p:restoredTop sz="88028" autoAdjust="0"/>
  </p:normalViewPr>
  <p:slideViewPr>
    <p:cSldViewPr snapToGrid="0">
      <p:cViewPr varScale="1">
        <p:scale>
          <a:sx n="92" d="100"/>
          <a:sy n="92" d="100"/>
        </p:scale>
        <p:origin x="80" y="2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68"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67" Type="http://customschemas.google.com/relationships/presentationmetadata" Target="metadata"/><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7.xml"/><Relationship Id="rId7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9" name="Google Shape;3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F5EE0DAF-3111-6A5F-1145-B36D26AC53FD}"/>
            </a:ext>
          </a:extLst>
        </p:cNvPr>
        <p:cNvGrpSpPr/>
        <p:nvPr/>
      </p:nvGrpSpPr>
      <p:grpSpPr>
        <a:xfrm>
          <a:off x="0" y="0"/>
          <a:ext cx="0" cy="0"/>
          <a:chOff x="0" y="0"/>
          <a:chExt cx="0" cy="0"/>
        </a:xfrm>
      </p:grpSpPr>
      <p:sp>
        <p:nvSpPr>
          <p:cNvPr id="126" name="Google Shape;126;g2cc36e2d2eb_0_44:notes">
            <a:extLst>
              <a:ext uri="{FF2B5EF4-FFF2-40B4-BE49-F238E27FC236}">
                <a16:creationId xmlns:a16="http://schemas.microsoft.com/office/drawing/2014/main" id="{69336D2D-5FA1-C753-576B-FDD03368E6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7" name="Google Shape;127;g2cc36e2d2eb_0_44:notes">
            <a:extLst>
              <a:ext uri="{FF2B5EF4-FFF2-40B4-BE49-F238E27FC236}">
                <a16:creationId xmlns:a16="http://schemas.microsoft.com/office/drawing/2014/main" id="{64E0B777-D893-9938-32CC-452FCC2731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08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cd3ba8573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3" name="Google Shape;133;g2cd3ba8573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d3ba8573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ym typeface="Quattrocento Sans"/>
            </a:endParaRPr>
          </a:p>
        </p:txBody>
      </p:sp>
      <p:sp>
        <p:nvSpPr>
          <p:cNvPr id="139" name="Google Shape;139;g2cd3ba8573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cd3ba8573e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7" name="Google Shape;147;g2cd3ba8573e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cc36e2d2e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g2cc36e2d2e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0BF0976E-503C-F9B2-E060-126A9FE5A746}"/>
            </a:ext>
          </a:extLst>
        </p:cNvPr>
        <p:cNvGrpSpPr/>
        <p:nvPr/>
      </p:nvGrpSpPr>
      <p:grpSpPr>
        <a:xfrm>
          <a:off x="0" y="0"/>
          <a:ext cx="0" cy="0"/>
          <a:chOff x="0" y="0"/>
          <a:chExt cx="0" cy="0"/>
        </a:xfrm>
      </p:grpSpPr>
      <p:sp>
        <p:nvSpPr>
          <p:cNvPr id="347" name="Google Shape;347;p1:notes">
            <a:extLst>
              <a:ext uri="{FF2B5EF4-FFF2-40B4-BE49-F238E27FC236}">
                <a16:creationId xmlns:a16="http://schemas.microsoft.com/office/drawing/2014/main" id="{36F3EA3C-9C77-28E1-567C-2C0AD04652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notes">
            <a:extLst>
              <a:ext uri="{FF2B5EF4-FFF2-40B4-BE49-F238E27FC236}">
                <a16:creationId xmlns:a16="http://schemas.microsoft.com/office/drawing/2014/main" id="{94D01FFD-1C21-1993-3792-A0BC226A22C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9" name="Google Shape;349;p1:notes">
            <a:extLst>
              <a:ext uri="{FF2B5EF4-FFF2-40B4-BE49-F238E27FC236}">
                <a16:creationId xmlns:a16="http://schemas.microsoft.com/office/drawing/2014/main" id="{247A0F7E-2D8A-DD55-A967-3B37C62B288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98704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F3D4056C-4EAD-688C-9CE0-FFAF48604F86}"/>
            </a:ext>
          </a:extLst>
        </p:cNvPr>
        <p:cNvGrpSpPr/>
        <p:nvPr/>
      </p:nvGrpSpPr>
      <p:grpSpPr>
        <a:xfrm>
          <a:off x="0" y="0"/>
          <a:ext cx="0" cy="0"/>
          <a:chOff x="0" y="0"/>
          <a:chExt cx="0" cy="0"/>
        </a:xfrm>
      </p:grpSpPr>
      <p:sp>
        <p:nvSpPr>
          <p:cNvPr id="114" name="Google Shape;114;g2cc36e2d2eb_0_40:notes">
            <a:extLst>
              <a:ext uri="{FF2B5EF4-FFF2-40B4-BE49-F238E27FC236}">
                <a16:creationId xmlns:a16="http://schemas.microsoft.com/office/drawing/2014/main" id="{B5D99285-7396-EF22-9995-BD6E8BDC87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g2cc36e2d2eb_0_40:notes">
            <a:extLst>
              <a:ext uri="{FF2B5EF4-FFF2-40B4-BE49-F238E27FC236}">
                <a16:creationId xmlns:a16="http://schemas.microsoft.com/office/drawing/2014/main" id="{AE129452-9D14-175B-54AE-4B36AE53CD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36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66FEBC6B-66A9-34F2-DAA4-6AC9E051BD75}"/>
            </a:ext>
          </a:extLst>
        </p:cNvPr>
        <p:cNvGrpSpPr/>
        <p:nvPr/>
      </p:nvGrpSpPr>
      <p:grpSpPr>
        <a:xfrm>
          <a:off x="0" y="0"/>
          <a:ext cx="0" cy="0"/>
          <a:chOff x="0" y="0"/>
          <a:chExt cx="0" cy="0"/>
        </a:xfrm>
      </p:grpSpPr>
      <p:sp>
        <p:nvSpPr>
          <p:cNvPr id="114" name="Google Shape;114;g2cc36e2d2eb_0_40:notes">
            <a:extLst>
              <a:ext uri="{FF2B5EF4-FFF2-40B4-BE49-F238E27FC236}">
                <a16:creationId xmlns:a16="http://schemas.microsoft.com/office/drawing/2014/main" id="{DE704B3C-234D-6ABE-B680-C740C59262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115" name="Google Shape;115;g2cc36e2d2eb_0_40:notes">
            <a:extLst>
              <a:ext uri="{FF2B5EF4-FFF2-40B4-BE49-F238E27FC236}">
                <a16:creationId xmlns:a16="http://schemas.microsoft.com/office/drawing/2014/main" id="{B372916B-21AC-536C-573D-0DB9A8383F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12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c36e2d2e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g2cc36e2d2e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a:extLst>
            <a:ext uri="{FF2B5EF4-FFF2-40B4-BE49-F238E27FC236}">
              <a16:creationId xmlns:a16="http://schemas.microsoft.com/office/drawing/2014/main" id="{CB26A194-7775-3BB0-80B9-08B8A8120CF1}"/>
            </a:ext>
          </a:extLst>
        </p:cNvPr>
        <p:cNvGrpSpPr/>
        <p:nvPr/>
      </p:nvGrpSpPr>
      <p:grpSpPr>
        <a:xfrm>
          <a:off x="0" y="0"/>
          <a:ext cx="0" cy="0"/>
          <a:chOff x="0" y="0"/>
          <a:chExt cx="0" cy="0"/>
        </a:xfrm>
      </p:grpSpPr>
      <p:sp>
        <p:nvSpPr>
          <p:cNvPr id="114" name="Google Shape;114;g2cc36e2d2eb_0_40:notes">
            <a:extLst>
              <a:ext uri="{FF2B5EF4-FFF2-40B4-BE49-F238E27FC236}">
                <a16:creationId xmlns:a16="http://schemas.microsoft.com/office/drawing/2014/main" id="{F72FC5AE-338F-C851-5994-8408E96B49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5" name="Google Shape;115;g2cc36e2d2eb_0_40:notes">
            <a:extLst>
              <a:ext uri="{FF2B5EF4-FFF2-40B4-BE49-F238E27FC236}">
                <a16:creationId xmlns:a16="http://schemas.microsoft.com/office/drawing/2014/main" id="{D8B65CFF-9109-5904-F4BA-C8A92BB548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35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57352B09-2970-4731-F2CA-0C0E9EE5B09C}"/>
            </a:ext>
          </a:extLst>
        </p:cNvPr>
        <p:cNvGrpSpPr/>
        <p:nvPr/>
      </p:nvGrpSpPr>
      <p:grpSpPr>
        <a:xfrm>
          <a:off x="0" y="0"/>
          <a:ext cx="0" cy="0"/>
          <a:chOff x="0" y="0"/>
          <a:chExt cx="0" cy="0"/>
        </a:xfrm>
      </p:grpSpPr>
      <p:sp>
        <p:nvSpPr>
          <p:cNvPr id="126" name="Google Shape;126;g2cc36e2d2eb_0_44:notes">
            <a:extLst>
              <a:ext uri="{FF2B5EF4-FFF2-40B4-BE49-F238E27FC236}">
                <a16:creationId xmlns:a16="http://schemas.microsoft.com/office/drawing/2014/main" id="{F63BE85C-C260-8F66-5810-0A7BCB5CEA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127" name="Google Shape;127;g2cc36e2d2eb_0_44:notes">
            <a:extLst>
              <a:ext uri="{FF2B5EF4-FFF2-40B4-BE49-F238E27FC236}">
                <a16:creationId xmlns:a16="http://schemas.microsoft.com/office/drawing/2014/main" id="{CECB61F4-5DA9-ED3C-2DAD-E9090C2868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85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d3ba8573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2cd3ba8573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0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AEDCDCE7-746A-F64C-EC72-858FA91F5DB8}"/>
            </a:ext>
          </a:extLst>
        </p:cNvPr>
        <p:cNvGrpSpPr/>
        <p:nvPr/>
      </p:nvGrpSpPr>
      <p:grpSpPr>
        <a:xfrm>
          <a:off x="0" y="0"/>
          <a:ext cx="0" cy="0"/>
          <a:chOff x="0" y="0"/>
          <a:chExt cx="0" cy="0"/>
        </a:xfrm>
      </p:grpSpPr>
      <p:sp>
        <p:nvSpPr>
          <p:cNvPr id="154" name="Google Shape;154;g2cc36e2d2eb_0_52:notes">
            <a:extLst>
              <a:ext uri="{FF2B5EF4-FFF2-40B4-BE49-F238E27FC236}">
                <a16:creationId xmlns:a16="http://schemas.microsoft.com/office/drawing/2014/main" id="{53156F97-77E8-6C91-72B7-DFA739AE00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g2cc36e2d2eb_0_52:notes">
            <a:extLst>
              <a:ext uri="{FF2B5EF4-FFF2-40B4-BE49-F238E27FC236}">
                <a16:creationId xmlns:a16="http://schemas.microsoft.com/office/drawing/2014/main" id="{CA24B2B3-8565-DC62-CD93-FEC6C69DBE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00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c36e2d2e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7" name="Google Shape;127;g2cc36e2d2e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4"/>
          <p:cNvSpPr/>
          <p:nvPr/>
        </p:nvSpPr>
        <p:spPr>
          <a:xfrm>
            <a:off x="0" y="-6350"/>
            <a:ext cx="12192000" cy="1325563"/>
          </a:xfrm>
          <a:prstGeom prst="rect">
            <a:avLst/>
          </a:prstGeom>
          <a:solidFill>
            <a:srgbClr val="0027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34"/>
          <p:cNvSpPr txBox="1">
            <a:spLocks noGrp="1"/>
          </p:cNvSpPr>
          <p:nvPr>
            <p:ph type="title"/>
          </p:nvPr>
        </p:nvSpPr>
        <p:spPr>
          <a:xfrm>
            <a:off x="838200" y="317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CB05"/>
              </a:buClr>
              <a:buSzPts val="4400"/>
              <a:buFont typeface="Quattrocento Sans"/>
              <a:buNone/>
              <a:defRPr b="1">
                <a:solidFill>
                  <a:srgbClr val="FFCB0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6"/>
          <p:cNvSpPr/>
          <p:nvPr/>
        </p:nvSpPr>
        <p:spPr>
          <a:xfrm>
            <a:off x="0" y="-6350"/>
            <a:ext cx="12192000" cy="1325563"/>
          </a:xfrm>
          <a:prstGeom prst="rect">
            <a:avLst/>
          </a:prstGeom>
          <a:solidFill>
            <a:srgbClr val="0027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3" name="Google Shape;33;p3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CB05"/>
              </a:buClr>
              <a:buSzPts val="4400"/>
              <a:buFont typeface="Quattrocento Sans"/>
              <a:buNone/>
              <a:defRPr>
                <a:solidFill>
                  <a:srgbClr val="FFCB0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6"/>
          <p:cNvSpPr txBox="1">
            <a:spLocks noGrp="1"/>
          </p:cNvSpPr>
          <p:nvPr>
            <p:ph type="body" idx="1"/>
          </p:nvPr>
        </p:nvSpPr>
        <p:spPr>
          <a:xfrm>
            <a:off x="838200" y="1473200"/>
            <a:ext cx="5181600" cy="47037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6"/>
          <p:cNvSpPr txBox="1">
            <a:spLocks noGrp="1"/>
          </p:cNvSpPr>
          <p:nvPr>
            <p:ph type="body" idx="2"/>
          </p:nvPr>
        </p:nvSpPr>
        <p:spPr>
          <a:xfrm>
            <a:off x="6172200" y="1473200"/>
            <a:ext cx="5181600" cy="47037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1"/>
          <p:cNvSpPr>
            <a:spLocks noGrp="1"/>
          </p:cNvSpPr>
          <p:nvPr>
            <p:ph type="pic" idx="2"/>
          </p:nvPr>
        </p:nvSpPr>
        <p:spPr>
          <a:xfrm>
            <a:off x="5183188" y="987425"/>
            <a:ext cx="6172200" cy="4873625"/>
          </a:xfrm>
          <a:prstGeom prst="rect">
            <a:avLst/>
          </a:prstGeom>
          <a:noFill/>
          <a:ln>
            <a:noFill/>
          </a:ln>
        </p:spPr>
      </p:sp>
      <p:sp>
        <p:nvSpPr>
          <p:cNvPr id="69" name="Google Shape;69;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Burton Tower">
  <p:cSld name="Title Slide: Burton Tower">
    <p:bg>
      <p:bgPr>
        <a:solidFill>
          <a:schemeClr val="lt1"/>
        </a:solidFill>
        <a:effectLst/>
      </p:bgPr>
    </p:bg>
    <p:spTree>
      <p:nvGrpSpPr>
        <p:cNvPr id="1" name="Shape 12"/>
        <p:cNvGrpSpPr/>
        <p:nvPr/>
      </p:nvGrpSpPr>
      <p:grpSpPr>
        <a:xfrm>
          <a:off x="0" y="0"/>
          <a:ext cx="0" cy="0"/>
          <a:chOff x="0" y="0"/>
          <a:chExt cx="0" cy="0"/>
        </a:xfrm>
      </p:grpSpPr>
      <p:pic>
        <p:nvPicPr>
          <p:cNvPr id="13" name="Google Shape;13;p28" descr="A tall building with a tree in front of it&#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28"/>
          <p:cNvSpPr txBox="1">
            <a:spLocks noGrp="1"/>
          </p:cNvSpPr>
          <p:nvPr>
            <p:ph type="title"/>
          </p:nvPr>
        </p:nvSpPr>
        <p:spPr>
          <a:xfrm>
            <a:off x="1028700" y="3444715"/>
            <a:ext cx="8420100" cy="170517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8"/>
          <p:cNvSpPr txBox="1">
            <a:spLocks noGrp="1"/>
          </p:cNvSpPr>
          <p:nvPr>
            <p:ph type="body" idx="1"/>
          </p:nvPr>
        </p:nvSpPr>
        <p:spPr>
          <a:xfrm>
            <a:off x="1028700" y="5544669"/>
            <a:ext cx="5867400" cy="28463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800"/>
              <a:buFont typeface="Open Sans"/>
              <a:buNone/>
              <a:defRPr sz="1800" b="1">
                <a:latin typeface="Open Sans"/>
                <a:ea typeface="Open Sans"/>
                <a:cs typeface="Open Sans"/>
                <a:sym typeface="Open Sans"/>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 name="Google Shape;16;p28"/>
          <p:cNvSpPr txBox="1">
            <a:spLocks noGrp="1"/>
          </p:cNvSpPr>
          <p:nvPr>
            <p:ph type="body" idx="2"/>
          </p:nvPr>
        </p:nvSpPr>
        <p:spPr>
          <a:xfrm>
            <a:off x="1028700" y="5829300"/>
            <a:ext cx="3390900" cy="3048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lt1"/>
              </a:buClr>
              <a:buSzPts val="1800"/>
              <a:buFont typeface="Open Sans"/>
              <a:buNone/>
              <a:defRPr sz="1800" b="0" i="0">
                <a:latin typeface="Open Sans"/>
                <a:ea typeface="Open Sans"/>
                <a:cs typeface="Open Sans"/>
                <a:sym typeface="Open Sans"/>
              </a:defRPr>
            </a:lvl1pPr>
            <a:lvl2pPr marL="914400" lvl="1" indent="-342900" algn="l">
              <a:lnSpc>
                <a:spcPct val="100000"/>
              </a:lnSpc>
              <a:spcBef>
                <a:spcPts val="500"/>
              </a:spcBef>
              <a:spcAft>
                <a:spcPts val="0"/>
              </a:spcAft>
              <a:buClr>
                <a:schemeClr val="lt1"/>
              </a:buClr>
              <a:buSzPts val="1800"/>
              <a:buChar char="•"/>
              <a:defRPr/>
            </a:lvl2pPr>
            <a:lvl3pPr marL="1371600" lvl="2" indent="-342900" algn="l">
              <a:lnSpc>
                <a:spcPct val="100000"/>
              </a:lnSpc>
              <a:spcBef>
                <a:spcPts val="500"/>
              </a:spcBef>
              <a:spcAft>
                <a:spcPts val="0"/>
              </a:spcAft>
              <a:buClr>
                <a:schemeClr val="lt1"/>
              </a:buClr>
              <a:buSzPts val="1800"/>
              <a:buChar char="•"/>
              <a:defRPr/>
            </a:lvl3pPr>
            <a:lvl4pPr marL="1828800" lvl="3" indent="-342900" algn="l">
              <a:lnSpc>
                <a:spcPct val="100000"/>
              </a:lnSpc>
              <a:spcBef>
                <a:spcPts val="500"/>
              </a:spcBef>
              <a:spcAft>
                <a:spcPts val="0"/>
              </a:spcAft>
              <a:buClr>
                <a:schemeClr val="lt1"/>
              </a:buClr>
              <a:buSzPts val="1800"/>
              <a:buChar char="•"/>
              <a:defRPr/>
            </a:lvl4pPr>
            <a:lvl5pPr marL="2286000" lvl="4" indent="-342900" algn="l">
              <a:lnSpc>
                <a:spcPct val="10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17" name="Google Shape;17;p28"/>
          <p:cNvPicPr preferRelativeResize="0"/>
          <p:nvPr/>
        </p:nvPicPr>
        <p:blipFill rotWithShape="1">
          <a:blip r:embed="rId3">
            <a:alphaModFix/>
          </a:blip>
          <a:srcRect/>
          <a:stretch/>
        </p:blipFill>
        <p:spPr>
          <a:xfrm>
            <a:off x="1028700" y="2628900"/>
            <a:ext cx="3390900" cy="280775"/>
          </a:xfrm>
          <a:prstGeom prst="rect">
            <a:avLst/>
          </a:prstGeom>
          <a:noFill/>
          <a:ln>
            <a:noFill/>
          </a:ln>
        </p:spPr>
      </p:pic>
    </p:spTree>
    <p:extLst>
      <p:ext uri="{BB962C8B-B14F-4D97-AF65-F5344CB8AC3E}">
        <p14:creationId xmlns:p14="http://schemas.microsoft.com/office/powerpoint/2010/main" val="87149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1"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6" r:id="rId4"/>
    <p:sldLayoutId id="2147483657" r:id="rId5"/>
    <p:sldLayoutId id="2147483658" r:id="rId6"/>
    <p:sldLayoutId id="2147483659"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1"/>
          <p:cNvSpPr txBox="1">
            <a:spLocks noGrp="1"/>
          </p:cNvSpPr>
          <p:nvPr>
            <p:ph type="body" idx="1"/>
          </p:nvPr>
        </p:nvSpPr>
        <p:spPr>
          <a:xfrm>
            <a:off x="980900" y="4611851"/>
            <a:ext cx="5867400" cy="44027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Font typeface="Open Sans"/>
              <a:buNone/>
            </a:pPr>
            <a:r>
              <a:rPr lang="en-US" dirty="0">
                <a:solidFill>
                  <a:schemeClr val="bg1"/>
                </a:solidFill>
              </a:rPr>
              <a:t>Yiping Bai, </a:t>
            </a:r>
            <a:r>
              <a:rPr lang="en-US" dirty="0" err="1">
                <a:solidFill>
                  <a:schemeClr val="bg1"/>
                </a:solidFill>
              </a:rPr>
              <a:t>Yiran</a:t>
            </a:r>
            <a:r>
              <a:rPr lang="en-US" dirty="0">
                <a:solidFill>
                  <a:schemeClr val="bg1"/>
                </a:solidFill>
              </a:rPr>
              <a:t> Chen, John Gonzalez, </a:t>
            </a:r>
            <a:r>
              <a:rPr lang="en-US" dirty="0" err="1">
                <a:solidFill>
                  <a:schemeClr val="bg1"/>
                </a:solidFill>
              </a:rPr>
              <a:t>Heeyun</a:t>
            </a:r>
            <a:r>
              <a:rPr lang="en-US" dirty="0">
                <a:solidFill>
                  <a:schemeClr val="bg1"/>
                </a:solidFill>
              </a:rPr>
              <a:t> Kim</a:t>
            </a:r>
          </a:p>
        </p:txBody>
      </p:sp>
      <p:sp>
        <p:nvSpPr>
          <p:cNvPr id="353" name="Google Shape;353;p1"/>
          <p:cNvSpPr txBox="1"/>
          <p:nvPr/>
        </p:nvSpPr>
        <p:spPr>
          <a:xfrm>
            <a:off x="1083253" y="4068191"/>
            <a:ext cx="9094200" cy="569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000"/>
              <a:buFont typeface="Open Sans"/>
              <a:buNone/>
            </a:pPr>
            <a:endParaRPr sz="2000" b="0" i="0" u="none" strike="noStrike" cap="none" dirty="0">
              <a:solidFill>
                <a:schemeClr val="lt1"/>
              </a:solidFill>
              <a:latin typeface="Open Sans"/>
              <a:ea typeface="Open Sans"/>
              <a:cs typeface="Open Sans"/>
              <a:sym typeface="Open Sans"/>
            </a:endParaRPr>
          </a:p>
        </p:txBody>
      </p:sp>
      <p:sp>
        <p:nvSpPr>
          <p:cNvPr id="354" name="Google Shape;354;p1"/>
          <p:cNvSpPr txBox="1">
            <a:spLocks noGrp="1"/>
          </p:cNvSpPr>
          <p:nvPr>
            <p:ph type="title"/>
          </p:nvPr>
        </p:nvSpPr>
        <p:spPr>
          <a:xfrm>
            <a:off x="980900" y="3370850"/>
            <a:ext cx="10737600" cy="82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000"/>
              <a:buFont typeface="Open Sans"/>
              <a:buNone/>
            </a:pPr>
            <a:r>
              <a:rPr lang="en-US" sz="3600" dirty="0">
                <a:solidFill>
                  <a:schemeClr val="bg1"/>
                </a:solidFill>
              </a:rPr>
              <a:t>The Hidden Cost: Emotional Labor, Mentoring, and Graduate Students’ Well-Being</a:t>
            </a:r>
          </a:p>
        </p:txBody>
      </p:sp>
      <p:sp>
        <p:nvSpPr>
          <p:cNvPr id="2" name="Google Shape;352;p1">
            <a:extLst>
              <a:ext uri="{FF2B5EF4-FFF2-40B4-BE49-F238E27FC236}">
                <a16:creationId xmlns:a16="http://schemas.microsoft.com/office/drawing/2014/main" id="{07E656F1-293F-5428-262C-5E3BB229156C}"/>
              </a:ext>
            </a:extLst>
          </p:cNvPr>
          <p:cNvSpPr txBox="1">
            <a:spLocks/>
          </p:cNvSpPr>
          <p:nvPr/>
        </p:nvSpPr>
        <p:spPr>
          <a:xfrm>
            <a:off x="1083253" y="5463624"/>
            <a:ext cx="5867400" cy="4402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800"/>
              <a:buFont typeface="Open Sans"/>
              <a:buNone/>
              <a:defRPr sz="1800" b="1"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500"/>
              </a:spcBef>
              <a:spcAft>
                <a:spcPts val="0"/>
              </a:spcAft>
              <a:buClr>
                <a:schemeClr val="lt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500"/>
              </a:spcBef>
              <a:spcAft>
                <a:spcPts val="0"/>
              </a:spcAft>
              <a:buClr>
                <a:schemeClr val="lt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b="0" dirty="0">
                <a:solidFill>
                  <a:schemeClr val="bg1"/>
                </a:solidFill>
              </a:rPr>
              <a:t>A</a:t>
            </a:r>
            <a:r>
              <a:rPr lang="en-US" altLang="zh-CN" b="0" dirty="0">
                <a:solidFill>
                  <a:schemeClr val="bg1"/>
                </a:solidFill>
              </a:rPr>
              <a:t>pril 23</a:t>
            </a:r>
            <a:r>
              <a:rPr lang="zh-CN" altLang="en-US" b="0" dirty="0">
                <a:solidFill>
                  <a:schemeClr val="bg1"/>
                </a:solidFill>
              </a:rPr>
              <a:t>，</a:t>
            </a:r>
            <a:r>
              <a:rPr lang="en-US" altLang="zh-CN" b="0" dirty="0">
                <a:solidFill>
                  <a:schemeClr val="bg1"/>
                </a:solidFill>
              </a:rPr>
              <a:t>2024          </a:t>
            </a:r>
          </a:p>
          <a:p>
            <a:pPr marL="0" indent="0">
              <a:spcBef>
                <a:spcPts val="0"/>
              </a:spcBef>
            </a:pPr>
            <a:r>
              <a:rPr lang="en-US" b="0" dirty="0">
                <a:solidFill>
                  <a:schemeClr val="bg1"/>
                </a:solidFill>
              </a:rPr>
              <a:t>AERA 2025 Annual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A48FA080-8BDA-0029-BA84-5A0DF83AD51F}"/>
            </a:ext>
          </a:extLst>
        </p:cNvPr>
        <p:cNvGrpSpPr/>
        <p:nvPr/>
      </p:nvGrpSpPr>
      <p:grpSpPr>
        <a:xfrm>
          <a:off x="0" y="0"/>
          <a:ext cx="0" cy="0"/>
          <a:chOff x="0" y="0"/>
          <a:chExt cx="0" cy="0"/>
        </a:xfrm>
      </p:grpSpPr>
      <p:sp>
        <p:nvSpPr>
          <p:cNvPr id="129" name="Google Shape;129;g2cc36e2d2eb_0_44">
            <a:extLst>
              <a:ext uri="{FF2B5EF4-FFF2-40B4-BE49-F238E27FC236}">
                <a16:creationId xmlns:a16="http://schemas.microsoft.com/office/drawing/2014/main" id="{C23018E8-129A-2806-FBD6-F0CF28298657}"/>
              </a:ext>
            </a:extLst>
          </p:cNvPr>
          <p:cNvSpPr txBox="1">
            <a:spLocks noGrp="1"/>
          </p:cNvSpPr>
          <p:nvPr>
            <p:ph type="title"/>
          </p:nvPr>
        </p:nvSpPr>
        <p:spPr>
          <a:xfrm>
            <a:off x="27425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400"/>
              <a:buFont typeface="Quattrocento Sans"/>
              <a:buNone/>
            </a:pPr>
            <a:r>
              <a:rPr lang="en-US" sz="4300" dirty="0"/>
              <a:t>Calculating factor scores</a:t>
            </a:r>
            <a:endParaRPr sz="4300" dirty="0"/>
          </a:p>
        </p:txBody>
      </p:sp>
      <p:pic>
        <p:nvPicPr>
          <p:cNvPr id="7" name="Picture 6">
            <a:extLst>
              <a:ext uri="{FF2B5EF4-FFF2-40B4-BE49-F238E27FC236}">
                <a16:creationId xmlns:a16="http://schemas.microsoft.com/office/drawing/2014/main" id="{65AA19DE-D19E-B359-F887-1F0D68FF3889}"/>
              </a:ext>
            </a:extLst>
          </p:cNvPr>
          <p:cNvPicPr>
            <a:picLocks noChangeAspect="1"/>
          </p:cNvPicPr>
          <p:nvPr/>
        </p:nvPicPr>
        <p:blipFill>
          <a:blip r:embed="rId3"/>
          <a:stretch>
            <a:fillRect/>
          </a:stretch>
        </p:blipFill>
        <p:spPr>
          <a:xfrm>
            <a:off x="191386" y="1619303"/>
            <a:ext cx="8478380" cy="4705703"/>
          </a:xfrm>
          <a:prstGeom prst="rect">
            <a:avLst/>
          </a:prstGeom>
        </p:spPr>
      </p:pic>
      <p:sp>
        <p:nvSpPr>
          <p:cNvPr id="10" name="Google Shape;130;g2cc36e2d2eb_0_44">
            <a:extLst>
              <a:ext uri="{FF2B5EF4-FFF2-40B4-BE49-F238E27FC236}">
                <a16:creationId xmlns:a16="http://schemas.microsoft.com/office/drawing/2014/main" id="{8F0AE7C4-B267-80B2-989F-AE98445AC57C}"/>
              </a:ext>
            </a:extLst>
          </p:cNvPr>
          <p:cNvSpPr txBox="1">
            <a:spLocks noGrp="1"/>
          </p:cNvSpPr>
          <p:nvPr>
            <p:ph type="body" idx="1"/>
          </p:nvPr>
        </p:nvSpPr>
        <p:spPr>
          <a:xfrm>
            <a:off x="8566298" y="3335561"/>
            <a:ext cx="3434316" cy="2810058"/>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2000" dirty="0"/>
              <a:t>The factor scores of two emotional labor dimensions, namely emotive dissonance and emotive effort, are dependent variables for RQ1 and independent variables for RQ2. </a:t>
            </a:r>
          </a:p>
        </p:txBody>
      </p:sp>
    </p:spTree>
    <p:extLst>
      <p:ext uri="{BB962C8B-B14F-4D97-AF65-F5344CB8AC3E}">
        <p14:creationId xmlns:p14="http://schemas.microsoft.com/office/powerpoint/2010/main" val="60302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cd3ba8573e_0_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Quattrocento Sans"/>
              <a:buNone/>
            </a:pPr>
            <a:r>
              <a:rPr lang="en-US"/>
              <a:t>Preliminary Findings</a:t>
            </a:r>
            <a:endParaRPr/>
          </a:p>
        </p:txBody>
      </p:sp>
      <p:sp>
        <p:nvSpPr>
          <p:cNvPr id="136" name="Google Shape;136;g2cd3ba8573e_0_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888888"/>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g2cd3ba8573e_0_41"/>
          <p:cNvPicPr preferRelativeResize="0"/>
          <p:nvPr/>
        </p:nvPicPr>
        <p:blipFill rotWithShape="1">
          <a:blip r:embed="rId3">
            <a:alphaModFix/>
          </a:blip>
          <a:srcRect t="1370"/>
          <a:stretch/>
        </p:blipFill>
        <p:spPr>
          <a:xfrm>
            <a:off x="7033475" y="1328875"/>
            <a:ext cx="4393850" cy="5698100"/>
          </a:xfrm>
          <a:prstGeom prst="rect">
            <a:avLst/>
          </a:prstGeom>
          <a:noFill/>
          <a:ln>
            <a:noFill/>
          </a:ln>
        </p:spPr>
      </p:pic>
      <p:sp>
        <p:nvSpPr>
          <p:cNvPr id="142" name="Google Shape;142;g2cd3ba8573e_0_41"/>
          <p:cNvSpPr txBox="1">
            <a:spLocks noGrp="1"/>
          </p:cNvSpPr>
          <p:nvPr>
            <p:ph type="title"/>
          </p:nvPr>
        </p:nvSpPr>
        <p:spPr>
          <a:xfrm>
            <a:off x="838200" y="317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500"/>
              <a:t>RQ1: What are the “predictors” of the performance of emotional labor?</a:t>
            </a:r>
            <a:endParaRPr sz="3500"/>
          </a:p>
        </p:txBody>
      </p:sp>
      <p:sp>
        <p:nvSpPr>
          <p:cNvPr id="143" name="Google Shape;143;g2cd3ba8573e_0_41"/>
          <p:cNvSpPr/>
          <p:nvPr/>
        </p:nvSpPr>
        <p:spPr>
          <a:xfrm>
            <a:off x="499637" y="1667027"/>
            <a:ext cx="5688363" cy="3868559"/>
          </a:xfrm>
          <a:custGeom>
            <a:avLst/>
            <a:gdLst/>
            <a:ahLst/>
            <a:cxnLst/>
            <a:rect l="l" t="t" r="r" b="b"/>
            <a:pathLst>
              <a:path w="5011774" h="2600712" fill="none" extrusionOk="0">
                <a:moveTo>
                  <a:pt x="0" y="0"/>
                </a:moveTo>
                <a:cubicBezTo>
                  <a:pt x="318938" y="511"/>
                  <a:pt x="1090489" y="69039"/>
                  <a:pt x="1303061" y="0"/>
                </a:cubicBezTo>
                <a:cubicBezTo>
                  <a:pt x="1594981" y="-301637"/>
                  <a:pt x="1940836" y="278479"/>
                  <a:pt x="2405651" y="0"/>
                </a:cubicBezTo>
                <a:cubicBezTo>
                  <a:pt x="2938645" y="-76713"/>
                  <a:pt x="3447325" y="27125"/>
                  <a:pt x="3608476" y="0"/>
                </a:cubicBezTo>
                <a:cubicBezTo>
                  <a:pt x="3808954" y="44722"/>
                  <a:pt x="4577988" y="-98753"/>
                  <a:pt x="5011774" y="0"/>
                </a:cubicBezTo>
                <a:cubicBezTo>
                  <a:pt x="5134640" y="477171"/>
                  <a:pt x="4948443" y="582817"/>
                  <a:pt x="5011774" y="866903"/>
                </a:cubicBezTo>
                <a:cubicBezTo>
                  <a:pt x="5058842" y="1161480"/>
                  <a:pt x="4866796" y="1380809"/>
                  <a:pt x="5011774" y="1733807"/>
                </a:cubicBezTo>
                <a:cubicBezTo>
                  <a:pt x="5141811" y="1948848"/>
                  <a:pt x="4963641" y="2417738"/>
                  <a:pt x="5011774" y="2600712"/>
                </a:cubicBezTo>
                <a:cubicBezTo>
                  <a:pt x="4597617" y="2634813"/>
                  <a:pt x="4108420" y="2384176"/>
                  <a:pt x="3658594" y="2600712"/>
                </a:cubicBezTo>
                <a:cubicBezTo>
                  <a:pt x="3033838" y="2691450"/>
                  <a:pt x="2924447" y="2564326"/>
                  <a:pt x="2505887" y="2600712"/>
                </a:cubicBezTo>
                <a:cubicBezTo>
                  <a:pt x="2144113" y="2670508"/>
                  <a:pt x="1711984" y="2546883"/>
                  <a:pt x="1303061" y="2600712"/>
                </a:cubicBezTo>
                <a:cubicBezTo>
                  <a:pt x="751930" y="2500266"/>
                  <a:pt x="465199" y="2559231"/>
                  <a:pt x="0" y="2600712"/>
                </a:cubicBezTo>
                <a:cubicBezTo>
                  <a:pt x="-74382" y="2260314"/>
                  <a:pt x="47610" y="2086702"/>
                  <a:pt x="0" y="1759814"/>
                </a:cubicBezTo>
                <a:cubicBezTo>
                  <a:pt x="-58041" y="1375959"/>
                  <a:pt x="75141" y="1321807"/>
                  <a:pt x="0" y="892911"/>
                </a:cubicBezTo>
                <a:cubicBezTo>
                  <a:pt x="-73241" y="517859"/>
                  <a:pt x="127669" y="177678"/>
                  <a:pt x="0" y="0"/>
                </a:cubicBezTo>
                <a:close/>
              </a:path>
              <a:path w="5011774" h="2600712" extrusionOk="0">
                <a:moveTo>
                  <a:pt x="0" y="0"/>
                </a:moveTo>
                <a:cubicBezTo>
                  <a:pt x="140501" y="-50089"/>
                  <a:pt x="738980" y="252876"/>
                  <a:pt x="1202825" y="0"/>
                </a:cubicBezTo>
                <a:cubicBezTo>
                  <a:pt x="1798449" y="-136298"/>
                  <a:pt x="2265156" y="245660"/>
                  <a:pt x="2455770" y="0"/>
                </a:cubicBezTo>
                <a:cubicBezTo>
                  <a:pt x="2775077" y="-315333"/>
                  <a:pt x="3329576" y="101220"/>
                  <a:pt x="3758829" y="0"/>
                </a:cubicBezTo>
                <a:cubicBezTo>
                  <a:pt x="4020675" y="-32123"/>
                  <a:pt x="4443528" y="-51244"/>
                  <a:pt x="5011774" y="0"/>
                </a:cubicBezTo>
                <a:cubicBezTo>
                  <a:pt x="5067006" y="169964"/>
                  <a:pt x="5057508" y="501788"/>
                  <a:pt x="5011774" y="788880"/>
                </a:cubicBezTo>
                <a:cubicBezTo>
                  <a:pt x="5028333" y="1085911"/>
                  <a:pt x="5022701" y="1424258"/>
                  <a:pt x="5011774" y="1681792"/>
                </a:cubicBezTo>
                <a:cubicBezTo>
                  <a:pt x="5149766" y="2007906"/>
                  <a:pt x="5029995" y="2178903"/>
                  <a:pt x="5011774" y="2600712"/>
                </a:cubicBezTo>
                <a:cubicBezTo>
                  <a:pt x="4359021" y="2530286"/>
                  <a:pt x="4247734" y="2534325"/>
                  <a:pt x="3658594" y="2600712"/>
                </a:cubicBezTo>
                <a:cubicBezTo>
                  <a:pt x="3202916" y="2692635"/>
                  <a:pt x="2937628" y="2616013"/>
                  <a:pt x="2505887" y="2600712"/>
                </a:cubicBezTo>
                <a:cubicBezTo>
                  <a:pt x="2124998" y="2504995"/>
                  <a:pt x="1794050" y="2736825"/>
                  <a:pt x="1303061" y="2600712"/>
                </a:cubicBezTo>
                <a:cubicBezTo>
                  <a:pt x="880446" y="2769068"/>
                  <a:pt x="324160" y="2619325"/>
                  <a:pt x="0" y="2600712"/>
                </a:cubicBezTo>
                <a:cubicBezTo>
                  <a:pt x="-15731" y="2434174"/>
                  <a:pt x="12317" y="2232317"/>
                  <a:pt x="0" y="1785822"/>
                </a:cubicBezTo>
                <a:cubicBezTo>
                  <a:pt x="-110757" y="1521353"/>
                  <a:pt x="172335" y="1338363"/>
                  <a:pt x="0" y="918918"/>
                </a:cubicBezTo>
                <a:cubicBezTo>
                  <a:pt x="-43404" y="561506"/>
                  <a:pt x="-55022" y="298485"/>
                  <a:pt x="0" y="0"/>
                </a:cubicBezTo>
                <a:close/>
              </a:path>
              <a:path w="5011774" h="2600712" fill="none" extrusionOk="0">
                <a:moveTo>
                  <a:pt x="0" y="0"/>
                </a:moveTo>
                <a:cubicBezTo>
                  <a:pt x="312789" y="-79554"/>
                  <a:pt x="1037881" y="108266"/>
                  <a:pt x="1303061" y="0"/>
                </a:cubicBezTo>
                <a:cubicBezTo>
                  <a:pt x="1565525" y="-20677"/>
                  <a:pt x="2024994" y="131120"/>
                  <a:pt x="2405651" y="0"/>
                </a:cubicBezTo>
                <a:cubicBezTo>
                  <a:pt x="2788232" y="-71343"/>
                  <a:pt x="3274535" y="100929"/>
                  <a:pt x="3608476" y="0"/>
                </a:cubicBezTo>
                <a:cubicBezTo>
                  <a:pt x="3639653" y="-5427"/>
                  <a:pt x="4487448" y="114052"/>
                  <a:pt x="5011774" y="0"/>
                </a:cubicBezTo>
                <a:cubicBezTo>
                  <a:pt x="5068000" y="368050"/>
                  <a:pt x="4963654" y="494448"/>
                  <a:pt x="5011774" y="866903"/>
                </a:cubicBezTo>
                <a:cubicBezTo>
                  <a:pt x="5049899" y="1251104"/>
                  <a:pt x="4964010" y="1472237"/>
                  <a:pt x="5011774" y="1733807"/>
                </a:cubicBezTo>
                <a:cubicBezTo>
                  <a:pt x="5080061" y="1952177"/>
                  <a:pt x="5003015" y="2350220"/>
                  <a:pt x="5011774" y="2600712"/>
                </a:cubicBezTo>
                <a:cubicBezTo>
                  <a:pt x="4528884" y="2692986"/>
                  <a:pt x="4330798" y="2373732"/>
                  <a:pt x="3658594" y="2600712"/>
                </a:cubicBezTo>
                <a:cubicBezTo>
                  <a:pt x="3072815" y="2797537"/>
                  <a:pt x="2960188" y="2539083"/>
                  <a:pt x="2505887" y="2600712"/>
                </a:cubicBezTo>
                <a:cubicBezTo>
                  <a:pt x="2117728" y="2486165"/>
                  <a:pt x="1738975" y="2532612"/>
                  <a:pt x="1303061" y="2600712"/>
                </a:cubicBezTo>
                <a:cubicBezTo>
                  <a:pt x="841933" y="2635634"/>
                  <a:pt x="210580" y="2484291"/>
                  <a:pt x="0" y="2600712"/>
                </a:cubicBezTo>
                <a:cubicBezTo>
                  <a:pt x="-88075" y="2278776"/>
                  <a:pt x="60407" y="2103532"/>
                  <a:pt x="0" y="1759814"/>
                </a:cubicBezTo>
                <a:cubicBezTo>
                  <a:pt x="-47077" y="1360134"/>
                  <a:pt x="156817" y="1248731"/>
                  <a:pt x="0" y="892911"/>
                </a:cubicBezTo>
                <a:cubicBezTo>
                  <a:pt x="-70610" y="500706"/>
                  <a:pt x="153140" y="234107"/>
                  <a:pt x="0" y="0"/>
                </a:cubicBezTo>
                <a:close/>
              </a:path>
              <a:path w="5011774" h="2600712" fill="none" extrusionOk="0">
                <a:moveTo>
                  <a:pt x="0" y="0"/>
                </a:moveTo>
                <a:cubicBezTo>
                  <a:pt x="285484" y="-26182"/>
                  <a:pt x="1044421" y="70488"/>
                  <a:pt x="1303061" y="0"/>
                </a:cubicBezTo>
                <a:cubicBezTo>
                  <a:pt x="1694720" y="-219482"/>
                  <a:pt x="2050908" y="142444"/>
                  <a:pt x="2405651" y="0"/>
                </a:cubicBezTo>
                <a:cubicBezTo>
                  <a:pt x="2857881" y="-92807"/>
                  <a:pt x="3380990" y="89016"/>
                  <a:pt x="3608476" y="0"/>
                </a:cubicBezTo>
                <a:cubicBezTo>
                  <a:pt x="3727221" y="23088"/>
                  <a:pt x="4497917" y="-12061"/>
                  <a:pt x="5011774" y="0"/>
                </a:cubicBezTo>
                <a:cubicBezTo>
                  <a:pt x="5117598" y="427046"/>
                  <a:pt x="4957617" y="572020"/>
                  <a:pt x="5011774" y="866903"/>
                </a:cubicBezTo>
                <a:cubicBezTo>
                  <a:pt x="5036099" y="1226141"/>
                  <a:pt x="4873124" y="1474089"/>
                  <a:pt x="5011774" y="1733807"/>
                </a:cubicBezTo>
                <a:cubicBezTo>
                  <a:pt x="5051163" y="1997390"/>
                  <a:pt x="5008794" y="2407481"/>
                  <a:pt x="5011774" y="2600712"/>
                </a:cubicBezTo>
                <a:cubicBezTo>
                  <a:pt x="4600788" y="2661877"/>
                  <a:pt x="4253103" y="2397113"/>
                  <a:pt x="3658594" y="2600712"/>
                </a:cubicBezTo>
                <a:cubicBezTo>
                  <a:pt x="3040734" y="2730357"/>
                  <a:pt x="2938324" y="2577394"/>
                  <a:pt x="2505887" y="2600712"/>
                </a:cubicBezTo>
                <a:cubicBezTo>
                  <a:pt x="2155726" y="2566416"/>
                  <a:pt x="1775255" y="2579579"/>
                  <a:pt x="1303061" y="2600712"/>
                </a:cubicBezTo>
                <a:cubicBezTo>
                  <a:pt x="751211" y="2493801"/>
                  <a:pt x="359071" y="2491929"/>
                  <a:pt x="0" y="2600712"/>
                </a:cubicBezTo>
                <a:cubicBezTo>
                  <a:pt x="-81500" y="2289978"/>
                  <a:pt x="53520" y="2083224"/>
                  <a:pt x="0" y="1759814"/>
                </a:cubicBezTo>
                <a:cubicBezTo>
                  <a:pt x="-103230" y="1373664"/>
                  <a:pt x="132210" y="1296206"/>
                  <a:pt x="0" y="892911"/>
                </a:cubicBezTo>
                <a:cubicBezTo>
                  <a:pt x="-79402" y="511087"/>
                  <a:pt x="115612" y="240899"/>
                  <a:pt x="0" y="0"/>
                </a:cubicBezTo>
                <a:close/>
              </a:path>
            </a:pathLst>
          </a:custGeom>
          <a:solidFill>
            <a:srgbClr val="FFCB0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1200"/>
              </a:spcBef>
              <a:spcAft>
                <a:spcPts val="0"/>
              </a:spcAft>
              <a:buNone/>
            </a:pPr>
            <a:r>
              <a:rPr lang="en-US" sz="2000" dirty="0">
                <a:solidFill>
                  <a:srgbClr val="00274C"/>
                </a:solidFill>
                <a:latin typeface="Comic Sans MS"/>
                <a:ea typeface="Comic Sans MS"/>
                <a:cs typeface="Comic Sans MS"/>
                <a:sym typeface="Comic Sans MS"/>
              </a:rPr>
              <a:t>Populations that are more likely to perform emotional labor:</a:t>
            </a:r>
          </a:p>
          <a:p>
            <a:pPr marL="342900" marR="0" lvl="0" indent="-342900" algn="l" rtl="0">
              <a:spcBef>
                <a:spcPts val="1200"/>
              </a:spcBef>
              <a:spcAft>
                <a:spcPts val="0"/>
              </a:spcAft>
              <a:buFont typeface="Arial" panose="020B0604020202020204" pitchFamily="34" charset="0"/>
              <a:buChar char="•"/>
            </a:pPr>
            <a:r>
              <a:rPr lang="en-US" sz="2000" dirty="0">
                <a:solidFill>
                  <a:srgbClr val="00274C"/>
                </a:solidFill>
                <a:latin typeface="Comic Sans MS"/>
                <a:ea typeface="Comic Sans MS"/>
                <a:cs typeface="Comic Sans MS"/>
                <a:sym typeface="Comic Sans MS"/>
              </a:rPr>
              <a:t>Those who lack support from their mentors (especially emotional support);</a:t>
            </a:r>
          </a:p>
          <a:p>
            <a:pPr marL="342900" marR="0" lvl="0" indent="-342900" algn="l" rtl="0">
              <a:spcBef>
                <a:spcPts val="1200"/>
              </a:spcBef>
              <a:spcAft>
                <a:spcPts val="0"/>
              </a:spcAft>
              <a:buFont typeface="Arial" panose="020B0604020202020204" pitchFamily="34" charset="0"/>
              <a:buChar char="•"/>
            </a:pPr>
            <a:r>
              <a:rPr lang="en-US" sz="2000" dirty="0">
                <a:solidFill>
                  <a:srgbClr val="00274C"/>
                </a:solidFill>
                <a:latin typeface="Comic Sans MS"/>
                <a:ea typeface="Comic Sans MS"/>
                <a:cs typeface="Comic Sans MS"/>
                <a:sym typeface="Comic Sans MS"/>
              </a:rPr>
              <a:t>Those who have higher levels of extrinsic motivation (emotive effort);</a:t>
            </a:r>
          </a:p>
          <a:p>
            <a:pPr marL="342900" marR="0" lvl="0" indent="-342900" algn="l" rtl="0">
              <a:spcBef>
                <a:spcPts val="1200"/>
              </a:spcBef>
              <a:spcAft>
                <a:spcPts val="0"/>
              </a:spcAft>
              <a:buFont typeface="Arial" panose="020B0604020202020204" pitchFamily="34" charset="0"/>
              <a:buChar char="•"/>
            </a:pPr>
            <a:r>
              <a:rPr lang="en-US" sz="2000" dirty="0">
                <a:solidFill>
                  <a:srgbClr val="00274C"/>
                </a:solidFill>
                <a:latin typeface="Comic Sans MS"/>
                <a:ea typeface="Comic Sans MS"/>
                <a:cs typeface="Comic Sans MS"/>
                <a:sym typeface="Comic Sans MS"/>
              </a:rPr>
              <a:t>Those whose autonomy and competence needs are unmet (emotive effort);</a:t>
            </a:r>
          </a:p>
          <a:p>
            <a:pPr marL="342900" marR="0" lvl="0" indent="-342900" algn="l" rtl="0">
              <a:spcBef>
                <a:spcPts val="1200"/>
              </a:spcBef>
              <a:spcAft>
                <a:spcPts val="0"/>
              </a:spcAft>
              <a:buFont typeface="Arial" panose="020B0604020202020204" pitchFamily="34" charset="0"/>
              <a:buChar char="•"/>
            </a:pPr>
            <a:r>
              <a:rPr lang="en-US" sz="2000" dirty="0">
                <a:solidFill>
                  <a:srgbClr val="00274C"/>
                </a:solidFill>
                <a:latin typeface="Comic Sans MS"/>
                <a:ea typeface="Comic Sans MS"/>
                <a:cs typeface="Comic Sans MS"/>
                <a:sym typeface="Comic Sans MS"/>
              </a:rPr>
              <a:t>URM, Pell recipients (after controlling for the motivation &amp; needs variables)</a:t>
            </a:r>
            <a:endParaRPr sz="2000" dirty="0"/>
          </a:p>
        </p:txBody>
      </p:sp>
      <p:sp>
        <p:nvSpPr>
          <p:cNvPr id="144" name="Google Shape;144;g2cd3ba8573e_0_41"/>
          <p:cNvSpPr/>
          <p:nvPr/>
        </p:nvSpPr>
        <p:spPr>
          <a:xfrm>
            <a:off x="6188000" y="2995850"/>
            <a:ext cx="846264" cy="445753"/>
          </a:xfrm>
          <a:custGeom>
            <a:avLst/>
            <a:gdLst/>
            <a:ahLst/>
            <a:cxnLst/>
            <a:rect l="l" t="t" r="r" b="b"/>
            <a:pathLst>
              <a:path w="1651247" h="537052" extrusionOk="0">
                <a:moveTo>
                  <a:pt x="0" y="537052"/>
                </a:moveTo>
                <a:cubicBezTo>
                  <a:pt x="168675" y="327686"/>
                  <a:pt x="337351" y="118321"/>
                  <a:pt x="612559" y="39902"/>
                </a:cubicBezTo>
                <a:cubicBezTo>
                  <a:pt x="887767" y="-38518"/>
                  <a:pt x="1269507" y="14008"/>
                  <a:pt x="1651247" y="66535"/>
                </a:cubicBezTo>
              </a:path>
            </a:pathLst>
          </a:cu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 name="TextBox 2">
            <a:extLst>
              <a:ext uri="{FF2B5EF4-FFF2-40B4-BE49-F238E27FC236}">
                <a16:creationId xmlns:a16="http://schemas.microsoft.com/office/drawing/2014/main" id="{EC0DFF70-37AC-72CF-7EAD-F8B9390F1049}"/>
              </a:ext>
            </a:extLst>
          </p:cNvPr>
          <p:cNvSpPr txBox="1"/>
          <p:nvPr/>
        </p:nvSpPr>
        <p:spPr>
          <a:xfrm>
            <a:off x="138545" y="5773449"/>
            <a:ext cx="7033475" cy="1015663"/>
          </a:xfrm>
          <a:prstGeom prst="rect">
            <a:avLst/>
          </a:prstGeom>
          <a:noFill/>
        </p:spPr>
        <p:txBody>
          <a:bodyPr wrap="square">
            <a:spAutoFit/>
          </a:bodyPr>
          <a:lstStyle/>
          <a:p>
            <a:pPr marL="0" lvl="0" indent="0" algn="l" rtl="0">
              <a:spcBef>
                <a:spcPts val="0"/>
              </a:spcBef>
              <a:spcAft>
                <a:spcPts val="0"/>
              </a:spcAft>
              <a:buNone/>
            </a:pPr>
            <a:r>
              <a:rPr lang="en-US" sz="2000" dirty="0">
                <a:solidFill>
                  <a:schemeClr val="dk1"/>
                </a:solidFill>
                <a:latin typeface="Quattrocento Sans"/>
                <a:sym typeface="Quattrocento Sans"/>
              </a:rPr>
              <a:t>Our findings align with existing literature: emotional labor disproportionately affect underrepresented student populations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2cd3ba8573e_0_117"/>
          <p:cNvPicPr preferRelativeResize="0"/>
          <p:nvPr/>
        </p:nvPicPr>
        <p:blipFill>
          <a:blip r:embed="rId3">
            <a:alphaModFix/>
          </a:blip>
          <a:stretch>
            <a:fillRect/>
          </a:stretch>
        </p:blipFill>
        <p:spPr>
          <a:xfrm>
            <a:off x="6935091" y="1328875"/>
            <a:ext cx="5111610" cy="5529126"/>
          </a:xfrm>
          <a:prstGeom prst="rect">
            <a:avLst/>
          </a:prstGeom>
          <a:noFill/>
          <a:ln>
            <a:noFill/>
          </a:ln>
        </p:spPr>
      </p:pic>
      <p:sp>
        <p:nvSpPr>
          <p:cNvPr id="150" name="Google Shape;150;g2cd3ba8573e_0_117"/>
          <p:cNvSpPr txBox="1">
            <a:spLocks noGrp="1"/>
          </p:cNvSpPr>
          <p:nvPr>
            <p:ph type="title"/>
          </p:nvPr>
        </p:nvSpPr>
        <p:spPr>
          <a:xfrm>
            <a:off x="459175" y="3175"/>
            <a:ext cx="118173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500"/>
              <a:t>RQ2: How emotional labor may affect students’ well-being?</a:t>
            </a:r>
            <a:endParaRPr sz="3500"/>
          </a:p>
        </p:txBody>
      </p:sp>
      <p:sp>
        <p:nvSpPr>
          <p:cNvPr id="151" name="Google Shape;151;g2cd3ba8573e_0_117"/>
          <p:cNvSpPr/>
          <p:nvPr/>
        </p:nvSpPr>
        <p:spPr>
          <a:xfrm>
            <a:off x="700100" y="1710925"/>
            <a:ext cx="5657157" cy="4713791"/>
          </a:xfrm>
          <a:custGeom>
            <a:avLst/>
            <a:gdLst/>
            <a:ahLst/>
            <a:cxnLst/>
            <a:rect l="l" t="t" r="r" b="b"/>
            <a:pathLst>
              <a:path w="5011774" h="2600712" fill="none" extrusionOk="0">
                <a:moveTo>
                  <a:pt x="0" y="0"/>
                </a:moveTo>
                <a:cubicBezTo>
                  <a:pt x="318938" y="511"/>
                  <a:pt x="1090489" y="69039"/>
                  <a:pt x="1303061" y="0"/>
                </a:cubicBezTo>
                <a:cubicBezTo>
                  <a:pt x="1594981" y="-301637"/>
                  <a:pt x="1940836" y="278479"/>
                  <a:pt x="2405651" y="0"/>
                </a:cubicBezTo>
                <a:cubicBezTo>
                  <a:pt x="2938645" y="-76713"/>
                  <a:pt x="3447325" y="27125"/>
                  <a:pt x="3608476" y="0"/>
                </a:cubicBezTo>
                <a:cubicBezTo>
                  <a:pt x="3808954" y="44722"/>
                  <a:pt x="4577988" y="-98753"/>
                  <a:pt x="5011774" y="0"/>
                </a:cubicBezTo>
                <a:cubicBezTo>
                  <a:pt x="5134640" y="477171"/>
                  <a:pt x="4948443" y="582817"/>
                  <a:pt x="5011774" y="866903"/>
                </a:cubicBezTo>
                <a:cubicBezTo>
                  <a:pt x="5058842" y="1161480"/>
                  <a:pt x="4866796" y="1380809"/>
                  <a:pt x="5011774" y="1733807"/>
                </a:cubicBezTo>
                <a:cubicBezTo>
                  <a:pt x="5141811" y="1948848"/>
                  <a:pt x="4963641" y="2417738"/>
                  <a:pt x="5011774" y="2600712"/>
                </a:cubicBezTo>
                <a:cubicBezTo>
                  <a:pt x="4597617" y="2634813"/>
                  <a:pt x="4108420" y="2384176"/>
                  <a:pt x="3658594" y="2600712"/>
                </a:cubicBezTo>
                <a:cubicBezTo>
                  <a:pt x="3033838" y="2691450"/>
                  <a:pt x="2924447" y="2564326"/>
                  <a:pt x="2505887" y="2600712"/>
                </a:cubicBezTo>
                <a:cubicBezTo>
                  <a:pt x="2144113" y="2670508"/>
                  <a:pt x="1711984" y="2546883"/>
                  <a:pt x="1303061" y="2600712"/>
                </a:cubicBezTo>
                <a:cubicBezTo>
                  <a:pt x="751930" y="2500266"/>
                  <a:pt x="465199" y="2559231"/>
                  <a:pt x="0" y="2600712"/>
                </a:cubicBezTo>
                <a:cubicBezTo>
                  <a:pt x="-74382" y="2260314"/>
                  <a:pt x="47610" y="2086702"/>
                  <a:pt x="0" y="1759814"/>
                </a:cubicBezTo>
                <a:cubicBezTo>
                  <a:pt x="-58041" y="1375959"/>
                  <a:pt x="75141" y="1321807"/>
                  <a:pt x="0" y="892911"/>
                </a:cubicBezTo>
                <a:cubicBezTo>
                  <a:pt x="-73241" y="517859"/>
                  <a:pt x="127669" y="177678"/>
                  <a:pt x="0" y="0"/>
                </a:cubicBezTo>
                <a:close/>
              </a:path>
              <a:path w="5011774" h="2600712" extrusionOk="0">
                <a:moveTo>
                  <a:pt x="0" y="0"/>
                </a:moveTo>
                <a:cubicBezTo>
                  <a:pt x="140501" y="-50089"/>
                  <a:pt x="738980" y="252876"/>
                  <a:pt x="1202825" y="0"/>
                </a:cubicBezTo>
                <a:cubicBezTo>
                  <a:pt x="1798449" y="-136298"/>
                  <a:pt x="2265156" y="245660"/>
                  <a:pt x="2455770" y="0"/>
                </a:cubicBezTo>
                <a:cubicBezTo>
                  <a:pt x="2775077" y="-315333"/>
                  <a:pt x="3329576" y="101220"/>
                  <a:pt x="3758829" y="0"/>
                </a:cubicBezTo>
                <a:cubicBezTo>
                  <a:pt x="4020675" y="-32123"/>
                  <a:pt x="4443528" y="-51244"/>
                  <a:pt x="5011774" y="0"/>
                </a:cubicBezTo>
                <a:cubicBezTo>
                  <a:pt x="5067006" y="169964"/>
                  <a:pt x="5057508" y="501788"/>
                  <a:pt x="5011774" y="788880"/>
                </a:cubicBezTo>
                <a:cubicBezTo>
                  <a:pt x="5028333" y="1085911"/>
                  <a:pt x="5022701" y="1424258"/>
                  <a:pt x="5011774" y="1681792"/>
                </a:cubicBezTo>
                <a:cubicBezTo>
                  <a:pt x="5149766" y="2007906"/>
                  <a:pt x="5029995" y="2178903"/>
                  <a:pt x="5011774" y="2600712"/>
                </a:cubicBezTo>
                <a:cubicBezTo>
                  <a:pt x="4359021" y="2530286"/>
                  <a:pt x="4247734" y="2534325"/>
                  <a:pt x="3658594" y="2600712"/>
                </a:cubicBezTo>
                <a:cubicBezTo>
                  <a:pt x="3202916" y="2692635"/>
                  <a:pt x="2937628" y="2616013"/>
                  <a:pt x="2505887" y="2600712"/>
                </a:cubicBezTo>
                <a:cubicBezTo>
                  <a:pt x="2124998" y="2504995"/>
                  <a:pt x="1794050" y="2736825"/>
                  <a:pt x="1303061" y="2600712"/>
                </a:cubicBezTo>
                <a:cubicBezTo>
                  <a:pt x="880446" y="2769068"/>
                  <a:pt x="324160" y="2619325"/>
                  <a:pt x="0" y="2600712"/>
                </a:cubicBezTo>
                <a:cubicBezTo>
                  <a:pt x="-15731" y="2434174"/>
                  <a:pt x="12317" y="2232317"/>
                  <a:pt x="0" y="1785822"/>
                </a:cubicBezTo>
                <a:cubicBezTo>
                  <a:pt x="-110757" y="1521353"/>
                  <a:pt x="172335" y="1338363"/>
                  <a:pt x="0" y="918918"/>
                </a:cubicBezTo>
                <a:cubicBezTo>
                  <a:pt x="-43404" y="561506"/>
                  <a:pt x="-55022" y="298485"/>
                  <a:pt x="0" y="0"/>
                </a:cubicBezTo>
                <a:close/>
              </a:path>
              <a:path w="5011774" h="2600712" fill="none" extrusionOk="0">
                <a:moveTo>
                  <a:pt x="0" y="0"/>
                </a:moveTo>
                <a:cubicBezTo>
                  <a:pt x="312789" y="-79554"/>
                  <a:pt x="1037881" y="108266"/>
                  <a:pt x="1303061" y="0"/>
                </a:cubicBezTo>
                <a:cubicBezTo>
                  <a:pt x="1565525" y="-20677"/>
                  <a:pt x="2024994" y="131120"/>
                  <a:pt x="2405651" y="0"/>
                </a:cubicBezTo>
                <a:cubicBezTo>
                  <a:pt x="2788232" y="-71343"/>
                  <a:pt x="3274535" y="100929"/>
                  <a:pt x="3608476" y="0"/>
                </a:cubicBezTo>
                <a:cubicBezTo>
                  <a:pt x="3639653" y="-5427"/>
                  <a:pt x="4487448" y="114052"/>
                  <a:pt x="5011774" y="0"/>
                </a:cubicBezTo>
                <a:cubicBezTo>
                  <a:pt x="5068000" y="368050"/>
                  <a:pt x="4963654" y="494448"/>
                  <a:pt x="5011774" y="866903"/>
                </a:cubicBezTo>
                <a:cubicBezTo>
                  <a:pt x="5049899" y="1251104"/>
                  <a:pt x="4964010" y="1472237"/>
                  <a:pt x="5011774" y="1733807"/>
                </a:cubicBezTo>
                <a:cubicBezTo>
                  <a:pt x="5080061" y="1952177"/>
                  <a:pt x="5003015" y="2350220"/>
                  <a:pt x="5011774" y="2600712"/>
                </a:cubicBezTo>
                <a:cubicBezTo>
                  <a:pt x="4528884" y="2692986"/>
                  <a:pt x="4330798" y="2373732"/>
                  <a:pt x="3658594" y="2600712"/>
                </a:cubicBezTo>
                <a:cubicBezTo>
                  <a:pt x="3072815" y="2797537"/>
                  <a:pt x="2960188" y="2539083"/>
                  <a:pt x="2505887" y="2600712"/>
                </a:cubicBezTo>
                <a:cubicBezTo>
                  <a:pt x="2117728" y="2486165"/>
                  <a:pt x="1738975" y="2532612"/>
                  <a:pt x="1303061" y="2600712"/>
                </a:cubicBezTo>
                <a:cubicBezTo>
                  <a:pt x="841933" y="2635634"/>
                  <a:pt x="210580" y="2484291"/>
                  <a:pt x="0" y="2600712"/>
                </a:cubicBezTo>
                <a:cubicBezTo>
                  <a:pt x="-88075" y="2278776"/>
                  <a:pt x="60407" y="2103532"/>
                  <a:pt x="0" y="1759814"/>
                </a:cubicBezTo>
                <a:cubicBezTo>
                  <a:pt x="-47077" y="1360134"/>
                  <a:pt x="156817" y="1248731"/>
                  <a:pt x="0" y="892911"/>
                </a:cubicBezTo>
                <a:cubicBezTo>
                  <a:pt x="-70610" y="500706"/>
                  <a:pt x="153140" y="234107"/>
                  <a:pt x="0" y="0"/>
                </a:cubicBezTo>
                <a:close/>
              </a:path>
              <a:path w="5011774" h="2600712" fill="none" extrusionOk="0">
                <a:moveTo>
                  <a:pt x="0" y="0"/>
                </a:moveTo>
                <a:cubicBezTo>
                  <a:pt x="285484" y="-26182"/>
                  <a:pt x="1044421" y="70488"/>
                  <a:pt x="1303061" y="0"/>
                </a:cubicBezTo>
                <a:cubicBezTo>
                  <a:pt x="1694720" y="-219482"/>
                  <a:pt x="2050908" y="142444"/>
                  <a:pt x="2405651" y="0"/>
                </a:cubicBezTo>
                <a:cubicBezTo>
                  <a:pt x="2857881" y="-92807"/>
                  <a:pt x="3380990" y="89016"/>
                  <a:pt x="3608476" y="0"/>
                </a:cubicBezTo>
                <a:cubicBezTo>
                  <a:pt x="3727221" y="23088"/>
                  <a:pt x="4497917" y="-12061"/>
                  <a:pt x="5011774" y="0"/>
                </a:cubicBezTo>
                <a:cubicBezTo>
                  <a:pt x="5117598" y="427046"/>
                  <a:pt x="4957617" y="572020"/>
                  <a:pt x="5011774" y="866903"/>
                </a:cubicBezTo>
                <a:cubicBezTo>
                  <a:pt x="5036099" y="1226141"/>
                  <a:pt x="4873124" y="1474089"/>
                  <a:pt x="5011774" y="1733807"/>
                </a:cubicBezTo>
                <a:cubicBezTo>
                  <a:pt x="5051163" y="1997390"/>
                  <a:pt x="5008794" y="2407481"/>
                  <a:pt x="5011774" y="2600712"/>
                </a:cubicBezTo>
                <a:cubicBezTo>
                  <a:pt x="4600788" y="2661877"/>
                  <a:pt x="4253103" y="2397113"/>
                  <a:pt x="3658594" y="2600712"/>
                </a:cubicBezTo>
                <a:cubicBezTo>
                  <a:pt x="3040734" y="2730357"/>
                  <a:pt x="2938324" y="2577394"/>
                  <a:pt x="2505887" y="2600712"/>
                </a:cubicBezTo>
                <a:cubicBezTo>
                  <a:pt x="2155726" y="2566416"/>
                  <a:pt x="1775255" y="2579579"/>
                  <a:pt x="1303061" y="2600712"/>
                </a:cubicBezTo>
                <a:cubicBezTo>
                  <a:pt x="751211" y="2493801"/>
                  <a:pt x="359071" y="2491929"/>
                  <a:pt x="0" y="2600712"/>
                </a:cubicBezTo>
                <a:cubicBezTo>
                  <a:pt x="-81500" y="2289978"/>
                  <a:pt x="53520" y="2083224"/>
                  <a:pt x="0" y="1759814"/>
                </a:cubicBezTo>
                <a:cubicBezTo>
                  <a:pt x="-103230" y="1373664"/>
                  <a:pt x="132210" y="1296206"/>
                  <a:pt x="0" y="892911"/>
                </a:cubicBezTo>
                <a:cubicBezTo>
                  <a:pt x="-79402" y="511087"/>
                  <a:pt x="115612" y="240899"/>
                  <a:pt x="0" y="0"/>
                </a:cubicBezTo>
                <a:close/>
              </a:path>
            </a:pathLst>
          </a:custGeom>
          <a:solidFill>
            <a:srgbClr val="FFCB05"/>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marR="0" lvl="0" indent="-355600" algn="l" rtl="0">
              <a:spcBef>
                <a:spcPts val="1200"/>
              </a:spcBef>
              <a:spcAft>
                <a:spcPts val="0"/>
              </a:spcAft>
              <a:buClr>
                <a:srgbClr val="00274C"/>
              </a:buClr>
              <a:buSzPts val="2000"/>
              <a:buFont typeface="Comic Sans MS"/>
              <a:buChar char="●"/>
            </a:pPr>
            <a:r>
              <a:rPr lang="en-US" sz="2000" dirty="0">
                <a:solidFill>
                  <a:srgbClr val="00274C"/>
                </a:solidFill>
                <a:latin typeface="Comic Sans MS"/>
                <a:ea typeface="Comic Sans MS"/>
                <a:cs typeface="Comic Sans MS"/>
                <a:sym typeface="Comic Sans MS"/>
              </a:rPr>
              <a:t>Emotional labor, especially emotive effort (active deep acting)  has negative consequences on students: worse mental health, higher stress level, slower development in self-efficacy and scholarly identity, lower level of sense of belonging, and more likely to quit.</a:t>
            </a:r>
          </a:p>
          <a:p>
            <a:pPr marL="457200" marR="0" lvl="0" indent="-355600" algn="l" rtl="0">
              <a:spcBef>
                <a:spcPts val="1200"/>
              </a:spcBef>
              <a:spcAft>
                <a:spcPts val="0"/>
              </a:spcAft>
              <a:buClr>
                <a:srgbClr val="00274C"/>
              </a:buClr>
              <a:buSzPts val="2000"/>
              <a:buFont typeface="Comic Sans MS"/>
              <a:buChar char="●"/>
            </a:pPr>
            <a:r>
              <a:rPr lang="en-US" sz="2000" dirty="0">
                <a:solidFill>
                  <a:srgbClr val="00274C"/>
                </a:solidFill>
                <a:latin typeface="Comic Sans MS"/>
                <a:ea typeface="Comic Sans MS"/>
                <a:cs typeface="Comic Sans MS"/>
                <a:sym typeface="Comic Sans MS"/>
              </a:rPr>
              <a:t>Motivation &amp; needs can explain some of the variation, while the relationship between emotional effort and student outcomes is robust and salient; Even in the models where its “effect sizes” shrinks, emotive effort remains a large “predictor” relative to other IVs.</a:t>
            </a:r>
          </a:p>
          <a:p>
            <a:pPr marL="457200" marR="0" lvl="0" indent="-355600" algn="l" rtl="0">
              <a:spcBef>
                <a:spcPts val="1200"/>
              </a:spcBef>
              <a:spcAft>
                <a:spcPts val="0"/>
              </a:spcAft>
              <a:buClr>
                <a:srgbClr val="00274C"/>
              </a:buClr>
              <a:buSzPts val="2000"/>
              <a:buFont typeface="Comic Sans MS"/>
              <a:buChar char="●"/>
            </a:pPr>
            <a:endParaRPr sz="2000" dirty="0">
              <a:solidFill>
                <a:srgbClr val="00274C"/>
              </a:solidFill>
              <a:latin typeface="Comic Sans MS"/>
              <a:ea typeface="Comic Sans MS"/>
              <a:cs typeface="Comic Sans MS"/>
              <a:sym typeface="Comic Sans MS"/>
            </a:endParaRPr>
          </a:p>
        </p:txBody>
      </p:sp>
      <p:sp>
        <p:nvSpPr>
          <p:cNvPr id="152" name="Google Shape;152;g2cd3ba8573e_0_117"/>
          <p:cNvSpPr/>
          <p:nvPr/>
        </p:nvSpPr>
        <p:spPr>
          <a:xfrm>
            <a:off x="6188000" y="2995850"/>
            <a:ext cx="846264" cy="445753"/>
          </a:xfrm>
          <a:custGeom>
            <a:avLst/>
            <a:gdLst/>
            <a:ahLst/>
            <a:cxnLst/>
            <a:rect l="l" t="t" r="r" b="b"/>
            <a:pathLst>
              <a:path w="1651247" h="537052" extrusionOk="0">
                <a:moveTo>
                  <a:pt x="0" y="537052"/>
                </a:moveTo>
                <a:cubicBezTo>
                  <a:pt x="168675" y="327686"/>
                  <a:pt x="337351" y="118321"/>
                  <a:pt x="612559" y="39902"/>
                </a:cubicBezTo>
                <a:cubicBezTo>
                  <a:pt x="887767" y="-38518"/>
                  <a:pt x="1269507" y="14008"/>
                  <a:pt x="1651247" y="66535"/>
                </a:cubicBezTo>
              </a:path>
            </a:pathLst>
          </a:custGeom>
          <a:no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cc36e2d2eb_0_40"/>
          <p:cNvSpPr txBox="1">
            <a:spLocks noGrp="1"/>
          </p:cNvSpPr>
          <p:nvPr>
            <p:ph type="title"/>
          </p:nvPr>
        </p:nvSpPr>
        <p:spPr>
          <a:xfrm>
            <a:off x="838200" y="31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400"/>
              <a:buFont typeface="Quattrocento Sans"/>
              <a:buNone/>
            </a:pPr>
            <a:r>
              <a:rPr lang="en-US"/>
              <a:t>The hidden cost of emotional labor has been underestimated…</a:t>
            </a:r>
            <a:endParaRPr/>
          </a:p>
        </p:txBody>
      </p:sp>
      <p:sp>
        <p:nvSpPr>
          <p:cNvPr id="118" name="Google Shape;118;g2cc36e2d2eb_0_40"/>
          <p:cNvSpPr txBox="1">
            <a:spLocks noGrp="1"/>
          </p:cNvSpPr>
          <p:nvPr>
            <p:ph type="body" idx="1"/>
          </p:nvPr>
        </p:nvSpPr>
        <p:spPr>
          <a:xfrm>
            <a:off x="526375" y="1077160"/>
            <a:ext cx="11571300" cy="515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endParaRPr sz="2000" dirty="0"/>
          </a:p>
          <a:p>
            <a:pPr marL="228600" lvl="0" indent="-260350" algn="l" rtl="0">
              <a:lnSpc>
                <a:spcPct val="100000"/>
              </a:lnSpc>
              <a:spcBef>
                <a:spcPts val="1000"/>
              </a:spcBef>
              <a:spcAft>
                <a:spcPts val="0"/>
              </a:spcAft>
              <a:buSzPts val="2300"/>
              <a:buChar char="•"/>
            </a:pPr>
            <a:r>
              <a:rPr lang="en-US" sz="2000" dirty="0"/>
              <a:t>The performance of emotional labor is associated with gender, race and class (Authors, 2025; Wharton, 2009). Porter et al (2018) also highlights the </a:t>
            </a:r>
            <a:r>
              <a:rPr lang="en-US" sz="2000" b="1" dirty="0"/>
              <a:t>invisibility of emotional labor and the skew of its distribution toward minoritized groups.</a:t>
            </a:r>
          </a:p>
          <a:p>
            <a:pPr marL="228600" indent="-260350">
              <a:lnSpc>
                <a:spcPct val="100000"/>
              </a:lnSpc>
              <a:buSzPts val="2300"/>
            </a:pPr>
            <a:r>
              <a:rPr lang="en-US" sz="2000" dirty="0"/>
              <a:t>The performance of emotional labor show salient, robust relationship with doctoral students’ well-being: may result in </a:t>
            </a:r>
            <a:r>
              <a:rPr lang="en-US" sz="2000" b="1" dirty="0"/>
              <a:t>worsened mental health </a:t>
            </a:r>
            <a:r>
              <a:rPr lang="en-US" sz="2000" dirty="0"/>
              <a:t>as well as a </a:t>
            </a:r>
            <a:r>
              <a:rPr lang="en-US" sz="2000" b="1" dirty="0"/>
              <a:t>diminished sense of self-efficacy and accomplishment</a:t>
            </a:r>
            <a:r>
              <a:rPr lang="en-US" sz="2000" dirty="0"/>
              <a:t>. And even worse, the </a:t>
            </a:r>
            <a:r>
              <a:rPr lang="en-US" sz="2000" b="1" dirty="0"/>
              <a:t>inauthenticity of emotions may cause individuals to lose their true selves</a:t>
            </a:r>
            <a:r>
              <a:rPr lang="en-US" sz="2000" dirty="0"/>
              <a:t>: “By depicting emotions without actually feeling them, workers may face emotional exhaustion while lacking a sense of personal accomplishment…over time, (they may) no longer be able to identify with their work roles, as </a:t>
            </a:r>
            <a:r>
              <a:rPr lang="en-US" sz="2000" b="1" dirty="0"/>
              <a:t>the line between fake and real feelings dissolves</a:t>
            </a:r>
            <a:r>
              <a:rPr lang="en-US" sz="2000" dirty="0"/>
              <a:t>” (Bodenheimer &amp; Shuster., 2020, p.71) </a:t>
            </a:r>
            <a:r>
              <a:rPr lang="en-US" sz="2000" b="1" dirty="0"/>
              <a:t>and they’re losing some of their true self…</a:t>
            </a:r>
            <a:endParaRPr sz="2000" b="1" dirty="0"/>
          </a:p>
          <a:p>
            <a:pPr marL="228600" lvl="0" indent="-260350" algn="l" rtl="0">
              <a:lnSpc>
                <a:spcPct val="100000"/>
              </a:lnSpc>
              <a:spcBef>
                <a:spcPts val="1000"/>
              </a:spcBef>
              <a:spcAft>
                <a:spcPts val="0"/>
              </a:spcAft>
              <a:buSzPts val="2300"/>
              <a:buChar char="•"/>
            </a:pPr>
            <a:r>
              <a:rPr lang="en-US" sz="2000" dirty="0"/>
              <a:t>It is pivotal to better understand graduate students’ performance of emotional labor and its influence on their well-being, mitigate the negative consequences of emotional labor and better support graduate students.</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a:extLst>
            <a:ext uri="{FF2B5EF4-FFF2-40B4-BE49-F238E27FC236}">
              <a16:creationId xmlns:a16="http://schemas.microsoft.com/office/drawing/2014/main" id="{732E09CC-641F-98CE-F743-62A8BF7D2FC1}"/>
            </a:ext>
          </a:extLst>
        </p:cNvPr>
        <p:cNvGrpSpPr/>
        <p:nvPr/>
      </p:nvGrpSpPr>
      <p:grpSpPr>
        <a:xfrm>
          <a:off x="0" y="0"/>
          <a:ext cx="0" cy="0"/>
          <a:chOff x="0" y="0"/>
          <a:chExt cx="0" cy="0"/>
        </a:xfrm>
      </p:grpSpPr>
      <p:sp>
        <p:nvSpPr>
          <p:cNvPr id="352" name="Google Shape;352;p1">
            <a:extLst>
              <a:ext uri="{FF2B5EF4-FFF2-40B4-BE49-F238E27FC236}">
                <a16:creationId xmlns:a16="http://schemas.microsoft.com/office/drawing/2014/main" id="{119069C3-37FA-D26B-B377-6CE4B04BA284}"/>
              </a:ext>
            </a:extLst>
          </p:cNvPr>
          <p:cNvSpPr txBox="1">
            <a:spLocks noGrp="1"/>
          </p:cNvSpPr>
          <p:nvPr>
            <p:ph type="body" idx="1"/>
          </p:nvPr>
        </p:nvSpPr>
        <p:spPr>
          <a:xfrm>
            <a:off x="980900" y="4611851"/>
            <a:ext cx="5867400" cy="44027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Font typeface="Open Sans"/>
              <a:buNone/>
            </a:pPr>
            <a:r>
              <a:rPr lang="en-US" dirty="0">
                <a:solidFill>
                  <a:schemeClr val="bg1"/>
                </a:solidFill>
              </a:rPr>
              <a:t>Yiping Bai, </a:t>
            </a:r>
            <a:r>
              <a:rPr lang="en-US" dirty="0" err="1">
                <a:solidFill>
                  <a:schemeClr val="bg1"/>
                </a:solidFill>
              </a:rPr>
              <a:t>Yiran</a:t>
            </a:r>
            <a:r>
              <a:rPr lang="en-US" dirty="0">
                <a:solidFill>
                  <a:schemeClr val="bg1"/>
                </a:solidFill>
              </a:rPr>
              <a:t> Chen, John Gonzalez, </a:t>
            </a:r>
            <a:r>
              <a:rPr lang="en-US" dirty="0" err="1">
                <a:solidFill>
                  <a:schemeClr val="bg1"/>
                </a:solidFill>
              </a:rPr>
              <a:t>Heeyun</a:t>
            </a:r>
            <a:r>
              <a:rPr lang="en-US" dirty="0">
                <a:solidFill>
                  <a:schemeClr val="bg1"/>
                </a:solidFill>
              </a:rPr>
              <a:t> Kim</a:t>
            </a:r>
          </a:p>
        </p:txBody>
      </p:sp>
      <p:sp>
        <p:nvSpPr>
          <p:cNvPr id="353" name="Google Shape;353;p1">
            <a:extLst>
              <a:ext uri="{FF2B5EF4-FFF2-40B4-BE49-F238E27FC236}">
                <a16:creationId xmlns:a16="http://schemas.microsoft.com/office/drawing/2014/main" id="{3A8A1076-9B9A-8BDA-F569-B9B1C7C75F21}"/>
              </a:ext>
            </a:extLst>
          </p:cNvPr>
          <p:cNvSpPr txBox="1"/>
          <p:nvPr/>
        </p:nvSpPr>
        <p:spPr>
          <a:xfrm>
            <a:off x="1083253" y="4068191"/>
            <a:ext cx="9094200" cy="569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000"/>
              <a:buFont typeface="Open Sans"/>
              <a:buNone/>
            </a:pPr>
            <a:endParaRPr sz="2000" b="0" i="0" u="none" strike="noStrike" cap="none" dirty="0">
              <a:solidFill>
                <a:schemeClr val="lt1"/>
              </a:solidFill>
              <a:latin typeface="Open Sans"/>
              <a:ea typeface="Open Sans"/>
              <a:cs typeface="Open Sans"/>
              <a:sym typeface="Open Sans"/>
            </a:endParaRPr>
          </a:p>
        </p:txBody>
      </p:sp>
      <p:sp>
        <p:nvSpPr>
          <p:cNvPr id="354" name="Google Shape;354;p1">
            <a:extLst>
              <a:ext uri="{FF2B5EF4-FFF2-40B4-BE49-F238E27FC236}">
                <a16:creationId xmlns:a16="http://schemas.microsoft.com/office/drawing/2014/main" id="{1ABDFFDC-C76F-D9A2-F1B3-320B45290B78}"/>
              </a:ext>
            </a:extLst>
          </p:cNvPr>
          <p:cNvSpPr txBox="1">
            <a:spLocks noGrp="1"/>
          </p:cNvSpPr>
          <p:nvPr>
            <p:ph type="title"/>
          </p:nvPr>
        </p:nvSpPr>
        <p:spPr>
          <a:xfrm>
            <a:off x="980900" y="3370850"/>
            <a:ext cx="10737600" cy="82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000"/>
              <a:buFont typeface="Open Sans"/>
              <a:buNone/>
            </a:pPr>
            <a:r>
              <a:rPr lang="en-US" sz="2800" dirty="0">
                <a:solidFill>
                  <a:schemeClr val="bg1"/>
                </a:solidFill>
              </a:rPr>
              <a:t>The Hidden Cost: Emotional Labor, Mentoring, and Graduate Students’ Well-Being</a:t>
            </a:r>
          </a:p>
        </p:txBody>
      </p:sp>
      <p:sp>
        <p:nvSpPr>
          <p:cNvPr id="2" name="Google Shape;352;p1">
            <a:extLst>
              <a:ext uri="{FF2B5EF4-FFF2-40B4-BE49-F238E27FC236}">
                <a16:creationId xmlns:a16="http://schemas.microsoft.com/office/drawing/2014/main" id="{117BD749-83C3-9655-09B8-03CF7F582036}"/>
              </a:ext>
            </a:extLst>
          </p:cNvPr>
          <p:cNvSpPr txBox="1">
            <a:spLocks/>
          </p:cNvSpPr>
          <p:nvPr/>
        </p:nvSpPr>
        <p:spPr>
          <a:xfrm>
            <a:off x="1083253" y="5463624"/>
            <a:ext cx="5867400" cy="4402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1800"/>
              <a:buFont typeface="Open Sans"/>
              <a:buNone/>
              <a:defRPr sz="1800" b="1" i="0" u="none" strike="noStrike" cap="none">
                <a:solidFill>
                  <a:schemeClr val="dk1"/>
                </a:solidFill>
                <a:latin typeface="Open Sans"/>
                <a:ea typeface="Open Sans"/>
                <a:cs typeface="Open Sans"/>
                <a:sym typeface="Open Sans"/>
              </a:defRPr>
            </a:lvl1pPr>
            <a:lvl2pPr marL="914400" marR="0" lvl="1" indent="-342900" algn="l" rtl="0">
              <a:lnSpc>
                <a:spcPct val="100000"/>
              </a:lnSpc>
              <a:spcBef>
                <a:spcPts val="500"/>
              </a:spcBef>
              <a:spcAft>
                <a:spcPts val="0"/>
              </a:spcAft>
              <a:buClr>
                <a:schemeClr val="lt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500"/>
              </a:spcBef>
              <a:spcAft>
                <a:spcPts val="0"/>
              </a:spcAft>
              <a:buClr>
                <a:schemeClr val="lt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0" indent="0">
              <a:spcBef>
                <a:spcPts val="0"/>
              </a:spcBef>
            </a:pPr>
            <a:r>
              <a:rPr lang="en-US" b="0" dirty="0">
                <a:solidFill>
                  <a:schemeClr val="bg1"/>
                </a:solidFill>
              </a:rPr>
              <a:t>A</a:t>
            </a:r>
            <a:r>
              <a:rPr lang="en-US" altLang="zh-CN" b="0" dirty="0">
                <a:solidFill>
                  <a:schemeClr val="bg1"/>
                </a:solidFill>
              </a:rPr>
              <a:t>pril 23</a:t>
            </a:r>
            <a:r>
              <a:rPr lang="zh-CN" altLang="en-US" b="0" dirty="0">
                <a:solidFill>
                  <a:schemeClr val="bg1"/>
                </a:solidFill>
              </a:rPr>
              <a:t>，</a:t>
            </a:r>
            <a:r>
              <a:rPr lang="en-US" altLang="zh-CN" b="0" dirty="0">
                <a:solidFill>
                  <a:schemeClr val="bg1"/>
                </a:solidFill>
              </a:rPr>
              <a:t>2024          </a:t>
            </a:r>
          </a:p>
          <a:p>
            <a:pPr marL="0" indent="0">
              <a:spcBef>
                <a:spcPts val="0"/>
              </a:spcBef>
            </a:pPr>
            <a:r>
              <a:rPr lang="en-US" b="0" dirty="0">
                <a:solidFill>
                  <a:schemeClr val="bg1"/>
                </a:solidFill>
              </a:rPr>
              <a:t>AERA 2025 Annual Meeting</a:t>
            </a:r>
          </a:p>
        </p:txBody>
      </p:sp>
      <p:sp>
        <p:nvSpPr>
          <p:cNvPr id="4" name="TextBox 3">
            <a:extLst>
              <a:ext uri="{FF2B5EF4-FFF2-40B4-BE49-F238E27FC236}">
                <a16:creationId xmlns:a16="http://schemas.microsoft.com/office/drawing/2014/main" id="{13363B53-C37B-6A5C-8870-1041AA22E73A}"/>
              </a:ext>
            </a:extLst>
          </p:cNvPr>
          <p:cNvSpPr txBox="1"/>
          <p:nvPr/>
        </p:nvSpPr>
        <p:spPr>
          <a:xfrm>
            <a:off x="866600" y="390691"/>
            <a:ext cx="6096000" cy="1754326"/>
          </a:xfrm>
          <a:prstGeom prst="rect">
            <a:avLst/>
          </a:prstGeom>
          <a:noFill/>
        </p:spPr>
        <p:txBody>
          <a:bodyPr wrap="square">
            <a:spAutoFit/>
          </a:bodyPr>
          <a:lstStyle/>
          <a:p>
            <a:r>
              <a:rPr lang="en-US" sz="5400" dirty="0">
                <a:solidFill>
                  <a:schemeClr val="bg1"/>
                </a:solidFill>
              </a:rPr>
              <a:t>Thank you! </a:t>
            </a:r>
          </a:p>
          <a:p>
            <a:r>
              <a:rPr lang="en-US" sz="5400" dirty="0">
                <a:solidFill>
                  <a:schemeClr val="bg1"/>
                </a:solidFill>
              </a:rPr>
              <a:t>Any questions?</a:t>
            </a:r>
          </a:p>
        </p:txBody>
      </p:sp>
    </p:spTree>
    <p:extLst>
      <p:ext uri="{BB962C8B-B14F-4D97-AF65-F5344CB8AC3E}">
        <p14:creationId xmlns:p14="http://schemas.microsoft.com/office/powerpoint/2010/main" val="278613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1CAB4741-8725-B2D1-AFDF-16E8F0FF7DE9}"/>
            </a:ext>
          </a:extLst>
        </p:cNvPr>
        <p:cNvGrpSpPr/>
        <p:nvPr/>
      </p:nvGrpSpPr>
      <p:grpSpPr>
        <a:xfrm>
          <a:off x="0" y="0"/>
          <a:ext cx="0" cy="0"/>
          <a:chOff x="0" y="0"/>
          <a:chExt cx="0" cy="0"/>
        </a:xfrm>
      </p:grpSpPr>
      <p:sp>
        <p:nvSpPr>
          <p:cNvPr id="118" name="Google Shape;118;g2cc36e2d2eb_0_40">
            <a:extLst>
              <a:ext uri="{FF2B5EF4-FFF2-40B4-BE49-F238E27FC236}">
                <a16:creationId xmlns:a16="http://schemas.microsoft.com/office/drawing/2014/main" id="{EE89060E-0E4E-6142-2293-4F5E169B7554}"/>
              </a:ext>
            </a:extLst>
          </p:cNvPr>
          <p:cNvSpPr txBox="1">
            <a:spLocks noGrp="1"/>
          </p:cNvSpPr>
          <p:nvPr>
            <p:ph type="body" idx="1"/>
          </p:nvPr>
        </p:nvSpPr>
        <p:spPr>
          <a:xfrm>
            <a:off x="583928" y="1627355"/>
            <a:ext cx="10515600" cy="54433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300" b="1" dirty="0"/>
              <a:t>Mentor-mentee relationships </a:t>
            </a:r>
            <a:r>
              <a:rPr lang="en-US" sz="2300" dirty="0"/>
              <a:t>play a critical role in doctoral students’ socialization</a:t>
            </a:r>
          </a:p>
          <a:p>
            <a:pPr marL="342900">
              <a:lnSpc>
                <a:spcPct val="100000"/>
              </a:lnSpc>
            </a:pPr>
            <a:r>
              <a:rPr lang="en-US" sz="2300" dirty="0"/>
              <a:t>Nature’s 2017 PhD survey </a:t>
            </a:r>
            <a:r>
              <a:rPr lang="en-US" altLang="zh-CN" sz="2300" dirty="0"/>
              <a:t>suggested</a:t>
            </a:r>
            <a:r>
              <a:rPr lang="en-US" sz="2300" dirty="0"/>
              <a:t> mentorship contributed more to doctoral students’ overall satisfaction with their PhD programs than did any other factor (Woolston, 2017). </a:t>
            </a:r>
          </a:p>
          <a:p>
            <a:pPr marL="342900">
              <a:lnSpc>
                <a:spcPct val="100000"/>
              </a:lnSpc>
            </a:pPr>
            <a:r>
              <a:rPr lang="en-US" sz="2300" dirty="0"/>
              <a:t>Positive mentor relationship are linked to desirable outcomes such as increased productivity of publications, career self-efficacy and sense of belonging (Curtin et al., 2013; Curtin et al., 2016; </a:t>
            </a:r>
            <a:r>
              <a:rPr lang="en-US" sz="2300" dirty="0" err="1"/>
              <a:t>Paglis</a:t>
            </a:r>
            <a:r>
              <a:rPr lang="en-US" sz="2300" dirty="0"/>
              <a:t> et al., 2006; Tenenbaum et al., 2001). </a:t>
            </a:r>
          </a:p>
          <a:p>
            <a:pPr marL="342900">
              <a:lnSpc>
                <a:spcPct val="100000"/>
              </a:lnSpc>
            </a:pPr>
            <a:r>
              <a:rPr lang="en-US" sz="2300" dirty="0"/>
              <a:t>Poor mentor-mentee relationships result in anxiety and emotional exhaustion, and is also one of the main causes of doctoral attrition (Golde, 2005; </a:t>
            </a:r>
            <a:r>
              <a:rPr lang="en-US" sz="2300" dirty="0" err="1"/>
              <a:t>Pyhältö</a:t>
            </a:r>
            <a:r>
              <a:rPr lang="en-US" sz="2300" dirty="0"/>
              <a:t> et al., 2012; Stubb et al., 2011)</a:t>
            </a:r>
          </a:p>
        </p:txBody>
      </p:sp>
      <p:sp>
        <p:nvSpPr>
          <p:cNvPr id="4" name="Google Shape;117;g2cc36e2d2eb_0_40">
            <a:extLst>
              <a:ext uri="{FF2B5EF4-FFF2-40B4-BE49-F238E27FC236}">
                <a16:creationId xmlns:a16="http://schemas.microsoft.com/office/drawing/2014/main" id="{3EACB84F-A341-92F1-AFB3-CA1F29A748DA}"/>
              </a:ext>
            </a:extLst>
          </p:cNvPr>
          <p:cNvSpPr txBox="1">
            <a:spLocks/>
          </p:cNvSpPr>
          <p:nvPr/>
        </p:nvSpPr>
        <p:spPr>
          <a:xfrm>
            <a:off x="583928" y="0"/>
            <a:ext cx="10515600" cy="1325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CB05"/>
              </a:buClr>
              <a:buSzPts val="4400"/>
              <a:buFont typeface="Quattrocento Sans"/>
              <a:buNone/>
              <a:defRPr sz="4400" b="1" i="0" u="none" strike="noStrike" cap="none">
                <a:solidFill>
                  <a:srgbClr val="FFCB05"/>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Research background and motivation</a:t>
            </a:r>
          </a:p>
        </p:txBody>
      </p:sp>
    </p:spTree>
    <p:extLst>
      <p:ext uri="{BB962C8B-B14F-4D97-AF65-F5344CB8AC3E}">
        <p14:creationId xmlns:p14="http://schemas.microsoft.com/office/powerpoint/2010/main" val="38457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D4DAA7F4-92F2-8E6C-5B72-F5E8E523541E}"/>
            </a:ext>
          </a:extLst>
        </p:cNvPr>
        <p:cNvGrpSpPr/>
        <p:nvPr/>
      </p:nvGrpSpPr>
      <p:grpSpPr>
        <a:xfrm>
          <a:off x="0" y="0"/>
          <a:ext cx="0" cy="0"/>
          <a:chOff x="0" y="0"/>
          <a:chExt cx="0" cy="0"/>
        </a:xfrm>
      </p:grpSpPr>
      <p:sp>
        <p:nvSpPr>
          <p:cNvPr id="117" name="Google Shape;117;g2cc36e2d2eb_0_40">
            <a:extLst>
              <a:ext uri="{FF2B5EF4-FFF2-40B4-BE49-F238E27FC236}">
                <a16:creationId xmlns:a16="http://schemas.microsoft.com/office/drawing/2014/main" id="{1B2AD41B-767A-F798-9578-4901EFB1219C}"/>
              </a:ext>
            </a:extLst>
          </p:cNvPr>
          <p:cNvSpPr txBox="1">
            <a:spLocks noGrp="1"/>
          </p:cNvSpPr>
          <p:nvPr>
            <p:ph type="title"/>
          </p:nvPr>
        </p:nvSpPr>
        <p:spPr>
          <a:xfrm>
            <a:off x="493600" y="92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400"/>
              <a:buFont typeface="Quattrocento Sans"/>
              <a:buNone/>
            </a:pPr>
            <a:r>
              <a:rPr lang="en-US" dirty="0"/>
              <a:t>Research background and motivation</a:t>
            </a:r>
            <a:endParaRPr dirty="0"/>
          </a:p>
        </p:txBody>
      </p:sp>
      <p:sp>
        <p:nvSpPr>
          <p:cNvPr id="118" name="Google Shape;118;g2cc36e2d2eb_0_40">
            <a:extLst>
              <a:ext uri="{FF2B5EF4-FFF2-40B4-BE49-F238E27FC236}">
                <a16:creationId xmlns:a16="http://schemas.microsoft.com/office/drawing/2014/main" id="{17A8ED5C-2137-13AA-39A5-16FF3E1D529C}"/>
              </a:ext>
            </a:extLst>
          </p:cNvPr>
          <p:cNvSpPr txBox="1">
            <a:spLocks noGrp="1"/>
          </p:cNvSpPr>
          <p:nvPr>
            <p:ph type="body" idx="1"/>
          </p:nvPr>
        </p:nvSpPr>
        <p:spPr>
          <a:xfrm>
            <a:off x="493601" y="1106656"/>
            <a:ext cx="10515600" cy="515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endParaRPr sz="2300" dirty="0"/>
          </a:p>
          <a:p>
            <a:pPr marL="228600" lvl="0" indent="-260350" algn="l" rtl="0">
              <a:lnSpc>
                <a:spcPct val="100000"/>
              </a:lnSpc>
              <a:spcBef>
                <a:spcPts val="1000"/>
              </a:spcBef>
              <a:spcAft>
                <a:spcPts val="0"/>
              </a:spcAft>
              <a:buSzPts val="2300"/>
              <a:buChar char="•"/>
            </a:pPr>
            <a:r>
              <a:rPr lang="en-US" sz="2300" dirty="0"/>
              <a:t>Doctoral students are navigating a unique academic experience that mirrors many workplace characteristics and challenges: mentors not only provide tutoring and guidance but also provides </a:t>
            </a:r>
            <a:r>
              <a:rPr lang="en-US" sz="2300" b="1" dirty="0"/>
              <a:t>financial support </a:t>
            </a:r>
            <a:r>
              <a:rPr lang="en-US" sz="2300" dirty="0"/>
              <a:t>by </a:t>
            </a:r>
            <a:r>
              <a:rPr lang="en-US" sz="2300" b="1" dirty="0"/>
              <a:t>employing </a:t>
            </a:r>
            <a:r>
              <a:rPr lang="en-US" sz="2300" dirty="0"/>
              <a:t>mentees as GSIs and GSRAs. </a:t>
            </a:r>
          </a:p>
          <a:p>
            <a:pPr marL="228600" indent="-260350">
              <a:lnSpc>
                <a:spcPct val="100000"/>
              </a:lnSpc>
              <a:buSzPts val="2300"/>
            </a:pPr>
            <a:r>
              <a:rPr lang="en-US" sz="2300" dirty="0"/>
              <a:t>“The combination of low status, high workload, frequent evaluation, competition, in-sufficient supervisor support, and financial duress that employees experience are also common for doctoral students, and likely lead to stress” (Hunter &amp; Devine, 2016, p.37) </a:t>
            </a:r>
          </a:p>
          <a:p>
            <a:pPr marL="228600" lvl="0" indent="-260350" algn="l" rtl="0">
              <a:lnSpc>
                <a:spcPct val="100000"/>
              </a:lnSpc>
              <a:spcBef>
                <a:spcPts val="1000"/>
              </a:spcBef>
              <a:spcAft>
                <a:spcPts val="0"/>
              </a:spcAft>
              <a:buSzPts val="2300"/>
              <a:buChar char="•"/>
            </a:pPr>
            <a:r>
              <a:rPr lang="en-US" sz="2300" dirty="0"/>
              <a:t>The high-stake nature of mentor-mentee relationship motivates doctoral students to </a:t>
            </a:r>
            <a:r>
              <a:rPr lang="en-US" sz="2300" b="1" dirty="0"/>
              <a:t>manage their emotions to meet mentors' expectations</a:t>
            </a:r>
            <a:r>
              <a:rPr lang="en-US" sz="2300" dirty="0"/>
              <a:t>, transforming into what is known as </a:t>
            </a:r>
            <a:r>
              <a:rPr lang="en-US" sz="2300" b="1" dirty="0"/>
              <a:t>emotional labor </a:t>
            </a:r>
            <a:r>
              <a:rPr lang="en-US" sz="2300" dirty="0"/>
              <a:t>(Hochschild, 1979; Wharton, 2009).</a:t>
            </a:r>
          </a:p>
        </p:txBody>
      </p:sp>
    </p:spTree>
    <p:extLst>
      <p:ext uri="{BB962C8B-B14F-4D97-AF65-F5344CB8AC3E}">
        <p14:creationId xmlns:p14="http://schemas.microsoft.com/office/powerpoint/2010/main" val="306401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cc36e2d2eb_0_36"/>
          <p:cNvSpPr txBox="1">
            <a:spLocks noGrp="1"/>
          </p:cNvSpPr>
          <p:nvPr>
            <p:ph type="title"/>
          </p:nvPr>
        </p:nvSpPr>
        <p:spPr>
          <a:xfrm>
            <a:off x="736600" y="31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400"/>
              <a:buFont typeface="Quattrocento Sans"/>
              <a:buNone/>
            </a:pPr>
            <a:r>
              <a:rPr lang="en-US" dirty="0"/>
              <a:t>Research context: Emotional labor</a:t>
            </a:r>
            <a:endParaRPr dirty="0"/>
          </a:p>
        </p:txBody>
      </p:sp>
      <p:sp>
        <p:nvSpPr>
          <p:cNvPr id="112" name="Google Shape;112;g2cc36e2d2eb_0_36"/>
          <p:cNvSpPr txBox="1">
            <a:spLocks noGrp="1"/>
          </p:cNvSpPr>
          <p:nvPr>
            <p:ph type="body" idx="1"/>
          </p:nvPr>
        </p:nvSpPr>
        <p:spPr>
          <a:xfrm>
            <a:off x="556725" y="1328875"/>
            <a:ext cx="11259900" cy="5032500"/>
          </a:xfrm>
          <a:prstGeom prst="rect">
            <a:avLst/>
          </a:prstGeom>
          <a:noFill/>
          <a:ln>
            <a:noFill/>
          </a:ln>
        </p:spPr>
        <p:txBody>
          <a:bodyPr spcFirstLastPara="1" wrap="square" lIns="91425" tIns="45700" rIns="91425" bIns="45700" anchor="t" anchorCtr="0">
            <a:noAutofit/>
          </a:bodyPr>
          <a:lstStyle/>
          <a:p>
            <a:pPr marL="228600" lvl="0" indent="-260350" algn="l" rtl="0">
              <a:lnSpc>
                <a:spcPct val="115000"/>
              </a:lnSpc>
              <a:spcBef>
                <a:spcPts val="1000"/>
              </a:spcBef>
              <a:spcAft>
                <a:spcPts val="0"/>
              </a:spcAft>
              <a:buSzPts val="2300"/>
              <a:buChar char="•"/>
            </a:pPr>
            <a:r>
              <a:rPr lang="en-US" sz="2300" b="1" dirty="0"/>
              <a:t>Emotional labor</a:t>
            </a:r>
            <a:r>
              <a:rPr lang="en-US" sz="2300" dirty="0"/>
              <a:t>: the process by which employees are expected to </a:t>
            </a:r>
            <a:r>
              <a:rPr lang="en-US" sz="2300" b="1" dirty="0"/>
              <a:t>manage or regulate</a:t>
            </a:r>
            <a:r>
              <a:rPr lang="en-US" sz="2300" dirty="0"/>
              <a:t> their feelings to meet employer’s expectations, which often requires employees to </a:t>
            </a:r>
            <a:r>
              <a:rPr lang="en-US" sz="2300" b="1" dirty="0"/>
              <a:t>express or suppress certain emotions</a:t>
            </a:r>
            <a:r>
              <a:rPr lang="en-US" sz="2300" dirty="0"/>
              <a:t> during interactions with others (Hochschild; 1983; Wharton, 2009). </a:t>
            </a:r>
          </a:p>
          <a:p>
            <a:pPr marL="228600" lvl="0" indent="-260350" algn="l" rtl="0">
              <a:lnSpc>
                <a:spcPct val="115000"/>
              </a:lnSpc>
              <a:spcBef>
                <a:spcPts val="1000"/>
              </a:spcBef>
              <a:spcAft>
                <a:spcPts val="0"/>
              </a:spcAft>
              <a:buSzPts val="2300"/>
              <a:buChar char="•"/>
            </a:pPr>
            <a:r>
              <a:rPr lang="en-US" sz="2300" dirty="0"/>
              <a:t>Emotional management is usually associated with energy exertion and emotive dissonance, so emotional labor can lead to negative psychological outcomes (Wharton, 2009): i.e., often associated with burnout, a precursor to turnover. </a:t>
            </a:r>
            <a:endParaRPr sz="2300" dirty="0"/>
          </a:p>
          <a:p>
            <a:pPr marL="228600" lvl="0" indent="-260350" algn="l" rtl="0">
              <a:lnSpc>
                <a:spcPct val="115000"/>
              </a:lnSpc>
              <a:spcBef>
                <a:spcPts val="1000"/>
              </a:spcBef>
              <a:spcAft>
                <a:spcPts val="0"/>
              </a:spcAft>
              <a:buSzPts val="2300"/>
              <a:buChar char="•"/>
            </a:pPr>
            <a:r>
              <a:rPr lang="en-US" sz="2300" dirty="0"/>
              <a:t>A few studies have used emotional labor in the field of higher ed, mostly focusing on teacher attrition </a:t>
            </a:r>
            <a:r>
              <a:rPr lang="de-DE" sz="2300" dirty="0"/>
              <a:t>(Bodenheimer &amp; Shuster, 2020; Richardson, 2008; Yin &amp; Chen, 2019).</a:t>
            </a:r>
            <a:endParaRPr sz="2300" dirty="0"/>
          </a:p>
          <a:p>
            <a:pPr marL="685800" lvl="1" indent="-260350" algn="l" rtl="0">
              <a:lnSpc>
                <a:spcPct val="115000"/>
              </a:lnSpc>
              <a:spcBef>
                <a:spcPts val="500"/>
              </a:spcBef>
              <a:spcAft>
                <a:spcPts val="0"/>
              </a:spcAft>
              <a:buSzPts val="2300"/>
              <a:buChar char="•"/>
            </a:pPr>
            <a:r>
              <a:rPr lang="en-US" sz="2300" dirty="0"/>
              <a:t>Porter et al. (2018) is a rare example that uses emotional labor theory to understand graduate students’ experience (through 24 semi-structured interviews and four focus groups with students from across the four departments)</a:t>
            </a:r>
            <a:endParaRPr sz="2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a:extLst>
            <a:ext uri="{FF2B5EF4-FFF2-40B4-BE49-F238E27FC236}">
              <a16:creationId xmlns:a16="http://schemas.microsoft.com/office/drawing/2014/main" id="{7FCDBDE9-1A07-D5A1-0D40-7CA6F1599240}"/>
            </a:ext>
          </a:extLst>
        </p:cNvPr>
        <p:cNvGrpSpPr/>
        <p:nvPr/>
      </p:nvGrpSpPr>
      <p:grpSpPr>
        <a:xfrm>
          <a:off x="0" y="0"/>
          <a:ext cx="0" cy="0"/>
          <a:chOff x="0" y="0"/>
          <a:chExt cx="0" cy="0"/>
        </a:xfrm>
      </p:grpSpPr>
      <p:sp>
        <p:nvSpPr>
          <p:cNvPr id="117" name="Google Shape;117;g2cc36e2d2eb_0_40">
            <a:extLst>
              <a:ext uri="{FF2B5EF4-FFF2-40B4-BE49-F238E27FC236}">
                <a16:creationId xmlns:a16="http://schemas.microsoft.com/office/drawing/2014/main" id="{AA8C8524-1139-DC4D-F755-F67CAD206B16}"/>
              </a:ext>
            </a:extLst>
          </p:cNvPr>
          <p:cNvSpPr txBox="1">
            <a:spLocks noGrp="1"/>
          </p:cNvSpPr>
          <p:nvPr>
            <p:ph type="title"/>
          </p:nvPr>
        </p:nvSpPr>
        <p:spPr>
          <a:xfrm>
            <a:off x="351312"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400"/>
              <a:buFont typeface="Quattrocento Sans"/>
              <a:buNone/>
            </a:pPr>
            <a:r>
              <a:rPr lang="en-US" dirty="0"/>
              <a:t>Significance of Study</a:t>
            </a:r>
            <a:endParaRPr dirty="0"/>
          </a:p>
        </p:txBody>
      </p:sp>
      <p:sp>
        <p:nvSpPr>
          <p:cNvPr id="3" name="Text Placeholder 2">
            <a:extLst>
              <a:ext uri="{FF2B5EF4-FFF2-40B4-BE49-F238E27FC236}">
                <a16:creationId xmlns:a16="http://schemas.microsoft.com/office/drawing/2014/main" id="{AF1D5919-F00F-6064-9629-2409532F616D}"/>
              </a:ext>
            </a:extLst>
          </p:cNvPr>
          <p:cNvSpPr>
            <a:spLocks noGrp="1"/>
          </p:cNvSpPr>
          <p:nvPr>
            <p:ph type="body" idx="1"/>
          </p:nvPr>
        </p:nvSpPr>
        <p:spPr>
          <a:xfrm>
            <a:off x="351312" y="1920627"/>
            <a:ext cx="5431971" cy="4351338"/>
          </a:xfr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p:spPr>
        <p:txBody>
          <a:bodyPr>
            <a:normAutofit/>
          </a:bodyPr>
          <a:lstStyle/>
          <a:p>
            <a:pPr marL="114300" indent="0">
              <a:buNone/>
            </a:pPr>
            <a:r>
              <a:rPr lang="en-US" b="1" dirty="0"/>
              <a:t>Gaps in the existing scholarship</a:t>
            </a:r>
          </a:p>
          <a:p>
            <a:r>
              <a:rPr lang="en-US" sz="2000" dirty="0"/>
              <a:t>When examining graduate students’ well-being, the emotional and psychological burdens that students experience while navigating the mentor-mentee relationships are largely overlooked;</a:t>
            </a:r>
          </a:p>
          <a:p>
            <a:r>
              <a:rPr lang="en-US" sz="2000" dirty="0"/>
              <a:t>A few studies have used emotional labor in the field of higher ed, mostly focusing on teacher attrition, but rarely examining its impact on graduate students;</a:t>
            </a:r>
          </a:p>
          <a:p>
            <a:r>
              <a:rPr lang="en-US" sz="2000" dirty="0"/>
              <a:t>Existing studies on this topic are mainly based on STEMS majors; no existing quant study on this topic as we know of                                                                       </a:t>
            </a:r>
          </a:p>
          <a:p>
            <a:endParaRPr lang="en-US" sz="2000" dirty="0"/>
          </a:p>
        </p:txBody>
      </p:sp>
      <p:sp>
        <p:nvSpPr>
          <p:cNvPr id="4" name="Text Placeholder 2">
            <a:extLst>
              <a:ext uri="{FF2B5EF4-FFF2-40B4-BE49-F238E27FC236}">
                <a16:creationId xmlns:a16="http://schemas.microsoft.com/office/drawing/2014/main" id="{3513602E-C2C7-66E2-EBA8-E85624542455}"/>
              </a:ext>
            </a:extLst>
          </p:cNvPr>
          <p:cNvSpPr txBox="1">
            <a:spLocks/>
          </p:cNvSpPr>
          <p:nvPr/>
        </p:nvSpPr>
        <p:spPr>
          <a:xfrm>
            <a:off x="6266215" y="1920627"/>
            <a:ext cx="5234047" cy="435133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114300" indent="0">
              <a:buFont typeface="Arial"/>
              <a:buNone/>
            </a:pPr>
            <a:r>
              <a:rPr lang="en-US" b="1" dirty="0"/>
              <a:t>Contribution of our study</a:t>
            </a:r>
          </a:p>
          <a:p>
            <a:r>
              <a:rPr lang="en-US" sz="2000" dirty="0"/>
              <a:t>We integrate Self-determination Theory into the emotional labor framework, adapting these concepts to higher ed contexts;</a:t>
            </a:r>
          </a:p>
          <a:p>
            <a:r>
              <a:rPr lang="en-US" sz="2000" dirty="0"/>
              <a:t>Our study provides new </a:t>
            </a:r>
            <a:r>
              <a:rPr lang="en-US" sz="2000" dirty="0" err="1"/>
              <a:t>quantitive</a:t>
            </a:r>
            <a:r>
              <a:rPr lang="en-US" sz="2000" dirty="0"/>
              <a:t> evidence using a large-scale, longitudinal dataset across a diverse, wide range of disciplines;</a:t>
            </a:r>
          </a:p>
          <a:p>
            <a:r>
              <a:rPr lang="en-US" sz="2000" dirty="0"/>
              <a:t>By revealing these hidden barriers, we provide an important potential area primed for intervention to improve climate and support student well-being.</a:t>
            </a:r>
          </a:p>
        </p:txBody>
      </p:sp>
    </p:spTree>
    <p:extLst>
      <p:ext uri="{BB962C8B-B14F-4D97-AF65-F5344CB8AC3E}">
        <p14:creationId xmlns:p14="http://schemas.microsoft.com/office/powerpoint/2010/main" val="206376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46208B69-5BEB-BA8D-B34F-977E62A8739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11DD7E-4AFF-BACB-DFF7-C70A3C461496}"/>
              </a:ext>
            </a:extLst>
          </p:cNvPr>
          <p:cNvPicPr>
            <a:picLocks noChangeAspect="1"/>
          </p:cNvPicPr>
          <p:nvPr/>
        </p:nvPicPr>
        <p:blipFill>
          <a:blip r:embed="rId3"/>
          <a:stretch>
            <a:fillRect/>
          </a:stretch>
        </p:blipFill>
        <p:spPr>
          <a:xfrm>
            <a:off x="0" y="1325700"/>
            <a:ext cx="9657150" cy="5542021"/>
          </a:xfrm>
          <a:prstGeom prst="rect">
            <a:avLst/>
          </a:prstGeom>
        </p:spPr>
      </p:pic>
      <p:sp>
        <p:nvSpPr>
          <p:cNvPr id="129" name="Google Shape;129;g2cc36e2d2eb_0_44">
            <a:extLst>
              <a:ext uri="{FF2B5EF4-FFF2-40B4-BE49-F238E27FC236}">
                <a16:creationId xmlns:a16="http://schemas.microsoft.com/office/drawing/2014/main" id="{F80DFB6F-B065-BA3B-719A-30FAF35AA249}"/>
              </a:ext>
            </a:extLst>
          </p:cNvPr>
          <p:cNvSpPr txBox="1">
            <a:spLocks noGrp="1"/>
          </p:cNvSpPr>
          <p:nvPr>
            <p:ph type="title"/>
          </p:nvPr>
        </p:nvSpPr>
        <p:spPr>
          <a:xfrm>
            <a:off x="27425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400"/>
              <a:buFont typeface="Quattrocento Sans"/>
              <a:buNone/>
            </a:pPr>
            <a:r>
              <a:rPr lang="en-US" sz="4300" dirty="0"/>
              <a:t>Conceptual Framework</a:t>
            </a:r>
            <a:endParaRPr sz="4300" dirty="0"/>
          </a:p>
        </p:txBody>
      </p:sp>
      <p:sp>
        <p:nvSpPr>
          <p:cNvPr id="5" name="TextBox 4">
            <a:extLst>
              <a:ext uri="{FF2B5EF4-FFF2-40B4-BE49-F238E27FC236}">
                <a16:creationId xmlns:a16="http://schemas.microsoft.com/office/drawing/2014/main" id="{726ED14B-7905-8D7A-0E06-B70E7FCEA484}"/>
              </a:ext>
            </a:extLst>
          </p:cNvPr>
          <p:cNvSpPr txBox="1"/>
          <p:nvPr/>
        </p:nvSpPr>
        <p:spPr>
          <a:xfrm>
            <a:off x="6410036" y="1635737"/>
            <a:ext cx="5553363" cy="1015663"/>
          </a:xfrm>
          <a:prstGeom prst="rect">
            <a:avLst/>
          </a:prstGeom>
          <a:noFill/>
        </p:spPr>
        <p:txBody>
          <a:bodyPr wrap="square">
            <a:spAutoFit/>
          </a:bodyPr>
          <a:lstStyle/>
          <a:p>
            <a:r>
              <a:rPr lang="en-US" sz="2000" dirty="0">
                <a:solidFill>
                  <a:schemeClr val="dk1"/>
                </a:solidFill>
                <a:latin typeface="Quattrocento Sans"/>
                <a:sym typeface="Quattrocento Sans"/>
              </a:rPr>
              <a:t>Incorporating Cossette’s framework (2014) and existing literature, we Integrate emotional labor theory and SDT to explore well-being outcomes</a:t>
            </a:r>
          </a:p>
        </p:txBody>
      </p:sp>
      <p:sp>
        <p:nvSpPr>
          <p:cNvPr id="6" name="TextBox 5">
            <a:extLst>
              <a:ext uri="{FF2B5EF4-FFF2-40B4-BE49-F238E27FC236}">
                <a16:creationId xmlns:a16="http://schemas.microsoft.com/office/drawing/2014/main" id="{643C7227-85E9-AC95-3511-91BE33BA2E1F}"/>
              </a:ext>
            </a:extLst>
          </p:cNvPr>
          <p:cNvSpPr txBox="1"/>
          <p:nvPr/>
        </p:nvSpPr>
        <p:spPr>
          <a:xfrm>
            <a:off x="6410037" y="5226784"/>
            <a:ext cx="5553363" cy="1631216"/>
          </a:xfrm>
          <a:prstGeom prst="rect">
            <a:avLst/>
          </a:prstGeom>
          <a:noFill/>
        </p:spPr>
        <p:txBody>
          <a:bodyPr wrap="square">
            <a:spAutoFit/>
          </a:bodyPr>
          <a:lstStyle/>
          <a:p>
            <a:r>
              <a:rPr lang="en-US" sz="2000" dirty="0">
                <a:solidFill>
                  <a:schemeClr val="dk1"/>
                </a:solidFill>
                <a:latin typeface="Quattrocento Sans"/>
                <a:sym typeface="Quattrocento Sans"/>
              </a:rPr>
              <a:t>Hypotheses: Emotional labor leads to negative outcomes in graduate students’ well-being, especially for underrepresented students, those who are extrinsically motivated and with unmet psychological needs</a:t>
            </a:r>
          </a:p>
        </p:txBody>
      </p:sp>
    </p:spTree>
    <p:extLst>
      <p:ext uri="{BB962C8B-B14F-4D97-AF65-F5344CB8AC3E}">
        <p14:creationId xmlns:p14="http://schemas.microsoft.com/office/powerpoint/2010/main" val="426822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cd3ba8573e_0_10"/>
          <p:cNvSpPr txBox="1">
            <a:spLocks noGrp="1"/>
          </p:cNvSpPr>
          <p:nvPr>
            <p:ph type="title"/>
          </p:nvPr>
        </p:nvSpPr>
        <p:spPr>
          <a:xfrm>
            <a:off x="831850" y="381001"/>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Quattrocento Sans"/>
              <a:buNone/>
            </a:pPr>
            <a:r>
              <a:rPr lang="en-US" dirty="0"/>
              <a:t>Research Questions</a:t>
            </a:r>
            <a:endParaRPr dirty="0"/>
          </a:p>
        </p:txBody>
      </p:sp>
      <p:sp>
        <p:nvSpPr>
          <p:cNvPr id="124" name="Google Shape;124;g2cd3ba8573e_0_10"/>
          <p:cNvSpPr txBox="1">
            <a:spLocks noGrp="1"/>
          </p:cNvSpPr>
          <p:nvPr>
            <p:ph type="body" idx="1"/>
          </p:nvPr>
        </p:nvSpPr>
        <p:spPr>
          <a:xfrm>
            <a:off x="831850" y="3624300"/>
            <a:ext cx="10515600" cy="2465463"/>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AutoNum type="arabicPeriod"/>
            </a:pPr>
            <a:r>
              <a:rPr lang="en-US" dirty="0">
                <a:solidFill>
                  <a:schemeClr val="tx1"/>
                </a:solidFill>
              </a:rPr>
              <a:t>What factors are related to the performance of emotional labor among doctoral students?</a:t>
            </a:r>
          </a:p>
          <a:p>
            <a:pPr marL="457200" lvl="0" indent="-381000" algn="l" rtl="0">
              <a:lnSpc>
                <a:spcPct val="115000"/>
              </a:lnSpc>
              <a:spcBef>
                <a:spcPts val="1000"/>
              </a:spcBef>
              <a:spcAft>
                <a:spcPts val="0"/>
              </a:spcAft>
              <a:buSzPts val="2400"/>
              <a:buAutoNum type="arabicPeriod"/>
            </a:pPr>
            <a:r>
              <a:rPr lang="en-US" dirty="0">
                <a:solidFill>
                  <a:schemeClr val="tx1"/>
                </a:solidFill>
              </a:rPr>
              <a:t>How emotional labor may affect students’ well-being (including mental health, stress levels, efficacy, disciplinary identity, sense of belonging, and intent to quit)?</a:t>
            </a:r>
            <a:endParaRPr dirty="0">
              <a:solidFill>
                <a:schemeClr val="tx1"/>
              </a:solidFill>
            </a:endParaRPr>
          </a:p>
        </p:txBody>
      </p:sp>
    </p:spTree>
    <p:extLst>
      <p:ext uri="{BB962C8B-B14F-4D97-AF65-F5344CB8AC3E}">
        <p14:creationId xmlns:p14="http://schemas.microsoft.com/office/powerpoint/2010/main" val="199234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B6FBCC26-146F-B5DA-B280-7AF324070236}"/>
            </a:ext>
          </a:extLst>
        </p:cNvPr>
        <p:cNvGrpSpPr/>
        <p:nvPr/>
      </p:nvGrpSpPr>
      <p:grpSpPr>
        <a:xfrm>
          <a:off x="0" y="0"/>
          <a:ext cx="0" cy="0"/>
          <a:chOff x="0" y="0"/>
          <a:chExt cx="0" cy="0"/>
        </a:xfrm>
      </p:grpSpPr>
      <p:sp>
        <p:nvSpPr>
          <p:cNvPr id="157" name="Google Shape;157;g2cc36e2d2eb_0_52">
            <a:extLst>
              <a:ext uri="{FF2B5EF4-FFF2-40B4-BE49-F238E27FC236}">
                <a16:creationId xmlns:a16="http://schemas.microsoft.com/office/drawing/2014/main" id="{595B21AA-4394-401B-CDC6-ED30C6DD2120}"/>
              </a:ext>
            </a:extLst>
          </p:cNvPr>
          <p:cNvSpPr txBox="1">
            <a:spLocks noGrp="1"/>
          </p:cNvSpPr>
          <p:nvPr>
            <p:ph type="title"/>
          </p:nvPr>
        </p:nvSpPr>
        <p:spPr>
          <a:xfrm>
            <a:off x="586075"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400"/>
              <a:buFont typeface="Quattrocento Sans"/>
              <a:buNone/>
            </a:pPr>
            <a:r>
              <a:rPr lang="en-US" dirty="0"/>
              <a:t>Data and Methodology</a:t>
            </a:r>
            <a:endParaRPr dirty="0"/>
          </a:p>
        </p:txBody>
      </p:sp>
      <p:sp>
        <p:nvSpPr>
          <p:cNvPr id="158" name="Google Shape;158;g2cc36e2d2eb_0_52">
            <a:extLst>
              <a:ext uri="{FF2B5EF4-FFF2-40B4-BE49-F238E27FC236}">
                <a16:creationId xmlns:a16="http://schemas.microsoft.com/office/drawing/2014/main" id="{CB364B76-6748-FF00-D425-6AE5394E7DD6}"/>
              </a:ext>
            </a:extLst>
          </p:cNvPr>
          <p:cNvSpPr txBox="1">
            <a:spLocks noGrp="1"/>
          </p:cNvSpPr>
          <p:nvPr>
            <p:ph type="body" idx="1"/>
          </p:nvPr>
        </p:nvSpPr>
        <p:spPr>
          <a:xfrm>
            <a:off x="469368" y="1325700"/>
            <a:ext cx="1126752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SzPts val="2400"/>
              <a:buChar char="•"/>
            </a:pPr>
            <a:r>
              <a:rPr lang="en-US" sz="2400" dirty="0"/>
              <a:t>Data Source: Longitudinal survey data from a flagship Midwestern research university (2017-2023)</a:t>
            </a:r>
          </a:p>
          <a:p>
            <a:pPr lvl="1" indent="-381000">
              <a:lnSpc>
                <a:spcPct val="115000"/>
              </a:lnSpc>
              <a:spcBef>
                <a:spcPts val="1000"/>
              </a:spcBef>
              <a:buSzPts val="2400"/>
            </a:pPr>
            <a:r>
              <a:rPr lang="en-US" sz="2000" dirty="0"/>
              <a:t>participants across all doctoral disciplines (various programs within the physical sciences and engineering, the biological and health sciences, the social sciences, and the humanities and arts) were asked about the mentoring experiences with their primary advisors.</a:t>
            </a:r>
          </a:p>
          <a:p>
            <a:pPr marL="457200" lvl="0" indent="-381000" algn="l" rtl="0">
              <a:lnSpc>
                <a:spcPct val="115000"/>
              </a:lnSpc>
              <a:spcBef>
                <a:spcPts val="1000"/>
              </a:spcBef>
              <a:spcAft>
                <a:spcPts val="0"/>
              </a:spcAft>
              <a:buSzPts val="2400"/>
              <a:buChar char="•"/>
            </a:pPr>
            <a:r>
              <a:rPr lang="en-US" sz="2400" dirty="0"/>
              <a:t>Analytic Sample: 1,110 doctoral students</a:t>
            </a:r>
          </a:p>
          <a:p>
            <a:pPr marL="457200" lvl="0" indent="-381000" algn="l" rtl="0">
              <a:lnSpc>
                <a:spcPct val="115000"/>
              </a:lnSpc>
              <a:spcBef>
                <a:spcPts val="1000"/>
              </a:spcBef>
              <a:spcAft>
                <a:spcPts val="0"/>
              </a:spcAft>
              <a:buSzPts val="2400"/>
              <a:buChar char="•"/>
            </a:pPr>
            <a:r>
              <a:rPr lang="en-US" sz="2400" dirty="0"/>
              <a:t>We use linear regression models and Lagged Dependent Variable (LDV)/autoregressive (AR) models (for RQ2 only), which control for the respective outcome variable in previous years to test the robustness of results and increase the causality of the estimates.</a:t>
            </a:r>
          </a:p>
          <a:p>
            <a:pPr marL="457200" lvl="0" indent="-381000" algn="l" rtl="0">
              <a:lnSpc>
                <a:spcPct val="115000"/>
              </a:lnSpc>
              <a:spcBef>
                <a:spcPts val="1000"/>
              </a:spcBef>
              <a:spcAft>
                <a:spcPts val="0"/>
              </a:spcAft>
              <a:buSzPts val="2400"/>
              <a:buChar char="•"/>
            </a:pPr>
            <a:endParaRPr lang="en-US" sz="2400" dirty="0"/>
          </a:p>
          <a:p>
            <a:pPr marL="457200" lvl="0" indent="-381000" algn="l" rtl="0">
              <a:lnSpc>
                <a:spcPct val="115000"/>
              </a:lnSpc>
              <a:spcBef>
                <a:spcPts val="1000"/>
              </a:spcBef>
              <a:spcAft>
                <a:spcPts val="0"/>
              </a:spcAft>
              <a:buSzPts val="2400"/>
              <a:buChar char="•"/>
            </a:pPr>
            <a:endParaRPr lang="en-US" sz="2400" dirty="0"/>
          </a:p>
          <a:p>
            <a:pPr marL="457200" lvl="0" indent="-381000" algn="l" rtl="0">
              <a:lnSpc>
                <a:spcPct val="115000"/>
              </a:lnSpc>
              <a:spcBef>
                <a:spcPts val="1000"/>
              </a:spcBef>
              <a:spcAft>
                <a:spcPts val="0"/>
              </a:spcAft>
              <a:buSzPts val="2400"/>
              <a:buChar char="•"/>
            </a:pPr>
            <a:endParaRPr lang="en-US" sz="2400" dirty="0"/>
          </a:p>
        </p:txBody>
      </p:sp>
    </p:spTree>
    <p:extLst>
      <p:ext uri="{BB962C8B-B14F-4D97-AF65-F5344CB8AC3E}">
        <p14:creationId xmlns:p14="http://schemas.microsoft.com/office/powerpoint/2010/main" val="169445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cc36e2d2eb_0_44"/>
          <p:cNvSpPr txBox="1">
            <a:spLocks noGrp="1"/>
          </p:cNvSpPr>
          <p:nvPr>
            <p:ph type="title"/>
          </p:nvPr>
        </p:nvSpPr>
        <p:spPr>
          <a:xfrm>
            <a:off x="27425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CB05"/>
              </a:buClr>
              <a:buSzPts val="4400"/>
              <a:buFont typeface="Quattrocento Sans"/>
              <a:buNone/>
            </a:pPr>
            <a:r>
              <a:rPr lang="en-US" sz="4300" dirty="0"/>
              <a:t>Connecting the theories to survey measures</a:t>
            </a:r>
            <a:endParaRPr sz="4300" dirty="0"/>
          </a:p>
        </p:txBody>
      </p:sp>
      <p:sp>
        <p:nvSpPr>
          <p:cNvPr id="130" name="Google Shape;130;g2cc36e2d2eb_0_44"/>
          <p:cNvSpPr txBox="1">
            <a:spLocks noGrp="1"/>
          </p:cNvSpPr>
          <p:nvPr>
            <p:ph type="body" idx="1"/>
          </p:nvPr>
        </p:nvSpPr>
        <p:spPr>
          <a:xfrm>
            <a:off x="116958" y="1613086"/>
            <a:ext cx="11972261" cy="54363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5000"/>
              </a:lnSpc>
              <a:spcBef>
                <a:spcPts val="1000"/>
              </a:spcBef>
              <a:spcAft>
                <a:spcPts val="0"/>
              </a:spcAft>
              <a:buNone/>
            </a:pPr>
            <a:r>
              <a:rPr lang="en-US" sz="3200" dirty="0"/>
              <a:t>Based on Hochschild’s framework and prior studies (Kruml &amp; Geddes, 2000; Richardson et al., 2008), we developed a six-item Likert scale (1 = strongly disagree to 5 = strongly agree) to measure students’ emotional labor; utilize </a:t>
            </a:r>
            <a:r>
              <a:rPr lang="en-US" sz="3200" b="1" dirty="0"/>
              <a:t>factor analysis </a:t>
            </a:r>
            <a:r>
              <a:rPr lang="en-US" sz="3200" dirty="0"/>
              <a:t>to identify two related, but distinct, dimensions of emotional labor: </a:t>
            </a:r>
            <a:endParaRPr lang="en-US" sz="1300" dirty="0"/>
          </a:p>
          <a:p>
            <a:pPr marL="0" lvl="0" indent="0" algn="l" rtl="0">
              <a:lnSpc>
                <a:spcPct val="115000"/>
              </a:lnSpc>
              <a:spcBef>
                <a:spcPts val="1000"/>
              </a:spcBef>
              <a:spcAft>
                <a:spcPts val="0"/>
              </a:spcAft>
              <a:buNone/>
            </a:pPr>
            <a:r>
              <a:rPr lang="en-US" dirty="0"/>
              <a:t>(1). </a:t>
            </a:r>
            <a:r>
              <a:rPr lang="en-US" sz="3200" b="1" dirty="0"/>
              <a:t>Emotive dissonance</a:t>
            </a:r>
            <a:r>
              <a:rPr lang="en-US" sz="3200" dirty="0"/>
              <a:t> (reverse coded): </a:t>
            </a:r>
            <a:r>
              <a:rPr lang="en-US" dirty="0"/>
              <a:t>similar to Hochschild’s (1983) notion of </a:t>
            </a:r>
            <a:r>
              <a:rPr lang="en-US" b="1" dirty="0"/>
              <a:t>surface acting</a:t>
            </a:r>
            <a:r>
              <a:rPr lang="en-US" dirty="0"/>
              <a:t>: effort to modify one’s outward expressions to match normative expectations, sometimes </a:t>
            </a:r>
            <a:r>
              <a:rPr lang="en-US" b="1" dirty="0"/>
              <a:t>concealing</a:t>
            </a:r>
            <a:r>
              <a:rPr lang="en-US" dirty="0"/>
              <a:t> their true inner feelings; </a:t>
            </a:r>
            <a:endParaRPr dirty="0"/>
          </a:p>
          <a:p>
            <a:pPr marL="0" lvl="0" indent="457200" algn="l" rtl="0">
              <a:lnSpc>
                <a:spcPct val="115000"/>
              </a:lnSpc>
              <a:spcBef>
                <a:spcPts val="1000"/>
              </a:spcBef>
              <a:spcAft>
                <a:spcPts val="0"/>
              </a:spcAft>
              <a:buNone/>
            </a:pPr>
            <a:r>
              <a:rPr lang="en-US" dirty="0">
                <a:solidFill>
                  <a:srgbClr val="0B5394"/>
                </a:solidFill>
              </a:rPr>
              <a:t>1.I show the same feelings to my advisor that I feel inside</a:t>
            </a:r>
            <a:endParaRPr dirty="0">
              <a:solidFill>
                <a:srgbClr val="0B5394"/>
              </a:solidFill>
            </a:endParaRPr>
          </a:p>
          <a:p>
            <a:pPr marL="228600" lvl="0" indent="228600" algn="l" rtl="0">
              <a:lnSpc>
                <a:spcPct val="115000"/>
              </a:lnSpc>
              <a:spcBef>
                <a:spcPts val="1000"/>
              </a:spcBef>
              <a:spcAft>
                <a:spcPts val="0"/>
              </a:spcAft>
              <a:buNone/>
            </a:pPr>
            <a:r>
              <a:rPr lang="en-US" dirty="0">
                <a:solidFill>
                  <a:srgbClr val="0B5394"/>
                </a:solidFill>
              </a:rPr>
              <a:t>2.The emotions that I show the advisor match what I truly feel</a:t>
            </a:r>
            <a:endParaRPr dirty="0">
              <a:solidFill>
                <a:srgbClr val="0B5394"/>
              </a:solidFill>
            </a:endParaRPr>
          </a:p>
          <a:p>
            <a:pPr marL="0" lvl="0" indent="0" algn="l" rtl="0">
              <a:lnSpc>
                <a:spcPct val="115000"/>
              </a:lnSpc>
              <a:spcBef>
                <a:spcPts val="1000"/>
              </a:spcBef>
              <a:spcAft>
                <a:spcPts val="0"/>
              </a:spcAft>
              <a:buNone/>
            </a:pPr>
            <a:r>
              <a:rPr lang="en-US" dirty="0"/>
              <a:t>(2). </a:t>
            </a:r>
            <a:r>
              <a:rPr lang="en-US" sz="3200" b="1" dirty="0"/>
              <a:t>Emotive effort</a:t>
            </a:r>
            <a:r>
              <a:rPr lang="en-US" dirty="0"/>
              <a:t>: similar to Hochschild’s (1983) notion of </a:t>
            </a:r>
            <a:r>
              <a:rPr lang="en-US" b="1" dirty="0"/>
              <a:t>active deep acting</a:t>
            </a:r>
            <a:r>
              <a:rPr lang="en-US" dirty="0"/>
              <a:t>, </a:t>
            </a:r>
            <a:r>
              <a:rPr lang="en-US" b="1" dirty="0"/>
              <a:t>change </a:t>
            </a:r>
            <a:r>
              <a:rPr lang="en-US" dirty="0"/>
              <a:t>actual feelings to match what they perceive is expected of them</a:t>
            </a:r>
            <a:endParaRPr dirty="0"/>
          </a:p>
          <a:p>
            <a:pPr marL="228600" lvl="0" indent="228600" algn="l" rtl="0">
              <a:lnSpc>
                <a:spcPct val="115000"/>
              </a:lnSpc>
              <a:spcBef>
                <a:spcPts val="1000"/>
              </a:spcBef>
              <a:spcAft>
                <a:spcPts val="0"/>
              </a:spcAft>
              <a:buNone/>
            </a:pPr>
            <a:r>
              <a:rPr lang="en-US" dirty="0">
                <a:solidFill>
                  <a:srgbClr val="0B5394"/>
                </a:solidFill>
              </a:rPr>
              <a:t>1.I try to talk myself out of feeling what I really feel when helping my advisor.</a:t>
            </a:r>
            <a:endParaRPr dirty="0">
              <a:solidFill>
                <a:srgbClr val="0B5394"/>
              </a:solidFill>
            </a:endParaRPr>
          </a:p>
          <a:p>
            <a:pPr marL="228600" lvl="0" indent="228600" algn="l" rtl="0">
              <a:lnSpc>
                <a:spcPct val="115000"/>
              </a:lnSpc>
              <a:spcBef>
                <a:spcPts val="1000"/>
              </a:spcBef>
              <a:spcAft>
                <a:spcPts val="0"/>
              </a:spcAft>
              <a:buNone/>
            </a:pPr>
            <a:r>
              <a:rPr lang="en-US" dirty="0">
                <a:solidFill>
                  <a:srgbClr val="0B5394"/>
                </a:solidFill>
              </a:rPr>
              <a:t>2.I work at conjuring up the feelings I need to show to my advisor</a:t>
            </a:r>
            <a:endParaRPr dirty="0">
              <a:solidFill>
                <a:srgbClr val="0B5394"/>
              </a:solidFill>
            </a:endParaRPr>
          </a:p>
          <a:p>
            <a:pPr marL="228600" lvl="0" indent="228600" algn="l" rtl="0">
              <a:lnSpc>
                <a:spcPct val="115000"/>
              </a:lnSpc>
              <a:spcBef>
                <a:spcPts val="1000"/>
              </a:spcBef>
              <a:spcAft>
                <a:spcPts val="0"/>
              </a:spcAft>
              <a:buNone/>
            </a:pPr>
            <a:r>
              <a:rPr lang="en-US" dirty="0">
                <a:solidFill>
                  <a:srgbClr val="0B5394"/>
                </a:solidFill>
              </a:rPr>
              <a:t>3.I try to change my actual feelings to match those that I must express to advisor.</a:t>
            </a:r>
            <a:endParaRPr dirty="0">
              <a:solidFill>
                <a:srgbClr val="0B5394"/>
              </a:solidFill>
            </a:endParaRPr>
          </a:p>
          <a:p>
            <a:pPr marL="228600" lvl="0" indent="228600" algn="l" rtl="0">
              <a:lnSpc>
                <a:spcPct val="115000"/>
              </a:lnSpc>
              <a:spcBef>
                <a:spcPts val="1000"/>
              </a:spcBef>
              <a:spcAft>
                <a:spcPts val="0"/>
              </a:spcAft>
              <a:buNone/>
            </a:pPr>
            <a:r>
              <a:rPr lang="en-US" dirty="0">
                <a:solidFill>
                  <a:srgbClr val="0B5394"/>
                </a:solidFill>
              </a:rPr>
              <a:t>4.When working with my advisor, I try to create certain emotions in myself to present the image my school desires. </a:t>
            </a:r>
            <a:endParaRPr dirty="0">
              <a:solidFill>
                <a:srgbClr val="0B5394"/>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1525</Words>
  <Application>Microsoft Office PowerPoint</Application>
  <PresentationFormat>Widescreen</PresentationFormat>
  <Paragraphs>76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Comic Sans MS</vt:lpstr>
      <vt:lpstr>Open Sans</vt:lpstr>
      <vt:lpstr>Quattrocento Sans</vt:lpstr>
      <vt:lpstr>Office Theme</vt:lpstr>
      <vt:lpstr>The Hidden Cost: Emotional Labor, Mentoring, and Graduate Students’ Well-Being</vt:lpstr>
      <vt:lpstr>PowerPoint Presentation</vt:lpstr>
      <vt:lpstr>Research background and motivation</vt:lpstr>
      <vt:lpstr>Research context: Emotional labor</vt:lpstr>
      <vt:lpstr>Significance of Study</vt:lpstr>
      <vt:lpstr>Conceptual Framework</vt:lpstr>
      <vt:lpstr>Research Questions</vt:lpstr>
      <vt:lpstr>Data and Methodology</vt:lpstr>
      <vt:lpstr>Connecting the theories to survey measures</vt:lpstr>
      <vt:lpstr>Calculating factor scores</vt:lpstr>
      <vt:lpstr>Preliminary Findings</vt:lpstr>
      <vt:lpstr>RQ1: What are the “predictors” of the performance of emotional labor?</vt:lpstr>
      <vt:lpstr>RQ2: How emotional labor may affect students’ well-being?</vt:lpstr>
      <vt:lpstr>The hidden cost of emotional labor has been underestimated…</vt:lpstr>
      <vt:lpstr>The Hidden Cost: Emotional Labor, Mentoring, and Graduate Students’ Well-Being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2025-08-05T18:55:58Z</dcterms:created>
  <dcterms:modified xsi:type="dcterms:W3CDTF">2025-08-05T18:56:24Z</dcterms:modified>
</cp:coreProperties>
</file>