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53" r:id="rId3"/>
    <p:sldId id="377" r:id="rId4"/>
    <p:sldId id="378" r:id="rId5"/>
    <p:sldId id="376" r:id="rId6"/>
    <p:sldId id="354" r:id="rId7"/>
    <p:sldId id="355" r:id="rId8"/>
    <p:sldId id="356" r:id="rId9"/>
    <p:sldId id="379" r:id="rId10"/>
    <p:sldId id="357" r:id="rId11"/>
    <p:sldId id="358" r:id="rId12"/>
    <p:sldId id="359" r:id="rId13"/>
    <p:sldId id="361" r:id="rId14"/>
    <p:sldId id="362" r:id="rId15"/>
    <p:sldId id="363" r:id="rId16"/>
    <p:sldId id="364" r:id="rId17"/>
    <p:sldId id="367" r:id="rId18"/>
    <p:sldId id="261" r:id="rId19"/>
    <p:sldId id="365" r:id="rId20"/>
    <p:sldId id="366" r:id="rId21"/>
    <p:sldId id="368" r:id="rId22"/>
    <p:sldId id="369" r:id="rId23"/>
    <p:sldId id="345" r:id="rId24"/>
    <p:sldId id="375" r:id="rId25"/>
    <p:sldId id="371" r:id="rId26"/>
    <p:sldId id="372" r:id="rId27"/>
    <p:sldId id="373" r:id="rId28"/>
    <p:sldId id="374" r:id="rId29"/>
    <p:sldId id="380" r:id="rId30"/>
    <p:sldId id="384" r:id="rId31"/>
    <p:sldId id="381" r:id="rId32"/>
    <p:sldId id="382" r:id="rId33"/>
    <p:sldId id="383" r:id="rId34"/>
    <p:sldId id="3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4C"/>
    <a:srgbClr val="3333FF"/>
    <a:srgbClr val="FFFF00"/>
    <a:srgbClr val="FFCB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525" autoAdjust="0"/>
  </p:normalViewPr>
  <p:slideViewPr>
    <p:cSldViewPr snapToGrid="0">
      <p:cViewPr varScale="1">
        <p:scale>
          <a:sx n="94" d="100"/>
          <a:sy n="94" d="100"/>
        </p:scale>
        <p:origin x="1020" y="84"/>
      </p:cViewPr>
      <p:guideLst/>
    </p:cSldViewPr>
  </p:slideViewPr>
  <p:notesTextViewPr>
    <p:cViewPr>
      <p:scale>
        <a:sx n="1" d="1"/>
        <a:sy n="1" d="1"/>
      </p:scale>
      <p:origin x="0" y="0"/>
    </p:cViewPr>
  </p:notesTextViewPr>
  <p:notesViewPr>
    <p:cSldViewPr snapToGrid="0">
      <p:cViewPr varScale="1">
        <p:scale>
          <a:sx n="81" d="100"/>
          <a:sy n="81" d="100"/>
        </p:scale>
        <p:origin x="397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3B3B03-7F01-8642-5228-EE33B9799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1F8D95-1F57-79E5-B84C-D1F94C4A06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A213F3-2227-45C6-B9FA-CC3A413C9BA7}" type="datetimeFigureOut">
              <a:rPr lang="en-US" smtClean="0"/>
              <a:t>10/17/2025</a:t>
            </a:fld>
            <a:endParaRPr lang="en-US" dirty="0"/>
          </a:p>
        </p:txBody>
      </p:sp>
      <p:sp>
        <p:nvSpPr>
          <p:cNvPr id="4" name="Footer Placeholder 3">
            <a:extLst>
              <a:ext uri="{FF2B5EF4-FFF2-40B4-BE49-F238E27FC236}">
                <a16:creationId xmlns:a16="http://schemas.microsoft.com/office/drawing/2014/main" id="{A47AC07B-1C7C-C937-EB6C-29AB115034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88882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79A32-0E52-45CC-9823-E6585158231F}"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76314-129E-41DE-88C3-183D6126A0C5}" type="slidenum">
              <a:rPr lang="en-US" smtClean="0"/>
              <a:t>‹#›</a:t>
            </a:fld>
            <a:endParaRPr lang="en-US"/>
          </a:p>
        </p:txBody>
      </p:sp>
    </p:spTree>
    <p:extLst>
      <p:ext uri="{BB962C8B-B14F-4D97-AF65-F5344CB8AC3E}">
        <p14:creationId xmlns:p14="http://schemas.microsoft.com/office/powerpoint/2010/main" val="14521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376314-129E-41DE-88C3-183D6126A0C5}" type="slidenum">
              <a:rPr lang="en-US" smtClean="0"/>
              <a:t>1</a:t>
            </a:fld>
            <a:endParaRPr lang="en-US"/>
          </a:p>
        </p:txBody>
      </p:sp>
    </p:spTree>
    <p:extLst>
      <p:ext uri="{BB962C8B-B14F-4D97-AF65-F5344CB8AC3E}">
        <p14:creationId xmlns:p14="http://schemas.microsoft.com/office/powerpoint/2010/main" val="343867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4417-57D8-254F-F4CE-2DA4D406B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EDDF7-9488-D4F4-3036-8B1DEE927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7960A-A059-5400-5F6A-081FEE1237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5C426C-C268-45CA-896D-D2A17479D4C6}"/>
              </a:ext>
            </a:extLst>
          </p:cNvPr>
          <p:cNvSpPr>
            <a:spLocks noGrp="1"/>
          </p:cNvSpPr>
          <p:nvPr>
            <p:ph type="sldNum" sz="quarter" idx="5"/>
          </p:nvPr>
        </p:nvSpPr>
        <p:spPr/>
        <p:txBody>
          <a:bodyPr/>
          <a:lstStyle/>
          <a:p>
            <a:fld id="{55376314-129E-41DE-88C3-183D6126A0C5}" type="slidenum">
              <a:rPr lang="en-US" smtClean="0"/>
              <a:t>17</a:t>
            </a:fld>
            <a:endParaRPr lang="en-US"/>
          </a:p>
        </p:txBody>
      </p:sp>
    </p:spTree>
    <p:extLst>
      <p:ext uri="{BB962C8B-B14F-4D97-AF65-F5344CB8AC3E}">
        <p14:creationId xmlns:p14="http://schemas.microsoft.com/office/powerpoint/2010/main" val="98468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376314-129E-41DE-88C3-183D6126A0C5}" type="slidenum">
              <a:rPr lang="en-US" smtClean="0"/>
              <a:t>18</a:t>
            </a:fld>
            <a:endParaRPr lang="en-US"/>
          </a:p>
        </p:txBody>
      </p:sp>
    </p:spTree>
    <p:extLst>
      <p:ext uri="{BB962C8B-B14F-4D97-AF65-F5344CB8AC3E}">
        <p14:creationId xmlns:p14="http://schemas.microsoft.com/office/powerpoint/2010/main" val="191261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25070-80A7-1C05-92F3-B677D7C71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9B4CA-9D98-875F-2678-5E1A94DA4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2F3D4-F9AB-F7CB-A31D-E9518AC154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973B8D-D69F-57AB-7D11-B0E55AEC2307}"/>
              </a:ext>
            </a:extLst>
          </p:cNvPr>
          <p:cNvSpPr>
            <a:spLocks noGrp="1"/>
          </p:cNvSpPr>
          <p:nvPr>
            <p:ph type="sldNum" sz="quarter" idx="5"/>
          </p:nvPr>
        </p:nvSpPr>
        <p:spPr/>
        <p:txBody>
          <a:bodyPr/>
          <a:lstStyle/>
          <a:p>
            <a:fld id="{55376314-129E-41DE-88C3-183D6126A0C5}" type="slidenum">
              <a:rPr lang="en-US" smtClean="0"/>
              <a:t>21</a:t>
            </a:fld>
            <a:endParaRPr lang="en-US"/>
          </a:p>
        </p:txBody>
      </p:sp>
    </p:spTree>
    <p:extLst>
      <p:ext uri="{BB962C8B-B14F-4D97-AF65-F5344CB8AC3E}">
        <p14:creationId xmlns:p14="http://schemas.microsoft.com/office/powerpoint/2010/main" val="175191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23A2-EE8A-1CDC-5DF5-DAA84C7033B1}"/>
              </a:ext>
            </a:extLst>
          </p:cNvPr>
          <p:cNvSpPr>
            <a:spLocks noGrp="1"/>
          </p:cNvSpPr>
          <p:nvPr>
            <p:ph type="ctrTitle"/>
          </p:nvPr>
        </p:nvSpPr>
        <p:spPr>
          <a:xfrm>
            <a:off x="1524000" y="2230436"/>
            <a:ext cx="9144000" cy="1325563"/>
          </a:xfrm>
        </p:spPr>
        <p:txBody>
          <a:bodyPr anchor="ctr">
            <a:normAutofit/>
          </a:bodyPr>
          <a:lstStyle>
            <a:lvl1pPr algn="ctr">
              <a:defRPr sz="4800" b="0">
                <a:solidFill>
                  <a:srgbClr val="FFCB05"/>
                </a:solidFill>
              </a:defRPr>
            </a:lvl1pPr>
          </a:lstStyle>
          <a:p>
            <a:r>
              <a:rPr lang="en-US"/>
              <a:t>Click to edit Master title style</a:t>
            </a:r>
          </a:p>
        </p:txBody>
      </p:sp>
      <p:sp>
        <p:nvSpPr>
          <p:cNvPr id="3" name="Subtitle 2">
            <a:extLst>
              <a:ext uri="{FF2B5EF4-FFF2-40B4-BE49-F238E27FC236}">
                <a16:creationId xmlns:a16="http://schemas.microsoft.com/office/drawing/2014/main" id="{1D5C41F3-261F-B908-FF7E-5E29BE4F8A1A}"/>
              </a:ext>
            </a:extLst>
          </p:cNvPr>
          <p:cNvSpPr>
            <a:spLocks noGrp="1"/>
          </p:cNvSpPr>
          <p:nvPr>
            <p:ph type="subTitle" idx="1"/>
          </p:nvPr>
        </p:nvSpPr>
        <p:spPr>
          <a:xfrm>
            <a:off x="1524000" y="4021584"/>
            <a:ext cx="9144000" cy="12362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05F82-564A-2C3E-00E7-E3C016181886}"/>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5" name="Footer Placeholder 4">
            <a:extLst>
              <a:ext uri="{FF2B5EF4-FFF2-40B4-BE49-F238E27FC236}">
                <a16:creationId xmlns:a16="http://schemas.microsoft.com/office/drawing/2014/main" id="{D723891A-F345-BE69-9784-4584CB0A32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05BC6D-C592-D501-2F25-E73B0045C68F}"/>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195520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A5F4-44AF-8B3A-C3C1-23F5B88BC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61BDA8-25EB-754B-9488-498383B46D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771C5-4DFE-9FE5-8B73-0CD72FA1C366}"/>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5" name="Footer Placeholder 4">
            <a:extLst>
              <a:ext uri="{FF2B5EF4-FFF2-40B4-BE49-F238E27FC236}">
                <a16:creationId xmlns:a16="http://schemas.microsoft.com/office/drawing/2014/main" id="{53953957-435E-5B81-6A17-AFC3687BE1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7A6874-D5CD-76D3-DCC1-DD8E5F6FFF8A}"/>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190946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1C5AF5-C144-DEB2-4CB7-B6F8AA5F94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64C49B-CA95-16B1-CA40-C8A985538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3416A-E16F-291C-051E-AC8AC6B04547}"/>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5" name="Footer Placeholder 4">
            <a:extLst>
              <a:ext uri="{FF2B5EF4-FFF2-40B4-BE49-F238E27FC236}">
                <a16:creationId xmlns:a16="http://schemas.microsoft.com/office/drawing/2014/main" id="{454ADFDF-CDD6-2F0D-3BDE-1C935B2BC7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413A02-4DCC-4317-42BF-DFF1A2F6977B}"/>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96053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3F91FE-C7F2-D92B-3F27-3862E713911F}"/>
              </a:ext>
            </a:extLst>
          </p:cNvPr>
          <p:cNvSpPr/>
          <p:nvPr userDrawn="1"/>
        </p:nvSpPr>
        <p:spPr>
          <a:xfrm>
            <a:off x="0" y="-6350"/>
            <a:ext cx="12192000" cy="1325563"/>
          </a:xfrm>
          <a:prstGeom prst="rect">
            <a:avLst/>
          </a:prstGeom>
          <a:solidFill>
            <a:srgbClr val="0027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033DA5-1539-A5BA-2B5F-E6F0C3F07DF4}"/>
              </a:ext>
            </a:extLst>
          </p:cNvPr>
          <p:cNvSpPr>
            <a:spLocks noGrp="1"/>
          </p:cNvSpPr>
          <p:nvPr>
            <p:ph type="title"/>
          </p:nvPr>
        </p:nvSpPr>
        <p:spPr>
          <a:xfrm>
            <a:off x="838200" y="3175"/>
            <a:ext cx="10515600" cy="1325563"/>
          </a:xfrm>
        </p:spPr>
        <p:txBody>
          <a:bodyPr/>
          <a:lstStyle>
            <a:lvl1pPr>
              <a:defRPr b="1">
                <a:solidFill>
                  <a:srgbClr val="FFCB0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6C7635-888D-912E-6A28-BCC69240A99E}"/>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0303C-07A8-0ED9-6BF5-6097BDAB88ED}"/>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5" name="Footer Placeholder 4">
            <a:extLst>
              <a:ext uri="{FF2B5EF4-FFF2-40B4-BE49-F238E27FC236}">
                <a16:creationId xmlns:a16="http://schemas.microsoft.com/office/drawing/2014/main" id="{68E07954-D7AD-F5F2-DA8A-0163E12362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DF1A62-402D-F9CC-F44C-02EC5EE59A23}"/>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319986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8348-A8A6-4230-B043-F63E42A1E2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EE04C-0E15-2FA3-87BD-B1FEA928D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149E9-4944-4F2C-6BE6-BA7C3B434F06}"/>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5" name="Footer Placeholder 4">
            <a:extLst>
              <a:ext uri="{FF2B5EF4-FFF2-40B4-BE49-F238E27FC236}">
                <a16:creationId xmlns:a16="http://schemas.microsoft.com/office/drawing/2014/main" id="{5CDDE832-CDD2-1B41-B7C3-E2CE770322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5043-C674-C495-08FC-BE1D017004C2}"/>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302293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A496D9-1AB2-7DB0-D753-52B56DB90401}"/>
              </a:ext>
            </a:extLst>
          </p:cNvPr>
          <p:cNvSpPr/>
          <p:nvPr userDrawn="1"/>
        </p:nvSpPr>
        <p:spPr>
          <a:xfrm>
            <a:off x="0" y="-6350"/>
            <a:ext cx="12192000" cy="1325563"/>
          </a:xfrm>
          <a:prstGeom prst="rect">
            <a:avLst/>
          </a:prstGeom>
          <a:solidFill>
            <a:srgbClr val="0027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967511-A4B3-2FAF-6EC3-E6E5E5D13408}"/>
              </a:ext>
            </a:extLst>
          </p:cNvPr>
          <p:cNvSpPr>
            <a:spLocks noGrp="1"/>
          </p:cNvSpPr>
          <p:nvPr>
            <p:ph type="title"/>
          </p:nvPr>
        </p:nvSpPr>
        <p:spPr>
          <a:xfrm>
            <a:off x="838200" y="0"/>
            <a:ext cx="10515600" cy="1325563"/>
          </a:xfrm>
        </p:spPr>
        <p:txBody>
          <a:bodyPr/>
          <a:lstStyle>
            <a:lvl1pPr>
              <a:defRPr>
                <a:solidFill>
                  <a:srgbClr val="FFCB0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190DBFB-1D09-B913-1AB4-0DAFD0587C72}"/>
              </a:ext>
            </a:extLst>
          </p:cNvPr>
          <p:cNvSpPr>
            <a:spLocks noGrp="1"/>
          </p:cNvSpPr>
          <p:nvPr>
            <p:ph sz="half" idx="1"/>
          </p:nvPr>
        </p:nvSpPr>
        <p:spPr>
          <a:xfrm>
            <a:off x="838200" y="1473200"/>
            <a:ext cx="5181600" cy="470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C42D0-902E-FA9B-C8C7-5C47F5B53B89}"/>
              </a:ext>
            </a:extLst>
          </p:cNvPr>
          <p:cNvSpPr>
            <a:spLocks noGrp="1"/>
          </p:cNvSpPr>
          <p:nvPr>
            <p:ph sz="half" idx="2"/>
          </p:nvPr>
        </p:nvSpPr>
        <p:spPr>
          <a:xfrm>
            <a:off x="6172200" y="1473200"/>
            <a:ext cx="5181600" cy="470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ED3AD-5BA2-89BA-D6E2-842B78F41B80}"/>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6" name="Footer Placeholder 5">
            <a:extLst>
              <a:ext uri="{FF2B5EF4-FFF2-40B4-BE49-F238E27FC236}">
                <a16:creationId xmlns:a16="http://schemas.microsoft.com/office/drawing/2014/main" id="{87ED3E02-9B44-022E-5DC5-4B9EA21971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FA5046-20BA-2AF8-6EE8-F6A1DDF06CDD}"/>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397285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D7900-769B-FB4F-17E2-6DF2C1B4AF3C}"/>
              </a:ext>
            </a:extLst>
          </p:cNvPr>
          <p:cNvSpPr/>
          <p:nvPr userDrawn="1"/>
        </p:nvSpPr>
        <p:spPr>
          <a:xfrm>
            <a:off x="0" y="-6350"/>
            <a:ext cx="12192000" cy="1325563"/>
          </a:xfrm>
          <a:prstGeom prst="rect">
            <a:avLst/>
          </a:prstGeom>
          <a:solidFill>
            <a:srgbClr val="0027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2B3DC3-92EE-51C1-9AC5-2CEB8CCDA06B}"/>
              </a:ext>
            </a:extLst>
          </p:cNvPr>
          <p:cNvSpPr>
            <a:spLocks noGrp="1"/>
          </p:cNvSpPr>
          <p:nvPr>
            <p:ph type="title"/>
          </p:nvPr>
        </p:nvSpPr>
        <p:spPr>
          <a:xfrm>
            <a:off x="839788" y="0"/>
            <a:ext cx="10515600" cy="1325563"/>
          </a:xfrm>
        </p:spPr>
        <p:txBody>
          <a:bodyPr/>
          <a:lstStyle>
            <a:lvl1pPr>
              <a:defRPr>
                <a:solidFill>
                  <a:srgbClr val="FFCB05"/>
                </a:solidFill>
              </a:defRPr>
            </a:lvl1pPr>
          </a:lstStyle>
          <a:p>
            <a:r>
              <a:rPr lang="en-US"/>
              <a:t>Click to edit Master title style</a:t>
            </a:r>
          </a:p>
        </p:txBody>
      </p:sp>
      <p:sp>
        <p:nvSpPr>
          <p:cNvPr id="3" name="Text Placeholder 2">
            <a:extLst>
              <a:ext uri="{FF2B5EF4-FFF2-40B4-BE49-F238E27FC236}">
                <a16:creationId xmlns:a16="http://schemas.microsoft.com/office/drawing/2014/main" id="{370CBF7A-F844-1EE8-9258-F4218FE0B956}"/>
              </a:ext>
            </a:extLst>
          </p:cNvPr>
          <p:cNvSpPr>
            <a:spLocks noGrp="1"/>
          </p:cNvSpPr>
          <p:nvPr>
            <p:ph type="body" idx="1"/>
          </p:nvPr>
        </p:nvSpPr>
        <p:spPr>
          <a:xfrm>
            <a:off x="839788" y="1476976"/>
            <a:ext cx="5157787" cy="48498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759D0E-F252-EE2D-B08C-DEDF792BB452}"/>
              </a:ext>
            </a:extLst>
          </p:cNvPr>
          <p:cNvSpPr>
            <a:spLocks noGrp="1"/>
          </p:cNvSpPr>
          <p:nvPr>
            <p:ph sz="half" idx="2"/>
          </p:nvPr>
        </p:nvSpPr>
        <p:spPr>
          <a:xfrm>
            <a:off x="839788" y="2128651"/>
            <a:ext cx="5157787" cy="406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20AC0-E189-D15E-AAE5-49B761BB21F4}"/>
              </a:ext>
            </a:extLst>
          </p:cNvPr>
          <p:cNvSpPr>
            <a:spLocks noGrp="1"/>
          </p:cNvSpPr>
          <p:nvPr>
            <p:ph type="body" sz="quarter" idx="3"/>
          </p:nvPr>
        </p:nvSpPr>
        <p:spPr>
          <a:xfrm>
            <a:off x="6172200" y="1476976"/>
            <a:ext cx="5183188" cy="48498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84119-E57B-CB3F-6538-B5707456FEAB}"/>
              </a:ext>
            </a:extLst>
          </p:cNvPr>
          <p:cNvSpPr>
            <a:spLocks noGrp="1"/>
          </p:cNvSpPr>
          <p:nvPr>
            <p:ph sz="quarter" idx="4"/>
          </p:nvPr>
        </p:nvSpPr>
        <p:spPr>
          <a:xfrm>
            <a:off x="6172200" y="2128651"/>
            <a:ext cx="5183188" cy="4061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4DEDF5-255D-83B2-73E6-58997482E20B}"/>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8" name="Footer Placeholder 7">
            <a:extLst>
              <a:ext uri="{FF2B5EF4-FFF2-40B4-BE49-F238E27FC236}">
                <a16:creationId xmlns:a16="http://schemas.microsoft.com/office/drawing/2014/main" id="{B7E6AFCC-C7F1-9786-4842-19B475C354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93B2096-3D99-8FF7-09DC-D47D9887C32F}"/>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361584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CCFB9-489B-215F-D302-64D4B2A8156C}"/>
              </a:ext>
            </a:extLst>
          </p:cNvPr>
          <p:cNvSpPr/>
          <p:nvPr userDrawn="1"/>
        </p:nvSpPr>
        <p:spPr>
          <a:xfrm>
            <a:off x="0" y="-6350"/>
            <a:ext cx="12192000" cy="1325563"/>
          </a:xfrm>
          <a:prstGeom prst="rect">
            <a:avLst/>
          </a:prstGeom>
          <a:solidFill>
            <a:srgbClr val="0027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2F6BF7-7F92-554B-A425-931F2DB7DE2B}"/>
              </a:ext>
            </a:extLst>
          </p:cNvPr>
          <p:cNvSpPr>
            <a:spLocks noGrp="1"/>
          </p:cNvSpPr>
          <p:nvPr>
            <p:ph type="title"/>
          </p:nvPr>
        </p:nvSpPr>
        <p:spPr>
          <a:xfrm>
            <a:off x="838200" y="0"/>
            <a:ext cx="10515600" cy="1325563"/>
          </a:xfrm>
        </p:spPr>
        <p:txBody>
          <a:bodyPr/>
          <a:lstStyle>
            <a:lvl1pPr>
              <a:defRPr b="1">
                <a:solidFill>
                  <a:srgbClr val="FFCB05"/>
                </a:solidFill>
              </a:defRPr>
            </a:lvl1pPr>
          </a:lstStyle>
          <a:p>
            <a:r>
              <a:rPr lang="en-US"/>
              <a:t>Click to edit Master title style</a:t>
            </a:r>
          </a:p>
        </p:txBody>
      </p:sp>
      <p:sp>
        <p:nvSpPr>
          <p:cNvPr id="3" name="Date Placeholder 2">
            <a:extLst>
              <a:ext uri="{FF2B5EF4-FFF2-40B4-BE49-F238E27FC236}">
                <a16:creationId xmlns:a16="http://schemas.microsoft.com/office/drawing/2014/main" id="{011CC8BE-FC08-6CBA-FC6C-932618286299}"/>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4" name="Footer Placeholder 3">
            <a:extLst>
              <a:ext uri="{FF2B5EF4-FFF2-40B4-BE49-F238E27FC236}">
                <a16:creationId xmlns:a16="http://schemas.microsoft.com/office/drawing/2014/main" id="{96BDD676-5266-8664-1413-F3EA584CE3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7D61F8-0BED-24EA-6649-6B755F69432C}"/>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113982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2A255-03F8-2D77-99E6-8B5342153C1C}"/>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3" name="Footer Placeholder 2">
            <a:extLst>
              <a:ext uri="{FF2B5EF4-FFF2-40B4-BE49-F238E27FC236}">
                <a16:creationId xmlns:a16="http://schemas.microsoft.com/office/drawing/2014/main" id="{89123BD5-B14F-F718-B294-E2CDE7F4DA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701776-6B3E-C4B1-9694-0688DEB3C4BA}"/>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371362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A88D-854D-A687-781A-5E72F764F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529B0-64DB-66FA-6B67-82C4C106D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759D5-7A32-9F89-D340-851960142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6AAAF-890C-690F-3DA7-43170A85AC50}"/>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6" name="Footer Placeholder 5">
            <a:extLst>
              <a:ext uri="{FF2B5EF4-FFF2-40B4-BE49-F238E27FC236}">
                <a16:creationId xmlns:a16="http://schemas.microsoft.com/office/drawing/2014/main" id="{AB0AC649-8E53-5162-2FD6-7FF72F529E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F01830-4B50-6E7E-BE7A-860AFA059413}"/>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138953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3B22-4A7B-E89E-7D35-694BFC2FFA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73E6F-578B-C100-F00D-FD5B6C2CC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8CEBF5-188C-8880-3725-8B7E9BBC3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8BEE2-D086-1AB3-400C-1D5E015494F5}"/>
              </a:ext>
            </a:extLst>
          </p:cNvPr>
          <p:cNvSpPr>
            <a:spLocks noGrp="1"/>
          </p:cNvSpPr>
          <p:nvPr>
            <p:ph type="dt" sz="half" idx="10"/>
          </p:nvPr>
        </p:nvSpPr>
        <p:spPr/>
        <p:txBody>
          <a:bodyPr/>
          <a:lstStyle/>
          <a:p>
            <a:fld id="{DC5C3E80-CB88-44D3-AD76-8270DFBAD021}" type="datetimeFigureOut">
              <a:rPr lang="en-US" smtClean="0"/>
              <a:t>10/17/2025</a:t>
            </a:fld>
            <a:endParaRPr lang="en-US" dirty="0"/>
          </a:p>
        </p:txBody>
      </p:sp>
      <p:sp>
        <p:nvSpPr>
          <p:cNvPr id="6" name="Footer Placeholder 5">
            <a:extLst>
              <a:ext uri="{FF2B5EF4-FFF2-40B4-BE49-F238E27FC236}">
                <a16:creationId xmlns:a16="http://schemas.microsoft.com/office/drawing/2014/main" id="{59542398-03D4-E758-A0E4-3ECA727AAB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EC6966-9824-C199-5398-2B7F39566054}"/>
              </a:ext>
            </a:extLst>
          </p:cNvPr>
          <p:cNvSpPr>
            <a:spLocks noGrp="1"/>
          </p:cNvSpPr>
          <p:nvPr>
            <p:ph type="sldNum" sz="quarter" idx="12"/>
          </p:nvPr>
        </p:nvSpPr>
        <p:spPr/>
        <p:txBody>
          <a:bodyPr/>
          <a:lstStyle/>
          <a:p>
            <a:fld id="{2D5AF484-258D-4979-9B6F-240D85C8EF1F}" type="slidenum">
              <a:rPr lang="en-US" smtClean="0"/>
              <a:t>‹#›</a:t>
            </a:fld>
            <a:endParaRPr lang="en-US" dirty="0"/>
          </a:p>
        </p:txBody>
      </p:sp>
    </p:spTree>
    <p:extLst>
      <p:ext uri="{BB962C8B-B14F-4D97-AF65-F5344CB8AC3E}">
        <p14:creationId xmlns:p14="http://schemas.microsoft.com/office/powerpoint/2010/main" val="42877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EEF37A-7EAC-908E-5E7B-32A1438754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93C3F-D1DE-3844-9822-BD0141D9B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58798-0CA8-EA78-B988-74492F04EA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C3E80-CB88-44D3-AD76-8270DFBAD021}" type="datetimeFigureOut">
              <a:rPr lang="en-US" smtClean="0"/>
              <a:t>10/17/2025</a:t>
            </a:fld>
            <a:endParaRPr lang="en-US" dirty="0"/>
          </a:p>
        </p:txBody>
      </p:sp>
      <p:sp>
        <p:nvSpPr>
          <p:cNvPr id="5" name="Footer Placeholder 4">
            <a:extLst>
              <a:ext uri="{FF2B5EF4-FFF2-40B4-BE49-F238E27FC236}">
                <a16:creationId xmlns:a16="http://schemas.microsoft.com/office/drawing/2014/main" id="{562958E7-5930-A68A-690D-64CB5EDD5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26D70E-940D-933E-E912-868139B1C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AF484-258D-4979-9B6F-240D85C8EF1F}" type="slidenum">
              <a:rPr lang="en-US" smtClean="0"/>
              <a:t>‹#›</a:t>
            </a:fld>
            <a:endParaRPr lang="en-US" dirty="0"/>
          </a:p>
        </p:txBody>
      </p:sp>
    </p:spTree>
    <p:extLst>
      <p:ext uri="{BB962C8B-B14F-4D97-AF65-F5344CB8AC3E}">
        <p14:creationId xmlns:p14="http://schemas.microsoft.com/office/powerpoint/2010/main" val="2814379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9E31AF-6B2C-8836-6CF1-F80738E662D9}"/>
              </a:ext>
            </a:extLst>
          </p:cNvPr>
          <p:cNvSpPr/>
          <p:nvPr/>
        </p:nvSpPr>
        <p:spPr>
          <a:xfrm>
            <a:off x="-76201" y="2409549"/>
            <a:ext cx="12353925" cy="1152525"/>
          </a:xfrm>
          <a:prstGeom prst="rect">
            <a:avLst/>
          </a:prstGeom>
          <a:solidFill>
            <a:srgbClr val="0027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CB05"/>
                </a:solidFill>
              </a:rPr>
              <a:t>Prevalence, Forms, and Consequences of </a:t>
            </a:r>
            <a:br>
              <a:rPr lang="en-US" sz="2800" b="1">
                <a:solidFill>
                  <a:srgbClr val="FFCB05"/>
                </a:solidFill>
              </a:rPr>
            </a:br>
            <a:r>
              <a:rPr lang="en-US" sz="2800" b="1">
                <a:solidFill>
                  <a:srgbClr val="FFCB05"/>
                </a:solidFill>
              </a:rPr>
              <a:t>Abusive Supervision in Doctoral Education</a:t>
            </a:r>
          </a:p>
        </p:txBody>
      </p:sp>
      <p:sp>
        <p:nvSpPr>
          <p:cNvPr id="4" name="Rectangle 3">
            <a:extLst>
              <a:ext uri="{FF2B5EF4-FFF2-40B4-BE49-F238E27FC236}">
                <a16:creationId xmlns:a16="http://schemas.microsoft.com/office/drawing/2014/main" id="{46D6ACE2-A831-5CA3-C603-9312AF4E2AC2}"/>
              </a:ext>
            </a:extLst>
          </p:cNvPr>
          <p:cNvSpPr/>
          <p:nvPr/>
        </p:nvSpPr>
        <p:spPr>
          <a:xfrm>
            <a:off x="-76201" y="1190350"/>
            <a:ext cx="12353925" cy="1219200"/>
          </a:xfrm>
          <a:prstGeom prst="rect">
            <a:avLst/>
          </a:prstGeom>
          <a:solidFill>
            <a:srgbClr val="FFCB05"/>
          </a:solidFill>
          <a:ln>
            <a:solidFill>
              <a:srgbClr val="002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D38308-7237-FD60-9673-3D64A68250DE}"/>
              </a:ext>
            </a:extLst>
          </p:cNvPr>
          <p:cNvSpPr>
            <a:spLocks noGrp="1"/>
          </p:cNvSpPr>
          <p:nvPr>
            <p:ph type="ctrTitle"/>
          </p:nvPr>
        </p:nvSpPr>
        <p:spPr>
          <a:xfrm>
            <a:off x="0" y="1190350"/>
            <a:ext cx="12192000" cy="1219200"/>
          </a:xfrm>
        </p:spPr>
        <p:txBody>
          <a:bodyPr>
            <a:noAutofit/>
          </a:bodyPr>
          <a:lstStyle/>
          <a:p>
            <a:pPr>
              <a:spcAft>
                <a:spcPts val="3600"/>
              </a:spcAft>
            </a:pPr>
            <a:r>
              <a:rPr lang="en-US" sz="3200" b="1">
                <a:solidFill>
                  <a:srgbClr val="00274C"/>
                </a:solidFill>
              </a:rPr>
              <a:t>Hostile Advisors</a:t>
            </a:r>
            <a:endParaRPr lang="en-US" sz="2000" dirty="0"/>
          </a:p>
        </p:txBody>
      </p:sp>
      <p:sp>
        <p:nvSpPr>
          <p:cNvPr id="3" name="Subtitle 2">
            <a:extLst>
              <a:ext uri="{FF2B5EF4-FFF2-40B4-BE49-F238E27FC236}">
                <a16:creationId xmlns:a16="http://schemas.microsoft.com/office/drawing/2014/main" id="{BB9C9D35-7A01-BB0D-A0B2-90D792E9D5FE}"/>
              </a:ext>
            </a:extLst>
          </p:cNvPr>
          <p:cNvSpPr>
            <a:spLocks noGrp="1"/>
          </p:cNvSpPr>
          <p:nvPr>
            <p:ph type="subTitle" idx="1"/>
          </p:nvPr>
        </p:nvSpPr>
        <p:spPr>
          <a:xfrm>
            <a:off x="1524000" y="4417490"/>
            <a:ext cx="9144000" cy="1913638"/>
          </a:xfrm>
        </p:spPr>
        <p:txBody>
          <a:bodyPr>
            <a:normAutofit/>
          </a:bodyPr>
          <a:lstStyle/>
          <a:p>
            <a:r>
              <a:rPr lang="en-US" sz="2000"/>
              <a:t>Yiran Chen, Yiping Bai, Heeyun Kim, John Gonzalez</a:t>
            </a:r>
            <a:endParaRPr lang="en-US" sz="2000" dirty="0"/>
          </a:p>
          <a:p>
            <a:r>
              <a:rPr lang="en-US" sz="2000"/>
              <a:t>April 23, 2025</a:t>
            </a:r>
          </a:p>
          <a:p>
            <a:endParaRPr lang="en-US" sz="2000"/>
          </a:p>
          <a:p>
            <a:r>
              <a:rPr lang="en-US" sz="2000"/>
              <a:t>AERA Annual Meeting @ Denver, CO</a:t>
            </a:r>
            <a:endParaRPr lang="en-US" sz="2000" dirty="0"/>
          </a:p>
        </p:txBody>
      </p:sp>
    </p:spTree>
    <p:extLst>
      <p:ext uri="{BB962C8B-B14F-4D97-AF65-F5344CB8AC3E}">
        <p14:creationId xmlns:p14="http://schemas.microsoft.com/office/powerpoint/2010/main" val="94015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8C08-AA5B-765D-A9C5-E95D0C674936}"/>
              </a:ext>
            </a:extLst>
          </p:cNvPr>
          <p:cNvSpPr>
            <a:spLocks noGrp="1"/>
          </p:cNvSpPr>
          <p:nvPr>
            <p:ph type="title"/>
          </p:nvPr>
        </p:nvSpPr>
        <p:spPr/>
        <p:txBody>
          <a:bodyPr/>
          <a:lstStyle/>
          <a:p>
            <a:r>
              <a:rPr lang="en-US"/>
              <a:t>CF: Abusive Supervision</a:t>
            </a:r>
          </a:p>
        </p:txBody>
      </p:sp>
      <p:sp>
        <p:nvSpPr>
          <p:cNvPr id="13" name="Text Placeholder 12">
            <a:extLst>
              <a:ext uri="{FF2B5EF4-FFF2-40B4-BE49-F238E27FC236}">
                <a16:creationId xmlns:a16="http://schemas.microsoft.com/office/drawing/2014/main" id="{F6350E9F-35DE-DCA5-A08C-E86AA1DF1CE8}"/>
              </a:ext>
            </a:extLst>
          </p:cNvPr>
          <p:cNvSpPr>
            <a:spLocks noGrp="1"/>
          </p:cNvSpPr>
          <p:nvPr>
            <p:ph type="body" idx="1"/>
          </p:nvPr>
        </p:nvSpPr>
        <p:spPr/>
        <p:txBody>
          <a:bodyPr>
            <a:normAutofit/>
          </a:bodyPr>
          <a:lstStyle/>
          <a:p>
            <a:pPr algn="ctr"/>
            <a:r>
              <a:rPr lang="en-US" sz="2800"/>
              <a:t>In Workplace</a:t>
            </a:r>
          </a:p>
        </p:txBody>
      </p:sp>
      <p:sp>
        <p:nvSpPr>
          <p:cNvPr id="6" name="Text Placeholder 5">
            <a:extLst>
              <a:ext uri="{FF2B5EF4-FFF2-40B4-BE49-F238E27FC236}">
                <a16:creationId xmlns:a16="http://schemas.microsoft.com/office/drawing/2014/main" id="{CEBB3609-116F-F26D-3B88-B94B9D384C7F}"/>
              </a:ext>
            </a:extLst>
          </p:cNvPr>
          <p:cNvSpPr>
            <a:spLocks noGrp="1"/>
          </p:cNvSpPr>
          <p:nvPr>
            <p:ph sz="half" idx="2"/>
          </p:nvPr>
        </p:nvSpPr>
        <p:spPr/>
        <p:txBody>
          <a:bodyPr>
            <a:normAutofit/>
          </a:bodyPr>
          <a:lstStyle/>
          <a:p>
            <a:r>
              <a:rPr lang="en-US" sz="2400"/>
              <a:t>Bennett J. Tepper (2000)</a:t>
            </a:r>
          </a:p>
          <a:p>
            <a:r>
              <a:rPr lang="en-US" sz="2400"/>
              <a:t>Organizational Psychology</a:t>
            </a:r>
          </a:p>
          <a:p>
            <a:r>
              <a:rPr lang="en-US" sz="2400"/>
              <a:t>Cited 5974 times</a:t>
            </a:r>
          </a:p>
          <a:p>
            <a:r>
              <a:rPr lang="en-US" sz="2400"/>
              <a:t>Replicated in over 100 studies</a:t>
            </a:r>
          </a:p>
        </p:txBody>
      </p:sp>
      <p:sp>
        <p:nvSpPr>
          <p:cNvPr id="14" name="Text Placeholder 13">
            <a:extLst>
              <a:ext uri="{FF2B5EF4-FFF2-40B4-BE49-F238E27FC236}">
                <a16:creationId xmlns:a16="http://schemas.microsoft.com/office/drawing/2014/main" id="{BA0C084C-6686-F69C-27FB-C4741D73A80F}"/>
              </a:ext>
            </a:extLst>
          </p:cNvPr>
          <p:cNvSpPr>
            <a:spLocks noGrp="1"/>
          </p:cNvSpPr>
          <p:nvPr>
            <p:ph type="body" sz="quarter" idx="3"/>
          </p:nvPr>
        </p:nvSpPr>
        <p:spPr/>
        <p:txBody>
          <a:bodyPr>
            <a:normAutofit/>
          </a:bodyPr>
          <a:lstStyle/>
          <a:p>
            <a:pPr algn="ctr"/>
            <a:r>
              <a:rPr lang="en-US" sz="2800"/>
              <a:t>Definition</a:t>
            </a:r>
          </a:p>
        </p:txBody>
      </p:sp>
      <p:sp>
        <p:nvSpPr>
          <p:cNvPr id="12" name="Content Placeholder 11">
            <a:extLst>
              <a:ext uri="{FF2B5EF4-FFF2-40B4-BE49-F238E27FC236}">
                <a16:creationId xmlns:a16="http://schemas.microsoft.com/office/drawing/2014/main" id="{91FDAAC2-A92D-41B8-40CD-A14A63C5EFCE}"/>
              </a:ext>
            </a:extLst>
          </p:cNvPr>
          <p:cNvSpPr>
            <a:spLocks noGrp="1"/>
          </p:cNvSpPr>
          <p:nvPr>
            <p:ph sz="quarter" idx="4"/>
          </p:nvPr>
        </p:nvSpPr>
        <p:spPr/>
        <p:txBody>
          <a:bodyPr/>
          <a:lstStyle/>
          <a:p>
            <a:r>
              <a:rPr lang="en-US" b="1">
                <a:solidFill>
                  <a:srgbClr val="FF0000"/>
                </a:solidFill>
              </a:rPr>
              <a:t>Subordinates</a:t>
            </a:r>
            <a:r>
              <a:rPr lang="en-US"/>
              <a:t>' </a:t>
            </a:r>
            <a:r>
              <a:rPr lang="en-US" b="1"/>
              <a:t>perceptions</a:t>
            </a:r>
            <a:r>
              <a:rPr lang="en-US"/>
              <a:t> </a:t>
            </a:r>
            <a:br>
              <a:rPr lang="en-US"/>
            </a:br>
            <a:r>
              <a:rPr lang="en-US"/>
              <a:t>of the extent to which </a:t>
            </a:r>
            <a:r>
              <a:rPr lang="en-US" b="1">
                <a:solidFill>
                  <a:srgbClr val="FF0000"/>
                </a:solidFill>
              </a:rPr>
              <a:t>supervisors</a:t>
            </a:r>
            <a:r>
              <a:rPr lang="en-US"/>
              <a:t> engage in </a:t>
            </a:r>
            <a:r>
              <a:rPr lang="en-US" b="1"/>
              <a:t>sustained hostile</a:t>
            </a:r>
            <a:r>
              <a:rPr lang="en-US"/>
              <a:t> verbal </a:t>
            </a:r>
            <a:br>
              <a:rPr lang="en-US"/>
            </a:br>
            <a:r>
              <a:rPr lang="en-US"/>
              <a:t>and nonverbal </a:t>
            </a:r>
            <a:r>
              <a:rPr lang="en-US" b="1"/>
              <a:t>behaviors</a:t>
            </a:r>
            <a:r>
              <a:rPr lang="en-US"/>
              <a:t>, excluding physical contact.</a:t>
            </a:r>
          </a:p>
        </p:txBody>
      </p:sp>
    </p:spTree>
    <p:extLst>
      <p:ext uri="{BB962C8B-B14F-4D97-AF65-F5344CB8AC3E}">
        <p14:creationId xmlns:p14="http://schemas.microsoft.com/office/powerpoint/2010/main" val="273544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63E66-8D3E-53B5-9374-3BD5005F4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3D542-DCA2-FB98-EEEC-07AFE9FADECA}"/>
              </a:ext>
            </a:extLst>
          </p:cNvPr>
          <p:cNvSpPr>
            <a:spLocks noGrp="1"/>
          </p:cNvSpPr>
          <p:nvPr>
            <p:ph type="title"/>
          </p:nvPr>
        </p:nvSpPr>
        <p:spPr/>
        <p:txBody>
          <a:bodyPr/>
          <a:lstStyle/>
          <a:p>
            <a:r>
              <a:rPr lang="en-US"/>
              <a:t>CF: Abusive Supervision</a:t>
            </a:r>
          </a:p>
        </p:txBody>
      </p:sp>
      <p:sp>
        <p:nvSpPr>
          <p:cNvPr id="13" name="Text Placeholder 12">
            <a:extLst>
              <a:ext uri="{FF2B5EF4-FFF2-40B4-BE49-F238E27FC236}">
                <a16:creationId xmlns:a16="http://schemas.microsoft.com/office/drawing/2014/main" id="{66D167EE-6B4F-C6ED-444A-33798C5DC792}"/>
              </a:ext>
            </a:extLst>
          </p:cNvPr>
          <p:cNvSpPr>
            <a:spLocks noGrp="1"/>
          </p:cNvSpPr>
          <p:nvPr>
            <p:ph type="body" idx="1"/>
          </p:nvPr>
        </p:nvSpPr>
        <p:spPr/>
        <p:txBody>
          <a:bodyPr>
            <a:normAutofit/>
          </a:bodyPr>
          <a:lstStyle/>
          <a:p>
            <a:pPr algn="ctr"/>
            <a:r>
              <a:rPr lang="en-US" sz="2800"/>
              <a:t>In Academic Context</a:t>
            </a:r>
          </a:p>
        </p:txBody>
      </p:sp>
      <p:sp>
        <p:nvSpPr>
          <p:cNvPr id="6" name="Text Placeholder 5">
            <a:extLst>
              <a:ext uri="{FF2B5EF4-FFF2-40B4-BE49-F238E27FC236}">
                <a16:creationId xmlns:a16="http://schemas.microsoft.com/office/drawing/2014/main" id="{39310D3B-18D8-3ECA-082B-CF1F94CA3267}"/>
              </a:ext>
            </a:extLst>
          </p:cNvPr>
          <p:cNvSpPr>
            <a:spLocks noGrp="1"/>
          </p:cNvSpPr>
          <p:nvPr>
            <p:ph sz="half" idx="2"/>
          </p:nvPr>
        </p:nvSpPr>
        <p:spPr/>
        <p:txBody>
          <a:bodyPr>
            <a:normAutofit/>
          </a:bodyPr>
          <a:lstStyle/>
          <a:p>
            <a:r>
              <a:rPr lang="en-US" sz="2400"/>
              <a:t>Moss (2018): “Scholars call this kind of workplace bullying abusive supervision.”</a:t>
            </a:r>
          </a:p>
          <a:p>
            <a:r>
              <a:rPr lang="en-US" sz="2400"/>
              <a:t>Cohen &amp; Baruch (2022): drawing on Tepper (2000) to develop a conceptual model to understand advisor abuse.</a:t>
            </a:r>
          </a:p>
          <a:p>
            <a:r>
              <a:rPr lang="en-US" sz="2400"/>
              <a:t>Meng et al. (2017) and Wang et al. (2024) conducted empirical studies using Tepper’s scale in China. </a:t>
            </a:r>
          </a:p>
        </p:txBody>
      </p:sp>
      <p:sp>
        <p:nvSpPr>
          <p:cNvPr id="14" name="Text Placeholder 13">
            <a:extLst>
              <a:ext uri="{FF2B5EF4-FFF2-40B4-BE49-F238E27FC236}">
                <a16:creationId xmlns:a16="http://schemas.microsoft.com/office/drawing/2014/main" id="{E82A2757-4947-04A1-828E-2D50AE5EEED7}"/>
              </a:ext>
            </a:extLst>
          </p:cNvPr>
          <p:cNvSpPr>
            <a:spLocks noGrp="1"/>
          </p:cNvSpPr>
          <p:nvPr>
            <p:ph type="body" sz="quarter" idx="3"/>
          </p:nvPr>
        </p:nvSpPr>
        <p:spPr/>
        <p:txBody>
          <a:bodyPr>
            <a:normAutofit/>
          </a:bodyPr>
          <a:lstStyle/>
          <a:p>
            <a:pPr algn="ctr"/>
            <a:r>
              <a:rPr lang="en-US" sz="2800"/>
              <a:t>Definition</a:t>
            </a:r>
          </a:p>
        </p:txBody>
      </p:sp>
      <p:sp>
        <p:nvSpPr>
          <p:cNvPr id="12" name="Content Placeholder 11">
            <a:extLst>
              <a:ext uri="{FF2B5EF4-FFF2-40B4-BE49-F238E27FC236}">
                <a16:creationId xmlns:a16="http://schemas.microsoft.com/office/drawing/2014/main" id="{FB0D5FB8-4FAB-293A-F64A-41FE1FE62368}"/>
              </a:ext>
            </a:extLst>
          </p:cNvPr>
          <p:cNvSpPr>
            <a:spLocks noGrp="1"/>
          </p:cNvSpPr>
          <p:nvPr>
            <p:ph sz="quarter" idx="4"/>
          </p:nvPr>
        </p:nvSpPr>
        <p:spPr/>
        <p:txBody>
          <a:bodyPr>
            <a:normAutofit/>
          </a:bodyPr>
          <a:lstStyle/>
          <a:p>
            <a:r>
              <a:rPr lang="en-US" b="1">
                <a:solidFill>
                  <a:srgbClr val="FF0000"/>
                </a:solidFill>
              </a:rPr>
              <a:t>Students</a:t>
            </a:r>
            <a:r>
              <a:rPr lang="en-US"/>
              <a:t>' </a:t>
            </a:r>
            <a:r>
              <a:rPr lang="en-US" b="1"/>
              <a:t>perceptions</a:t>
            </a:r>
            <a:r>
              <a:rPr lang="en-US"/>
              <a:t> </a:t>
            </a:r>
            <a:br>
              <a:rPr lang="en-US"/>
            </a:br>
            <a:r>
              <a:rPr lang="en-US"/>
              <a:t>of the extent to which </a:t>
            </a:r>
            <a:br>
              <a:rPr lang="en-US"/>
            </a:br>
            <a:r>
              <a:rPr lang="en-US" b="1">
                <a:solidFill>
                  <a:srgbClr val="FF0000"/>
                </a:solidFill>
              </a:rPr>
              <a:t>advisors</a:t>
            </a:r>
            <a:r>
              <a:rPr lang="en-US"/>
              <a:t> engage in </a:t>
            </a:r>
            <a:br>
              <a:rPr lang="en-US"/>
            </a:br>
            <a:r>
              <a:rPr lang="en-US" b="1"/>
              <a:t>sustained hostile</a:t>
            </a:r>
            <a:r>
              <a:rPr lang="en-US"/>
              <a:t> verbal </a:t>
            </a:r>
            <a:br>
              <a:rPr lang="en-US"/>
            </a:br>
            <a:r>
              <a:rPr lang="en-US"/>
              <a:t>and nonverbal </a:t>
            </a:r>
            <a:r>
              <a:rPr lang="en-US" b="1"/>
              <a:t>behaviors</a:t>
            </a:r>
            <a:r>
              <a:rPr lang="en-US"/>
              <a:t>, excluding physical contact.</a:t>
            </a:r>
          </a:p>
        </p:txBody>
      </p:sp>
    </p:spTree>
    <p:extLst>
      <p:ext uri="{BB962C8B-B14F-4D97-AF65-F5344CB8AC3E}">
        <p14:creationId xmlns:p14="http://schemas.microsoft.com/office/powerpoint/2010/main" val="293588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39F6-6512-A5F1-EAAA-3BDBF16CC92C}"/>
              </a:ext>
            </a:extLst>
          </p:cNvPr>
          <p:cNvSpPr>
            <a:spLocks noGrp="1"/>
          </p:cNvSpPr>
          <p:nvPr>
            <p:ph type="title"/>
          </p:nvPr>
        </p:nvSpPr>
        <p:spPr/>
        <p:txBody>
          <a:bodyPr/>
          <a:lstStyle/>
          <a:p>
            <a:r>
              <a:rPr lang="en-US"/>
              <a:t>RIU’s Doctoral Experience Study</a:t>
            </a:r>
          </a:p>
        </p:txBody>
      </p:sp>
      <p:sp>
        <p:nvSpPr>
          <p:cNvPr id="7" name="Content Placeholder 6">
            <a:extLst>
              <a:ext uri="{FF2B5EF4-FFF2-40B4-BE49-F238E27FC236}">
                <a16:creationId xmlns:a16="http://schemas.microsoft.com/office/drawing/2014/main" id="{2D122F97-2D56-37A5-D6EF-6B6BB71164EC}"/>
              </a:ext>
            </a:extLst>
          </p:cNvPr>
          <p:cNvSpPr>
            <a:spLocks noGrp="1"/>
          </p:cNvSpPr>
          <p:nvPr>
            <p:ph idx="1"/>
          </p:nvPr>
        </p:nvSpPr>
        <p:spPr>
          <a:xfrm>
            <a:off x="838200" y="1825625"/>
            <a:ext cx="10515600" cy="4775472"/>
          </a:xfrm>
        </p:spPr>
        <p:txBody>
          <a:bodyPr>
            <a:normAutofit/>
          </a:bodyPr>
          <a:lstStyle/>
          <a:p>
            <a:r>
              <a:rPr lang="en-US"/>
              <a:t>Longitudinal survey since 2017</a:t>
            </a:r>
          </a:p>
          <a:p>
            <a:pPr lvl="1"/>
            <a:r>
              <a:rPr lang="en-US"/>
              <a:t>Annual survey in September</a:t>
            </a:r>
          </a:p>
          <a:p>
            <a:pPr lvl="1"/>
            <a:r>
              <a:rPr lang="en-US"/>
              <a:t>Response rate: 50-60% per year</a:t>
            </a:r>
          </a:p>
          <a:p>
            <a:pPr lvl="1"/>
            <a:r>
              <a:rPr lang="en-US"/>
              <a:t>Cumulative response: 83%</a:t>
            </a:r>
          </a:p>
          <a:p>
            <a:pPr lvl="1"/>
            <a:r>
              <a:rPr lang="en-US"/>
              <a:t>Average participation: 2.6 waves</a:t>
            </a:r>
          </a:p>
          <a:p>
            <a:r>
              <a:rPr lang="en-US"/>
              <a:t>Data size:</a:t>
            </a:r>
          </a:p>
          <a:p>
            <a:pPr lvl="1"/>
            <a:r>
              <a:rPr lang="en-US"/>
              <a:t>5,778 doctoral students</a:t>
            </a:r>
          </a:p>
          <a:p>
            <a:pPr lvl="1"/>
            <a:r>
              <a:rPr lang="en-US"/>
              <a:t>15,261 responses</a:t>
            </a:r>
          </a:p>
          <a:p>
            <a:r>
              <a:rPr lang="en-US"/>
              <a:t>Depth</a:t>
            </a:r>
          </a:p>
          <a:p>
            <a:pPr lvl="1"/>
            <a:r>
              <a:rPr lang="en-US"/>
              <a:t>200+ items</a:t>
            </a:r>
          </a:p>
          <a:p>
            <a:pPr lvl="1"/>
            <a:r>
              <a:rPr lang="en-US"/>
              <a:t>Four existing scales for mentoring (quality, academic, career, emotion)</a:t>
            </a:r>
          </a:p>
          <a:p>
            <a:pPr lvl="1"/>
            <a:r>
              <a:rPr lang="en-US" b="1"/>
              <a:t>New in 2023: Abusive Supervision Scale</a:t>
            </a:r>
          </a:p>
        </p:txBody>
      </p:sp>
      <p:pic>
        <p:nvPicPr>
          <p:cNvPr id="9" name="Picture 8">
            <a:extLst>
              <a:ext uri="{FF2B5EF4-FFF2-40B4-BE49-F238E27FC236}">
                <a16:creationId xmlns:a16="http://schemas.microsoft.com/office/drawing/2014/main" id="{392C6B38-3058-7FFA-AE4F-DF5BB65CF073}"/>
              </a:ext>
            </a:extLst>
          </p:cNvPr>
          <p:cNvPicPr>
            <a:picLocks noChangeAspect="1"/>
          </p:cNvPicPr>
          <p:nvPr/>
        </p:nvPicPr>
        <p:blipFill>
          <a:blip r:embed="rId2"/>
          <a:stretch>
            <a:fillRect/>
          </a:stretch>
        </p:blipFill>
        <p:spPr>
          <a:xfrm>
            <a:off x="6212335" y="1947964"/>
            <a:ext cx="5325747" cy="2844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25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862D44-A128-C89D-1CAB-D9B44EB7CC26}"/>
              </a:ext>
            </a:extLst>
          </p:cNvPr>
          <p:cNvSpPr>
            <a:spLocks noGrp="1"/>
          </p:cNvSpPr>
          <p:nvPr>
            <p:ph type="title"/>
          </p:nvPr>
        </p:nvSpPr>
        <p:spPr/>
        <p:txBody>
          <a:bodyPr/>
          <a:lstStyle/>
          <a:p>
            <a:r>
              <a:rPr lang="en-US"/>
              <a:t>Validation 1: Exploratory Factor Analysis</a:t>
            </a:r>
          </a:p>
        </p:txBody>
      </p:sp>
      <p:pic>
        <p:nvPicPr>
          <p:cNvPr id="21" name="Content Placeholder 20" descr="A graph with a bar chart&#10;&#10;Description automatically generated with medium confidence">
            <a:extLst>
              <a:ext uri="{FF2B5EF4-FFF2-40B4-BE49-F238E27FC236}">
                <a16:creationId xmlns:a16="http://schemas.microsoft.com/office/drawing/2014/main" id="{8EFD9B8B-CE54-D466-8FDF-355D3B386E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476455"/>
            <a:ext cx="5181600" cy="4697252"/>
          </a:xfrm>
        </p:spPr>
      </p:pic>
      <p:pic>
        <p:nvPicPr>
          <p:cNvPr id="19" name="Content Placeholder 13" descr="A grid with numbers on it&#10;&#10;Description automatically generated">
            <a:extLst>
              <a:ext uri="{FF2B5EF4-FFF2-40B4-BE49-F238E27FC236}">
                <a16:creationId xmlns:a16="http://schemas.microsoft.com/office/drawing/2014/main" id="{6860B15C-DE65-87BC-B57F-299445D0745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476455"/>
            <a:ext cx="5181600" cy="4697252"/>
          </a:xfrm>
        </p:spPr>
      </p:pic>
    </p:spTree>
    <p:extLst>
      <p:ext uri="{BB962C8B-B14F-4D97-AF65-F5344CB8AC3E}">
        <p14:creationId xmlns:p14="http://schemas.microsoft.com/office/powerpoint/2010/main" val="133772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A76B0-11C4-DB29-D5F3-3774BD107E2E}"/>
              </a:ext>
            </a:extLst>
          </p:cNvPr>
          <p:cNvSpPr>
            <a:spLocks noGrp="1"/>
          </p:cNvSpPr>
          <p:nvPr>
            <p:ph type="title"/>
          </p:nvPr>
        </p:nvSpPr>
        <p:spPr>
          <a:xfrm>
            <a:off x="838200" y="3175"/>
            <a:ext cx="10927080" cy="1325563"/>
          </a:xfrm>
        </p:spPr>
        <p:txBody>
          <a:bodyPr/>
          <a:lstStyle/>
          <a:p>
            <a:r>
              <a:rPr lang="en-US"/>
              <a:t>Validation 2: Confirmatory Factor Analysis</a:t>
            </a:r>
          </a:p>
        </p:txBody>
      </p:sp>
      <p:sp>
        <p:nvSpPr>
          <p:cNvPr id="6" name="Content Placeholder 5">
            <a:extLst>
              <a:ext uri="{FF2B5EF4-FFF2-40B4-BE49-F238E27FC236}">
                <a16:creationId xmlns:a16="http://schemas.microsoft.com/office/drawing/2014/main" id="{258B9EC2-B4DE-F798-2172-5772FD034E7F}"/>
              </a:ext>
            </a:extLst>
          </p:cNvPr>
          <p:cNvSpPr>
            <a:spLocks noGrp="1"/>
          </p:cNvSpPr>
          <p:nvPr>
            <p:ph idx="1"/>
          </p:nvPr>
        </p:nvSpPr>
        <p:spPr/>
        <p:txBody>
          <a:bodyPr>
            <a:normAutofit/>
          </a:bodyPr>
          <a:lstStyle/>
          <a:p>
            <a:r>
              <a:rPr lang="en-US"/>
              <a:t>Cronbach's </a:t>
            </a:r>
            <a:r>
              <a:rPr lang="el-GR"/>
              <a:t>α = 0.938</a:t>
            </a:r>
            <a:endParaRPr lang="en-US"/>
          </a:p>
          <a:p>
            <a:endParaRPr lang="en-US"/>
          </a:p>
          <a:p>
            <a:r>
              <a:rPr lang="en-US"/>
              <a:t>CFI = 0.911 			(Good &gt; 0.95, </a:t>
            </a:r>
            <a:r>
              <a:rPr lang="en-US" b="1"/>
              <a:t>Acceptable &gt; 0.90</a:t>
            </a:r>
            <a:r>
              <a:rPr lang="en-US"/>
              <a:t>)</a:t>
            </a:r>
          </a:p>
          <a:p>
            <a:r>
              <a:rPr lang="en-US"/>
              <a:t>SRMR = 0.044 		(</a:t>
            </a:r>
            <a:r>
              <a:rPr lang="en-US" b="1"/>
              <a:t>Good &lt; 0.05</a:t>
            </a:r>
            <a:r>
              <a:rPr lang="en-US"/>
              <a:t>, Acceptable &lt; 0.08)</a:t>
            </a:r>
          </a:p>
          <a:p>
            <a:r>
              <a:rPr lang="en-US"/>
              <a:t>RMSEA = 0.097 		(Good &lt; 0.05, </a:t>
            </a:r>
            <a:r>
              <a:rPr lang="en-US" b="1"/>
              <a:t>Mediocre &lt; 0.10</a:t>
            </a:r>
            <a:r>
              <a:rPr lang="en-US"/>
              <a:t>, Poor &gt; 0.10)</a:t>
            </a:r>
          </a:p>
          <a:p>
            <a:r>
              <a:rPr lang="en-US"/>
              <a:t>TLI = 0.896 			(Good &gt; 0.95, Acceptable &gt; 0.90, </a:t>
            </a:r>
            <a:r>
              <a:rPr lang="en-US" b="1"/>
              <a:t>Poor &lt; 0.90</a:t>
            </a:r>
            <a:r>
              <a:rPr lang="en-US"/>
              <a:t>)</a:t>
            </a:r>
          </a:p>
          <a:p>
            <a:r>
              <a:rPr lang="en-US"/>
              <a:t>χ² significant (p &lt; .001)	Expected with large sample</a:t>
            </a:r>
          </a:p>
        </p:txBody>
      </p:sp>
    </p:spTree>
    <p:extLst>
      <p:ext uri="{BB962C8B-B14F-4D97-AF65-F5344CB8AC3E}">
        <p14:creationId xmlns:p14="http://schemas.microsoft.com/office/powerpoint/2010/main" val="223858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7959-D7B6-CB23-B794-D3F128124535}"/>
              </a:ext>
            </a:extLst>
          </p:cNvPr>
          <p:cNvSpPr>
            <a:spLocks noGrp="1"/>
          </p:cNvSpPr>
          <p:nvPr>
            <p:ph type="title"/>
          </p:nvPr>
        </p:nvSpPr>
        <p:spPr/>
        <p:txBody>
          <a:bodyPr/>
          <a:lstStyle/>
          <a:p>
            <a:r>
              <a:rPr lang="en-US"/>
              <a:t>Validation 3: Cross-Loading</a:t>
            </a:r>
          </a:p>
        </p:txBody>
      </p:sp>
      <p:pic>
        <p:nvPicPr>
          <p:cNvPr id="5" name="Content Placeholder 4" descr="A screenshot of a computer&#10;&#10;Description automatically generated">
            <a:extLst>
              <a:ext uri="{FF2B5EF4-FFF2-40B4-BE49-F238E27FC236}">
                <a16:creationId xmlns:a16="http://schemas.microsoft.com/office/drawing/2014/main" id="{29F58471-D3D6-4F6F-10B2-4337CC7E19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84"/>
          <a:stretch/>
        </p:blipFill>
        <p:spPr>
          <a:xfrm>
            <a:off x="7747375" y="1386984"/>
            <a:ext cx="2967447" cy="5415774"/>
          </a:xfrm>
        </p:spPr>
      </p:pic>
      <p:pic>
        <p:nvPicPr>
          <p:cNvPr id="14" name="Picture 13" descr="A grid of white lines on a black background&#10;&#10;Description automatically generated">
            <a:extLst>
              <a:ext uri="{FF2B5EF4-FFF2-40B4-BE49-F238E27FC236}">
                <a16:creationId xmlns:a16="http://schemas.microsoft.com/office/drawing/2014/main" id="{F44C6C75-374C-A0F3-006B-F8EAAA506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86984"/>
            <a:ext cx="5029210" cy="5413259"/>
          </a:xfrm>
          <a:prstGeom prst="rect">
            <a:avLst/>
          </a:prstGeom>
        </p:spPr>
      </p:pic>
      <p:sp>
        <p:nvSpPr>
          <p:cNvPr id="15" name="Rectangle 14">
            <a:extLst>
              <a:ext uri="{FF2B5EF4-FFF2-40B4-BE49-F238E27FC236}">
                <a16:creationId xmlns:a16="http://schemas.microsoft.com/office/drawing/2014/main" id="{083277C0-8404-E1CF-E8E9-0CA9EA8878E7}"/>
              </a:ext>
            </a:extLst>
          </p:cNvPr>
          <p:cNvSpPr/>
          <p:nvPr/>
        </p:nvSpPr>
        <p:spPr>
          <a:xfrm>
            <a:off x="7689954" y="1701384"/>
            <a:ext cx="1971207" cy="23084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D6D2DF-187C-0425-6EC6-931AE8A1C81F}"/>
              </a:ext>
            </a:extLst>
          </p:cNvPr>
          <p:cNvSpPr/>
          <p:nvPr/>
        </p:nvSpPr>
        <p:spPr>
          <a:xfrm>
            <a:off x="7689953" y="5111646"/>
            <a:ext cx="2405922" cy="1554480"/>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E57212-434F-6534-585F-7E8E45CBB659}"/>
              </a:ext>
            </a:extLst>
          </p:cNvPr>
          <p:cNvSpPr/>
          <p:nvPr/>
        </p:nvSpPr>
        <p:spPr>
          <a:xfrm>
            <a:off x="10095875" y="3987384"/>
            <a:ext cx="554636" cy="1124262"/>
          </a:xfrm>
          <a:prstGeom prst="rect">
            <a:avLst/>
          </a:prstGeom>
          <a:noFill/>
          <a:ln w="28575">
            <a:solidFill>
              <a:srgbClr val="333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896CE71-34A8-0668-A6C3-EFDD9045E112}"/>
              </a:ext>
            </a:extLst>
          </p:cNvPr>
          <p:cNvSpPr txBox="1"/>
          <p:nvPr/>
        </p:nvSpPr>
        <p:spPr>
          <a:xfrm>
            <a:off x="6912037" y="2683236"/>
            <a:ext cx="686406" cy="307777"/>
          </a:xfrm>
          <a:prstGeom prst="rect">
            <a:avLst/>
          </a:prstGeom>
          <a:noFill/>
        </p:spPr>
        <p:txBody>
          <a:bodyPr wrap="none" rtlCol="0">
            <a:spAutoFit/>
          </a:bodyPr>
          <a:lstStyle/>
          <a:p>
            <a:r>
              <a:rPr lang="en-US" sz="1400" b="1">
                <a:solidFill>
                  <a:srgbClr val="FF0000"/>
                </a:solidFill>
              </a:rPr>
              <a:t>abuse</a:t>
            </a:r>
          </a:p>
        </p:txBody>
      </p:sp>
      <p:sp>
        <p:nvSpPr>
          <p:cNvPr id="19" name="TextBox 18">
            <a:extLst>
              <a:ext uri="{FF2B5EF4-FFF2-40B4-BE49-F238E27FC236}">
                <a16:creationId xmlns:a16="http://schemas.microsoft.com/office/drawing/2014/main" id="{DA4C8031-621B-EAA5-BCE4-52904BF37D69}"/>
              </a:ext>
            </a:extLst>
          </p:cNvPr>
          <p:cNvSpPr txBox="1"/>
          <p:nvPr/>
        </p:nvSpPr>
        <p:spPr>
          <a:xfrm>
            <a:off x="6302124" y="5471406"/>
            <a:ext cx="1380940" cy="738664"/>
          </a:xfrm>
          <a:prstGeom prst="rect">
            <a:avLst/>
          </a:prstGeom>
          <a:noFill/>
        </p:spPr>
        <p:txBody>
          <a:bodyPr wrap="square" rtlCol="0">
            <a:spAutoFit/>
          </a:bodyPr>
          <a:lstStyle/>
          <a:p>
            <a:r>
              <a:rPr lang="en-US" sz="1400" b="1">
                <a:solidFill>
                  <a:srgbClr val="00B050"/>
                </a:solidFill>
              </a:rPr>
              <a:t>psychological and emotional support</a:t>
            </a:r>
          </a:p>
        </p:txBody>
      </p:sp>
      <p:sp>
        <p:nvSpPr>
          <p:cNvPr id="20" name="TextBox 19">
            <a:extLst>
              <a:ext uri="{FF2B5EF4-FFF2-40B4-BE49-F238E27FC236}">
                <a16:creationId xmlns:a16="http://schemas.microsoft.com/office/drawing/2014/main" id="{ED40920A-1B4E-7206-3C7D-3D0DCA6A713F}"/>
              </a:ext>
            </a:extLst>
          </p:cNvPr>
          <p:cNvSpPr txBox="1"/>
          <p:nvPr/>
        </p:nvSpPr>
        <p:spPr>
          <a:xfrm>
            <a:off x="10714822" y="4184755"/>
            <a:ext cx="1254824" cy="738664"/>
          </a:xfrm>
          <a:prstGeom prst="rect">
            <a:avLst/>
          </a:prstGeom>
          <a:noFill/>
        </p:spPr>
        <p:txBody>
          <a:bodyPr wrap="square" rtlCol="0">
            <a:spAutoFit/>
          </a:bodyPr>
          <a:lstStyle/>
          <a:p>
            <a:r>
              <a:rPr lang="en-US" sz="1400" b="1">
                <a:solidFill>
                  <a:srgbClr val="3333FF"/>
                </a:solidFill>
              </a:rPr>
              <a:t>academic and career development</a:t>
            </a:r>
          </a:p>
        </p:txBody>
      </p:sp>
    </p:spTree>
    <p:extLst>
      <p:ext uri="{BB962C8B-B14F-4D97-AF65-F5344CB8AC3E}">
        <p14:creationId xmlns:p14="http://schemas.microsoft.com/office/powerpoint/2010/main" val="347738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5255-8B2F-2499-C115-28D3E4E1D76F}"/>
              </a:ext>
            </a:extLst>
          </p:cNvPr>
          <p:cNvSpPr>
            <a:spLocks noGrp="1"/>
          </p:cNvSpPr>
          <p:nvPr>
            <p:ph type="title"/>
          </p:nvPr>
        </p:nvSpPr>
        <p:spPr/>
        <p:txBody>
          <a:bodyPr/>
          <a:lstStyle/>
          <a:p>
            <a:r>
              <a:rPr lang="en-US"/>
              <a:t>Distribution of Hostility Score</a:t>
            </a:r>
          </a:p>
        </p:txBody>
      </p:sp>
      <p:pic>
        <p:nvPicPr>
          <p:cNvPr id="13" name="Content Placeholder 12" descr="A black screen with white lines&#10;&#10;Description automatically generated">
            <a:extLst>
              <a:ext uri="{FF2B5EF4-FFF2-40B4-BE49-F238E27FC236}">
                <a16:creationId xmlns:a16="http://schemas.microsoft.com/office/drawing/2014/main" id="{C2679074-78F5-E978-31F8-CB5087D347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657" y="1825625"/>
            <a:ext cx="10512685" cy="4351338"/>
          </a:xfrm>
        </p:spPr>
      </p:pic>
    </p:spTree>
    <p:extLst>
      <p:ext uri="{BB962C8B-B14F-4D97-AF65-F5344CB8AC3E}">
        <p14:creationId xmlns:p14="http://schemas.microsoft.com/office/powerpoint/2010/main" val="152289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F83A4-E0E9-7AC1-5122-29E043AEBE78}"/>
            </a:ext>
          </a:extLst>
        </p:cNvPr>
        <p:cNvGrpSpPr/>
        <p:nvPr/>
      </p:nvGrpSpPr>
      <p:grpSpPr>
        <a:xfrm>
          <a:off x="0" y="0"/>
          <a:ext cx="0" cy="0"/>
          <a:chOff x="0" y="0"/>
          <a:chExt cx="0" cy="0"/>
        </a:xfrm>
      </p:grpSpPr>
      <p:pic>
        <p:nvPicPr>
          <p:cNvPr id="8" name="Picture 7" descr="A grid with white lines and blue dots&#10;&#10;Description automatically generated with medium confidence">
            <a:extLst>
              <a:ext uri="{FF2B5EF4-FFF2-40B4-BE49-F238E27FC236}">
                <a16:creationId xmlns:a16="http://schemas.microsoft.com/office/drawing/2014/main" id="{C011207E-346C-8364-F3C4-77492C443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0"/>
            <a:ext cx="8572500" cy="6858000"/>
          </a:xfrm>
          <a:prstGeom prst="rect">
            <a:avLst/>
          </a:prstGeom>
        </p:spPr>
      </p:pic>
      <p:sp>
        <p:nvSpPr>
          <p:cNvPr id="4" name="TextBox 3">
            <a:extLst>
              <a:ext uri="{FF2B5EF4-FFF2-40B4-BE49-F238E27FC236}">
                <a16:creationId xmlns:a16="http://schemas.microsoft.com/office/drawing/2014/main" id="{B820D1EB-6068-B3B3-6E27-102A1B8707E0}"/>
              </a:ext>
            </a:extLst>
          </p:cNvPr>
          <p:cNvSpPr txBox="1"/>
          <p:nvPr/>
        </p:nvSpPr>
        <p:spPr>
          <a:xfrm>
            <a:off x="5409512" y="674558"/>
            <a:ext cx="4240392" cy="523220"/>
          </a:xfrm>
          <a:prstGeom prst="rect">
            <a:avLst/>
          </a:prstGeom>
          <a:solidFill>
            <a:schemeClr val="bg1">
              <a:lumMod val="85000"/>
            </a:schemeClr>
          </a:solidFill>
        </p:spPr>
        <p:txBody>
          <a:bodyPr wrap="none" rtlCol="0">
            <a:spAutoFit/>
          </a:bodyPr>
          <a:lstStyle/>
          <a:p>
            <a:r>
              <a:rPr lang="en-US" sz="1400"/>
              <a:t>Black dots	 = Students revealed </a:t>
            </a:r>
            <a:r>
              <a:rPr lang="en-US" sz="1400" b="1"/>
              <a:t>abusive</a:t>
            </a:r>
            <a:r>
              <a:rPr lang="en-US" sz="1400"/>
              <a:t> experience</a:t>
            </a:r>
          </a:p>
          <a:p>
            <a:r>
              <a:rPr lang="en-US" sz="1400">
                <a:solidFill>
                  <a:srgbClr val="3333FF"/>
                </a:solidFill>
              </a:rPr>
              <a:t>Blue dots	 = Students revealed </a:t>
            </a:r>
            <a:r>
              <a:rPr lang="en-US" sz="1400" b="1">
                <a:solidFill>
                  <a:srgbClr val="3333FF"/>
                </a:solidFill>
              </a:rPr>
              <a:t>positive</a:t>
            </a:r>
            <a:r>
              <a:rPr lang="en-US" sz="1400">
                <a:solidFill>
                  <a:srgbClr val="3333FF"/>
                </a:solidFill>
              </a:rPr>
              <a:t> experience</a:t>
            </a:r>
          </a:p>
        </p:txBody>
      </p:sp>
    </p:spTree>
    <p:extLst>
      <p:ext uri="{BB962C8B-B14F-4D97-AF65-F5344CB8AC3E}">
        <p14:creationId xmlns:p14="http://schemas.microsoft.com/office/powerpoint/2010/main" val="379072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8CC1-B27B-1B12-586A-5CCD958A4AB9}"/>
            </a:ext>
          </a:extLst>
        </p:cNvPr>
        <p:cNvGrpSpPr/>
        <p:nvPr/>
      </p:nvGrpSpPr>
      <p:grpSpPr>
        <a:xfrm>
          <a:off x="0" y="0"/>
          <a:ext cx="0" cy="0"/>
          <a:chOff x="0" y="0"/>
          <a:chExt cx="0" cy="0"/>
        </a:xfrm>
      </p:grpSpPr>
      <p:pic>
        <p:nvPicPr>
          <p:cNvPr id="8" name="Picture 7" descr="A grid with white lines and blue dots&#10;&#10;Description automatically generated with medium confidence">
            <a:extLst>
              <a:ext uri="{FF2B5EF4-FFF2-40B4-BE49-F238E27FC236}">
                <a16:creationId xmlns:a16="http://schemas.microsoft.com/office/drawing/2014/main" id="{0C8856ED-5DFF-93E0-0473-BAFC2EAFA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0"/>
            <a:ext cx="8572500" cy="6858000"/>
          </a:xfrm>
          <a:prstGeom prst="rect">
            <a:avLst/>
          </a:prstGeom>
        </p:spPr>
      </p:pic>
      <p:sp>
        <p:nvSpPr>
          <p:cNvPr id="10" name="TextBox 9">
            <a:extLst>
              <a:ext uri="{FF2B5EF4-FFF2-40B4-BE49-F238E27FC236}">
                <a16:creationId xmlns:a16="http://schemas.microsoft.com/office/drawing/2014/main" id="{836DB14D-27E6-D929-5183-17549D74C3F9}"/>
              </a:ext>
            </a:extLst>
          </p:cNvPr>
          <p:cNvSpPr txBox="1"/>
          <p:nvPr/>
        </p:nvSpPr>
        <p:spPr>
          <a:xfrm>
            <a:off x="2919150" y="430736"/>
            <a:ext cx="2606161" cy="230832"/>
          </a:xfrm>
          <a:prstGeom prst="rect">
            <a:avLst/>
          </a:prstGeom>
          <a:solidFill>
            <a:schemeClr val="bg1">
              <a:lumMod val="95000"/>
            </a:schemeClr>
          </a:solidFill>
        </p:spPr>
        <p:txBody>
          <a:bodyPr wrap="square">
            <a:spAutoFit/>
          </a:bodyPr>
          <a:lstStyle/>
          <a:p>
            <a:r>
              <a:rPr lang="en-US" sz="900"/>
              <a:t>“[Expletive]</a:t>
            </a:r>
            <a:r>
              <a:rPr lang="en-US" sz="900">
                <a:solidFill>
                  <a:srgbClr val="000000"/>
                </a:solidFill>
              </a:rPr>
              <a:t> </a:t>
            </a:r>
            <a:r>
              <a:rPr lang="en-US" sz="900" i="0" u="none" strike="noStrike">
                <a:solidFill>
                  <a:srgbClr val="000000"/>
                </a:solidFill>
                <a:effectLst/>
              </a:rPr>
              <a:t>advisor actively working against me”</a:t>
            </a:r>
            <a:endParaRPr lang="en-US" sz="900"/>
          </a:p>
        </p:txBody>
      </p:sp>
      <p:sp>
        <p:nvSpPr>
          <p:cNvPr id="14" name="TextBox 13">
            <a:extLst>
              <a:ext uri="{FF2B5EF4-FFF2-40B4-BE49-F238E27FC236}">
                <a16:creationId xmlns:a16="http://schemas.microsoft.com/office/drawing/2014/main" id="{DCB81B2B-75C3-1C9D-FB7A-34846048566F}"/>
              </a:ext>
            </a:extLst>
          </p:cNvPr>
          <p:cNvSpPr txBox="1"/>
          <p:nvPr/>
        </p:nvSpPr>
        <p:spPr>
          <a:xfrm>
            <a:off x="3354529" y="779363"/>
            <a:ext cx="5554062" cy="230832"/>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“Sexual harassment and retaliation [from a sexually abusive advisor] … has made me feel extremely unsafe.”</a:t>
            </a:r>
            <a:endParaRPr lang="en-US" sz="900"/>
          </a:p>
        </p:txBody>
      </p:sp>
      <p:sp>
        <p:nvSpPr>
          <p:cNvPr id="17" name="TextBox 16">
            <a:extLst>
              <a:ext uri="{FF2B5EF4-FFF2-40B4-BE49-F238E27FC236}">
                <a16:creationId xmlns:a16="http://schemas.microsoft.com/office/drawing/2014/main" id="{79CC3AB1-C73B-7455-2E30-23CAC17841E0}"/>
              </a:ext>
            </a:extLst>
          </p:cNvPr>
          <p:cNvSpPr txBox="1"/>
          <p:nvPr/>
        </p:nvSpPr>
        <p:spPr>
          <a:xfrm>
            <a:off x="2853513" y="1104943"/>
            <a:ext cx="5856958" cy="230832"/>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“professors can easily behaving inappropriate towards students and it seems like there is no punishment for them.”</a:t>
            </a:r>
            <a:endParaRPr lang="en-US" sz="900"/>
          </a:p>
        </p:txBody>
      </p:sp>
      <p:sp>
        <p:nvSpPr>
          <p:cNvPr id="25" name="TextBox 24">
            <a:extLst>
              <a:ext uri="{FF2B5EF4-FFF2-40B4-BE49-F238E27FC236}">
                <a16:creationId xmlns:a16="http://schemas.microsoft.com/office/drawing/2014/main" id="{F37832B6-114C-72BF-01AB-5778A8B3EECB}"/>
              </a:ext>
            </a:extLst>
          </p:cNvPr>
          <p:cNvSpPr txBox="1"/>
          <p:nvPr/>
        </p:nvSpPr>
        <p:spPr>
          <a:xfrm>
            <a:off x="3437106" y="1479478"/>
            <a:ext cx="2012006" cy="230832"/>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“Faculty and staff issues/conflicts.”</a:t>
            </a:r>
            <a:endParaRPr lang="en-US" sz="900"/>
          </a:p>
        </p:txBody>
      </p:sp>
      <p:sp>
        <p:nvSpPr>
          <p:cNvPr id="26" name="Freeform: Shape 25">
            <a:extLst>
              <a:ext uri="{FF2B5EF4-FFF2-40B4-BE49-F238E27FC236}">
                <a16:creationId xmlns:a16="http://schemas.microsoft.com/office/drawing/2014/main" id="{40C0A447-BC6C-E1DD-0329-49520CAA810F}"/>
              </a:ext>
            </a:extLst>
          </p:cNvPr>
          <p:cNvSpPr/>
          <p:nvPr/>
        </p:nvSpPr>
        <p:spPr>
          <a:xfrm>
            <a:off x="3125820" y="1588852"/>
            <a:ext cx="272374" cy="26314"/>
          </a:xfrm>
          <a:custGeom>
            <a:avLst/>
            <a:gdLst>
              <a:gd name="connsiteX0" fmla="*/ 0 w 272374"/>
              <a:gd name="connsiteY0" fmla="*/ 0 h 26314"/>
              <a:gd name="connsiteX1" fmla="*/ 175097 w 272374"/>
              <a:gd name="connsiteY1" fmla="*/ 25940 h 26314"/>
              <a:gd name="connsiteX2" fmla="*/ 272374 w 272374"/>
              <a:gd name="connsiteY2" fmla="*/ 12970 h 26314"/>
            </a:gdLst>
            <a:ahLst/>
            <a:cxnLst>
              <a:cxn ang="0">
                <a:pos x="connsiteX0" y="connsiteY0"/>
              </a:cxn>
              <a:cxn ang="0">
                <a:pos x="connsiteX1" y="connsiteY1"/>
              </a:cxn>
              <a:cxn ang="0">
                <a:pos x="connsiteX2" y="connsiteY2"/>
              </a:cxn>
            </a:cxnLst>
            <a:rect l="l" t="t" r="r" b="b"/>
            <a:pathLst>
              <a:path w="272374" h="26314">
                <a:moveTo>
                  <a:pt x="0" y="0"/>
                </a:moveTo>
                <a:cubicBezTo>
                  <a:pt x="64851" y="11889"/>
                  <a:pt x="129702" y="23778"/>
                  <a:pt x="175097" y="25940"/>
                </a:cubicBezTo>
                <a:cubicBezTo>
                  <a:pt x="220492" y="28102"/>
                  <a:pt x="246433" y="20536"/>
                  <a:pt x="272374" y="129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527FE16-AEE1-E9E9-B9DD-C057B453221C}"/>
              </a:ext>
            </a:extLst>
          </p:cNvPr>
          <p:cNvSpPr txBox="1"/>
          <p:nvPr/>
        </p:nvSpPr>
        <p:spPr>
          <a:xfrm>
            <a:off x="3257255" y="1811746"/>
            <a:ext cx="4479642" cy="230832"/>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“My (former) advisor … has been emotional abusive towards me for the last four years.”</a:t>
            </a:r>
            <a:endParaRPr lang="en-US" sz="900"/>
          </a:p>
        </p:txBody>
      </p:sp>
      <p:sp>
        <p:nvSpPr>
          <p:cNvPr id="29" name="TextBox 28">
            <a:extLst>
              <a:ext uri="{FF2B5EF4-FFF2-40B4-BE49-F238E27FC236}">
                <a16:creationId xmlns:a16="http://schemas.microsoft.com/office/drawing/2014/main" id="{F8F6633A-4665-8FC8-D222-2257E89F64BC}"/>
              </a:ext>
            </a:extLst>
          </p:cNvPr>
          <p:cNvSpPr txBox="1"/>
          <p:nvPr/>
        </p:nvSpPr>
        <p:spPr>
          <a:xfrm>
            <a:off x="3035354" y="2108725"/>
            <a:ext cx="6307577" cy="230832"/>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“I seemed to frequently end up with toxic mentors and faculty and it made think that there was something wrong with me.”</a:t>
            </a:r>
            <a:endParaRPr lang="en-US" sz="900"/>
          </a:p>
        </p:txBody>
      </p:sp>
      <p:sp>
        <p:nvSpPr>
          <p:cNvPr id="31" name="TextBox 30">
            <a:extLst>
              <a:ext uri="{FF2B5EF4-FFF2-40B4-BE49-F238E27FC236}">
                <a16:creationId xmlns:a16="http://schemas.microsoft.com/office/drawing/2014/main" id="{A5460BB6-3631-A26D-7E59-6AEF23F6D826}"/>
              </a:ext>
            </a:extLst>
          </p:cNvPr>
          <p:cNvSpPr txBox="1"/>
          <p:nvPr/>
        </p:nvSpPr>
        <p:spPr>
          <a:xfrm>
            <a:off x="1798104" y="3045628"/>
            <a:ext cx="2264167" cy="3277820"/>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“Mainly, my advisor. I cannot begin to explain how she has treated me and my coworkers. She constantly gaslights students. She flips authorship in order to assert her control over people and make them feel bad. It is not an exaggeration to say that she probably has narcissistic personality disorder - probably untreated. She will do absolutely anything to get what she wants including abusing students, and delaying their progress in their programs.</a:t>
            </a:r>
          </a:p>
          <a:p>
            <a:endParaRPr lang="en-US" sz="900" b="0" i="0" u="none" strike="noStrike">
              <a:solidFill>
                <a:srgbClr val="000000"/>
              </a:solidFill>
              <a:effectLst/>
              <a:latin typeface="Aptos" panose="020B0004020202020204" pitchFamily="34" charset="0"/>
            </a:endParaRPr>
          </a:p>
          <a:p>
            <a:r>
              <a:rPr lang="en-US" sz="900" b="0" i="0" u="none" strike="noStrike">
                <a:solidFill>
                  <a:srgbClr val="000000"/>
                </a:solidFill>
                <a:effectLst/>
                <a:latin typeface="Aptos" panose="020B0004020202020204" pitchFamily="34" charset="0"/>
              </a:rPr>
              <a:t>She likes to take a project that one student came up with and has worked on and give it to another student and forbid the original student from working on it because she cant come up with research ideas on her own to give to new students.</a:t>
            </a:r>
          </a:p>
          <a:p>
            <a:endParaRPr lang="en-US" sz="900" b="0" i="0" u="none" strike="noStrike">
              <a:solidFill>
                <a:srgbClr val="000000"/>
              </a:solidFill>
              <a:effectLst/>
              <a:latin typeface="Aptos" panose="020B0004020202020204" pitchFamily="34" charset="0"/>
            </a:endParaRPr>
          </a:p>
          <a:p>
            <a:r>
              <a:rPr lang="en-US" sz="900" b="0" i="0" u="none" strike="noStrike">
                <a:solidFill>
                  <a:srgbClr val="000000"/>
                </a:solidFill>
                <a:effectLst/>
                <a:latin typeface="Aptos" panose="020B0004020202020204" pitchFamily="34" charset="0"/>
              </a:rPr>
              <a:t>She never makes her expectations explicit but yet the students are never able to meet them.”</a:t>
            </a:r>
          </a:p>
        </p:txBody>
      </p:sp>
      <p:sp>
        <p:nvSpPr>
          <p:cNvPr id="32" name="Freeform: Shape 31">
            <a:extLst>
              <a:ext uri="{FF2B5EF4-FFF2-40B4-BE49-F238E27FC236}">
                <a16:creationId xmlns:a16="http://schemas.microsoft.com/office/drawing/2014/main" id="{781ACAAE-E3F5-BDAF-EFDB-23B45E6FA8CF}"/>
              </a:ext>
            </a:extLst>
          </p:cNvPr>
          <p:cNvSpPr/>
          <p:nvPr/>
        </p:nvSpPr>
        <p:spPr>
          <a:xfrm>
            <a:off x="2355391" y="2880360"/>
            <a:ext cx="60960" cy="160020"/>
          </a:xfrm>
          <a:custGeom>
            <a:avLst/>
            <a:gdLst>
              <a:gd name="connsiteX0" fmla="*/ 60960 w 60960"/>
              <a:gd name="connsiteY0" fmla="*/ 0 h 160020"/>
              <a:gd name="connsiteX1" fmla="*/ 22860 w 60960"/>
              <a:gd name="connsiteY1" fmla="*/ 53340 h 160020"/>
              <a:gd name="connsiteX2" fmla="*/ 0 w 60960"/>
              <a:gd name="connsiteY2" fmla="*/ 160020 h 160020"/>
            </a:gdLst>
            <a:ahLst/>
            <a:cxnLst>
              <a:cxn ang="0">
                <a:pos x="connsiteX0" y="connsiteY0"/>
              </a:cxn>
              <a:cxn ang="0">
                <a:pos x="connsiteX1" y="connsiteY1"/>
              </a:cxn>
              <a:cxn ang="0">
                <a:pos x="connsiteX2" y="connsiteY2"/>
              </a:cxn>
            </a:cxnLst>
            <a:rect l="l" t="t" r="r" b="b"/>
            <a:pathLst>
              <a:path w="60960" h="160020">
                <a:moveTo>
                  <a:pt x="60960" y="0"/>
                </a:moveTo>
                <a:cubicBezTo>
                  <a:pt x="46990" y="13335"/>
                  <a:pt x="33020" y="26670"/>
                  <a:pt x="22860" y="53340"/>
                </a:cubicBezTo>
                <a:cubicBezTo>
                  <a:pt x="12700" y="80010"/>
                  <a:pt x="6350" y="120015"/>
                  <a:pt x="0" y="1600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083E1F1-B0AC-1106-9902-F7AAB38E3405}"/>
              </a:ext>
            </a:extLst>
          </p:cNvPr>
          <p:cNvSpPr/>
          <p:nvPr/>
        </p:nvSpPr>
        <p:spPr>
          <a:xfrm>
            <a:off x="2535677" y="543771"/>
            <a:ext cx="350195" cy="98255"/>
          </a:xfrm>
          <a:custGeom>
            <a:avLst/>
            <a:gdLst>
              <a:gd name="connsiteX0" fmla="*/ 350195 w 350195"/>
              <a:gd name="connsiteY0" fmla="*/ 978 h 98255"/>
              <a:gd name="connsiteX1" fmla="*/ 123217 w 350195"/>
              <a:gd name="connsiteY1" fmla="*/ 13948 h 98255"/>
              <a:gd name="connsiteX2" fmla="*/ 0 w 350195"/>
              <a:gd name="connsiteY2" fmla="*/ 98255 h 98255"/>
            </a:gdLst>
            <a:ahLst/>
            <a:cxnLst>
              <a:cxn ang="0">
                <a:pos x="connsiteX0" y="connsiteY0"/>
              </a:cxn>
              <a:cxn ang="0">
                <a:pos x="connsiteX1" y="connsiteY1"/>
              </a:cxn>
              <a:cxn ang="0">
                <a:pos x="connsiteX2" y="connsiteY2"/>
              </a:cxn>
            </a:cxnLst>
            <a:rect l="l" t="t" r="r" b="b"/>
            <a:pathLst>
              <a:path w="350195" h="98255">
                <a:moveTo>
                  <a:pt x="350195" y="978"/>
                </a:moveTo>
                <a:cubicBezTo>
                  <a:pt x="265889" y="-644"/>
                  <a:pt x="181583" y="-2265"/>
                  <a:pt x="123217" y="13948"/>
                </a:cubicBezTo>
                <a:cubicBezTo>
                  <a:pt x="64851" y="30161"/>
                  <a:pt x="0" y="98255"/>
                  <a:pt x="0" y="9825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9622248-D6E2-BADE-F84F-020F26E6309D}"/>
              </a:ext>
            </a:extLst>
          </p:cNvPr>
          <p:cNvSpPr/>
          <p:nvPr/>
        </p:nvSpPr>
        <p:spPr>
          <a:xfrm>
            <a:off x="3002604" y="871121"/>
            <a:ext cx="330741" cy="49764"/>
          </a:xfrm>
          <a:custGeom>
            <a:avLst/>
            <a:gdLst>
              <a:gd name="connsiteX0" fmla="*/ 330741 w 330741"/>
              <a:gd name="connsiteY0" fmla="*/ 4368 h 49764"/>
              <a:gd name="connsiteX1" fmla="*/ 142673 w 330741"/>
              <a:gd name="connsiteY1" fmla="*/ 4368 h 49764"/>
              <a:gd name="connsiteX2" fmla="*/ 0 w 330741"/>
              <a:gd name="connsiteY2" fmla="*/ 49764 h 49764"/>
            </a:gdLst>
            <a:ahLst/>
            <a:cxnLst>
              <a:cxn ang="0">
                <a:pos x="connsiteX0" y="connsiteY0"/>
              </a:cxn>
              <a:cxn ang="0">
                <a:pos x="connsiteX1" y="connsiteY1"/>
              </a:cxn>
              <a:cxn ang="0">
                <a:pos x="connsiteX2" y="connsiteY2"/>
              </a:cxn>
            </a:cxnLst>
            <a:rect l="l" t="t" r="r" b="b"/>
            <a:pathLst>
              <a:path w="330741" h="49764">
                <a:moveTo>
                  <a:pt x="330741" y="4368"/>
                </a:moveTo>
                <a:cubicBezTo>
                  <a:pt x="264268" y="585"/>
                  <a:pt x="197796" y="-3198"/>
                  <a:pt x="142673" y="4368"/>
                </a:cubicBezTo>
                <a:cubicBezTo>
                  <a:pt x="87549" y="11934"/>
                  <a:pt x="0" y="49764"/>
                  <a:pt x="0" y="4976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BE68DD4-429E-D4E7-2FE4-4CCC8D5688D5}"/>
              </a:ext>
            </a:extLst>
          </p:cNvPr>
          <p:cNvSpPr/>
          <p:nvPr/>
        </p:nvSpPr>
        <p:spPr>
          <a:xfrm>
            <a:off x="2516221" y="1245140"/>
            <a:ext cx="298315" cy="58366"/>
          </a:xfrm>
          <a:custGeom>
            <a:avLst/>
            <a:gdLst>
              <a:gd name="connsiteX0" fmla="*/ 298315 w 298315"/>
              <a:gd name="connsiteY0" fmla="*/ 0 h 58366"/>
              <a:gd name="connsiteX1" fmla="*/ 162128 w 298315"/>
              <a:gd name="connsiteY1" fmla="*/ 25941 h 58366"/>
              <a:gd name="connsiteX2" fmla="*/ 0 w 298315"/>
              <a:gd name="connsiteY2" fmla="*/ 58366 h 58366"/>
            </a:gdLst>
            <a:ahLst/>
            <a:cxnLst>
              <a:cxn ang="0">
                <a:pos x="connsiteX0" y="connsiteY0"/>
              </a:cxn>
              <a:cxn ang="0">
                <a:pos x="connsiteX1" y="connsiteY1"/>
              </a:cxn>
              <a:cxn ang="0">
                <a:pos x="connsiteX2" y="connsiteY2"/>
              </a:cxn>
            </a:cxnLst>
            <a:rect l="l" t="t" r="r" b="b"/>
            <a:pathLst>
              <a:path w="298315" h="58366">
                <a:moveTo>
                  <a:pt x="298315" y="0"/>
                </a:moveTo>
                <a:lnTo>
                  <a:pt x="162128" y="25941"/>
                </a:lnTo>
                <a:lnTo>
                  <a:pt x="0" y="58366"/>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D5B79FD-8392-A56E-D61E-04CCCC52594A}"/>
              </a:ext>
            </a:extLst>
          </p:cNvPr>
          <p:cNvSpPr/>
          <p:nvPr/>
        </p:nvSpPr>
        <p:spPr>
          <a:xfrm>
            <a:off x="2866417" y="1906621"/>
            <a:ext cx="337226" cy="123217"/>
          </a:xfrm>
          <a:custGeom>
            <a:avLst/>
            <a:gdLst>
              <a:gd name="connsiteX0" fmla="*/ 337226 w 337226"/>
              <a:gd name="connsiteY0" fmla="*/ 0 h 123217"/>
              <a:gd name="connsiteX1" fmla="*/ 181583 w 337226"/>
              <a:gd name="connsiteY1" fmla="*/ 25941 h 123217"/>
              <a:gd name="connsiteX2" fmla="*/ 0 w 337226"/>
              <a:gd name="connsiteY2" fmla="*/ 123217 h 123217"/>
            </a:gdLst>
            <a:ahLst/>
            <a:cxnLst>
              <a:cxn ang="0">
                <a:pos x="connsiteX0" y="connsiteY0"/>
              </a:cxn>
              <a:cxn ang="0">
                <a:pos x="connsiteX1" y="connsiteY1"/>
              </a:cxn>
              <a:cxn ang="0">
                <a:pos x="connsiteX2" y="connsiteY2"/>
              </a:cxn>
            </a:cxnLst>
            <a:rect l="l" t="t" r="r" b="b"/>
            <a:pathLst>
              <a:path w="337226" h="123217">
                <a:moveTo>
                  <a:pt x="337226" y="0"/>
                </a:moveTo>
                <a:cubicBezTo>
                  <a:pt x="287506" y="2702"/>
                  <a:pt x="237787" y="5405"/>
                  <a:pt x="181583" y="25941"/>
                </a:cubicBezTo>
                <a:cubicBezTo>
                  <a:pt x="125379" y="46477"/>
                  <a:pt x="62689" y="84847"/>
                  <a:pt x="0" y="12321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9FF27C7-1F81-4FF6-8062-D797352D78E9}"/>
              </a:ext>
            </a:extLst>
          </p:cNvPr>
          <p:cNvSpPr/>
          <p:nvPr/>
        </p:nvSpPr>
        <p:spPr>
          <a:xfrm>
            <a:off x="2594043" y="2373549"/>
            <a:ext cx="440987" cy="162128"/>
          </a:xfrm>
          <a:custGeom>
            <a:avLst/>
            <a:gdLst>
              <a:gd name="connsiteX0" fmla="*/ 0 w 440987"/>
              <a:gd name="connsiteY0" fmla="*/ 162128 h 162128"/>
              <a:gd name="connsiteX1" fmla="*/ 265889 w 440987"/>
              <a:gd name="connsiteY1" fmla="*/ 97277 h 162128"/>
              <a:gd name="connsiteX2" fmla="*/ 440987 w 440987"/>
              <a:gd name="connsiteY2" fmla="*/ 0 h 162128"/>
            </a:gdLst>
            <a:ahLst/>
            <a:cxnLst>
              <a:cxn ang="0">
                <a:pos x="connsiteX0" y="connsiteY0"/>
              </a:cxn>
              <a:cxn ang="0">
                <a:pos x="connsiteX1" y="connsiteY1"/>
              </a:cxn>
              <a:cxn ang="0">
                <a:pos x="connsiteX2" y="connsiteY2"/>
              </a:cxn>
            </a:cxnLst>
            <a:rect l="l" t="t" r="r" b="b"/>
            <a:pathLst>
              <a:path w="440987" h="162128">
                <a:moveTo>
                  <a:pt x="0" y="162128"/>
                </a:moveTo>
                <a:cubicBezTo>
                  <a:pt x="96195" y="143213"/>
                  <a:pt x="192391" y="124298"/>
                  <a:pt x="265889" y="97277"/>
                </a:cubicBezTo>
                <a:cubicBezTo>
                  <a:pt x="339387" y="70256"/>
                  <a:pt x="390187" y="35128"/>
                  <a:pt x="44098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57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DF23B-89F9-947C-4106-12E1110A6300}"/>
            </a:ext>
          </a:extLst>
        </p:cNvPr>
        <p:cNvGrpSpPr/>
        <p:nvPr/>
      </p:nvGrpSpPr>
      <p:grpSpPr>
        <a:xfrm>
          <a:off x="0" y="0"/>
          <a:ext cx="0" cy="0"/>
          <a:chOff x="0" y="0"/>
          <a:chExt cx="0" cy="0"/>
        </a:xfrm>
      </p:grpSpPr>
      <p:pic>
        <p:nvPicPr>
          <p:cNvPr id="8" name="Picture 7" descr="A grid with white lines and blue dots&#10;&#10;Description automatically generated with medium confidence">
            <a:extLst>
              <a:ext uri="{FF2B5EF4-FFF2-40B4-BE49-F238E27FC236}">
                <a16:creationId xmlns:a16="http://schemas.microsoft.com/office/drawing/2014/main" id="{C212EF9A-A8C3-F40E-51F2-D67D606F9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40" y="0"/>
            <a:ext cx="8572500" cy="6858000"/>
          </a:xfrm>
          <a:prstGeom prst="rect">
            <a:avLst/>
          </a:prstGeom>
        </p:spPr>
      </p:pic>
      <p:sp>
        <p:nvSpPr>
          <p:cNvPr id="4" name="AutoShape 2">
            <a:extLst>
              <a:ext uri="{FF2B5EF4-FFF2-40B4-BE49-F238E27FC236}">
                <a16:creationId xmlns:a16="http://schemas.microsoft.com/office/drawing/2014/main" id="{2E237A07-0C36-4A94-49EE-C6356CDE334C}"/>
              </a:ext>
            </a:extLst>
          </p:cNvPr>
          <p:cNvSpPr>
            <a:spLocks noChangeAspect="1" noChangeArrowheads="1"/>
          </p:cNvSpPr>
          <p:nvPr/>
        </p:nvSpPr>
        <p:spPr bwMode="auto">
          <a:xfrm>
            <a:off x="537291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a:extLst>
              <a:ext uri="{FF2B5EF4-FFF2-40B4-BE49-F238E27FC236}">
                <a16:creationId xmlns:a16="http://schemas.microsoft.com/office/drawing/2014/main" id="{8456D70B-0CB9-1D80-7AFB-A5B240806A3F}"/>
              </a:ext>
            </a:extLst>
          </p:cNvPr>
          <p:cNvSpPr txBox="1"/>
          <p:nvPr/>
        </p:nvSpPr>
        <p:spPr>
          <a:xfrm>
            <a:off x="5236726" y="2404249"/>
            <a:ext cx="5753100" cy="507831"/>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“Immense scrutiny from my academic advisor. Often comments on how my actions are hurting or disadvantaging them. Uses bullying and intimidation to feel powerful. Defends their own actions by pointing out things that have been done wrong. Completely lacks social skills and delivers well-meant feedback unskillfully.”</a:t>
            </a:r>
            <a:endParaRPr lang="en-US" sz="900"/>
          </a:p>
        </p:txBody>
      </p:sp>
      <p:sp>
        <p:nvSpPr>
          <p:cNvPr id="35" name="Freeform: Shape 34">
            <a:extLst>
              <a:ext uri="{FF2B5EF4-FFF2-40B4-BE49-F238E27FC236}">
                <a16:creationId xmlns:a16="http://schemas.microsoft.com/office/drawing/2014/main" id="{492B8799-ABCE-B010-488C-F39E7D3B06EA}"/>
              </a:ext>
            </a:extLst>
          </p:cNvPr>
          <p:cNvSpPr/>
          <p:nvPr/>
        </p:nvSpPr>
        <p:spPr>
          <a:xfrm>
            <a:off x="4642366" y="2677400"/>
            <a:ext cx="548640" cy="65475"/>
          </a:xfrm>
          <a:custGeom>
            <a:avLst/>
            <a:gdLst>
              <a:gd name="connsiteX0" fmla="*/ 0 w 548640"/>
              <a:gd name="connsiteY0" fmla="*/ 65475 h 65475"/>
              <a:gd name="connsiteX1" fmla="*/ 274320 w 548640"/>
              <a:gd name="connsiteY1" fmla="*/ 4515 h 65475"/>
              <a:gd name="connsiteX2" fmla="*/ 548640 w 548640"/>
              <a:gd name="connsiteY2" fmla="*/ 4515 h 65475"/>
            </a:gdLst>
            <a:ahLst/>
            <a:cxnLst>
              <a:cxn ang="0">
                <a:pos x="connsiteX0" y="connsiteY0"/>
              </a:cxn>
              <a:cxn ang="0">
                <a:pos x="connsiteX1" y="connsiteY1"/>
              </a:cxn>
              <a:cxn ang="0">
                <a:pos x="connsiteX2" y="connsiteY2"/>
              </a:cxn>
            </a:cxnLst>
            <a:rect l="l" t="t" r="r" b="b"/>
            <a:pathLst>
              <a:path w="548640" h="65475">
                <a:moveTo>
                  <a:pt x="0" y="65475"/>
                </a:moveTo>
                <a:cubicBezTo>
                  <a:pt x="91440" y="40075"/>
                  <a:pt x="182880" y="14675"/>
                  <a:pt x="274320" y="4515"/>
                </a:cubicBezTo>
                <a:cubicBezTo>
                  <a:pt x="365760" y="-5645"/>
                  <a:pt x="548640" y="4515"/>
                  <a:pt x="548640" y="451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431A796-19F4-7E5C-ADA0-7AE74DF87350}"/>
              </a:ext>
            </a:extLst>
          </p:cNvPr>
          <p:cNvSpPr txBox="1"/>
          <p:nvPr/>
        </p:nvSpPr>
        <p:spPr>
          <a:xfrm>
            <a:off x="5671747" y="2966611"/>
            <a:ext cx="2727500" cy="230832"/>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“Work environment due to advisor mistreating me”</a:t>
            </a:r>
            <a:endParaRPr lang="en-US" sz="900"/>
          </a:p>
        </p:txBody>
      </p:sp>
      <p:sp>
        <p:nvSpPr>
          <p:cNvPr id="37" name="Freeform: Shape 36">
            <a:extLst>
              <a:ext uri="{FF2B5EF4-FFF2-40B4-BE49-F238E27FC236}">
                <a16:creationId xmlns:a16="http://schemas.microsoft.com/office/drawing/2014/main" id="{32A6B0B8-D40E-3848-37DE-0B2CC5B177CA}"/>
              </a:ext>
            </a:extLst>
          </p:cNvPr>
          <p:cNvSpPr/>
          <p:nvPr/>
        </p:nvSpPr>
        <p:spPr>
          <a:xfrm>
            <a:off x="5056926" y="2979420"/>
            <a:ext cx="571500" cy="115448"/>
          </a:xfrm>
          <a:custGeom>
            <a:avLst/>
            <a:gdLst>
              <a:gd name="connsiteX0" fmla="*/ 0 w 571500"/>
              <a:gd name="connsiteY0" fmla="*/ 0 h 115448"/>
              <a:gd name="connsiteX1" fmla="*/ 281940 w 571500"/>
              <a:gd name="connsiteY1" fmla="*/ 99060 h 115448"/>
              <a:gd name="connsiteX2" fmla="*/ 571500 w 571500"/>
              <a:gd name="connsiteY2" fmla="*/ 114300 h 115448"/>
            </a:gdLst>
            <a:ahLst/>
            <a:cxnLst>
              <a:cxn ang="0">
                <a:pos x="connsiteX0" y="connsiteY0"/>
              </a:cxn>
              <a:cxn ang="0">
                <a:pos x="connsiteX1" y="connsiteY1"/>
              </a:cxn>
              <a:cxn ang="0">
                <a:pos x="connsiteX2" y="connsiteY2"/>
              </a:cxn>
            </a:cxnLst>
            <a:rect l="l" t="t" r="r" b="b"/>
            <a:pathLst>
              <a:path w="571500" h="115448">
                <a:moveTo>
                  <a:pt x="0" y="0"/>
                </a:moveTo>
                <a:cubicBezTo>
                  <a:pt x="93345" y="40005"/>
                  <a:pt x="186690" y="80010"/>
                  <a:pt x="281940" y="99060"/>
                </a:cubicBezTo>
                <a:cubicBezTo>
                  <a:pt x="377190" y="118110"/>
                  <a:pt x="474345" y="116205"/>
                  <a:pt x="571500" y="114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17ECF9-1D15-3BEA-C91F-DEBA593F2B39}"/>
              </a:ext>
            </a:extLst>
          </p:cNvPr>
          <p:cNvSpPr txBox="1"/>
          <p:nvPr/>
        </p:nvSpPr>
        <p:spPr>
          <a:xfrm>
            <a:off x="4131311" y="3681153"/>
            <a:ext cx="1058720" cy="1477328"/>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“The treatment I received from my advisor. I felt that I was sacrificing my values to stay in the program, particularly my value that I be treated with respect.”</a:t>
            </a:r>
            <a:endParaRPr lang="en-US" sz="900"/>
          </a:p>
        </p:txBody>
      </p:sp>
      <p:sp>
        <p:nvSpPr>
          <p:cNvPr id="40" name="Freeform: Shape 39">
            <a:extLst>
              <a:ext uri="{FF2B5EF4-FFF2-40B4-BE49-F238E27FC236}">
                <a16:creationId xmlns:a16="http://schemas.microsoft.com/office/drawing/2014/main" id="{63E2193F-D04E-9803-5A1C-AED19E47D0B8}"/>
              </a:ext>
            </a:extLst>
          </p:cNvPr>
          <p:cNvSpPr/>
          <p:nvPr/>
        </p:nvSpPr>
        <p:spPr>
          <a:xfrm>
            <a:off x="4578232" y="3406140"/>
            <a:ext cx="25059" cy="243840"/>
          </a:xfrm>
          <a:custGeom>
            <a:avLst/>
            <a:gdLst>
              <a:gd name="connsiteX0" fmla="*/ 2199 w 25059"/>
              <a:gd name="connsiteY0" fmla="*/ 243840 h 243840"/>
              <a:gd name="connsiteX1" fmla="*/ 2199 w 25059"/>
              <a:gd name="connsiteY1" fmla="*/ 129540 h 243840"/>
              <a:gd name="connsiteX2" fmla="*/ 25059 w 25059"/>
              <a:gd name="connsiteY2" fmla="*/ 0 h 243840"/>
            </a:gdLst>
            <a:ahLst/>
            <a:cxnLst>
              <a:cxn ang="0">
                <a:pos x="connsiteX0" y="connsiteY0"/>
              </a:cxn>
              <a:cxn ang="0">
                <a:pos x="connsiteX1" y="connsiteY1"/>
              </a:cxn>
              <a:cxn ang="0">
                <a:pos x="connsiteX2" y="connsiteY2"/>
              </a:cxn>
            </a:cxnLst>
            <a:rect l="l" t="t" r="r" b="b"/>
            <a:pathLst>
              <a:path w="25059" h="243840">
                <a:moveTo>
                  <a:pt x="2199" y="243840"/>
                </a:moveTo>
                <a:cubicBezTo>
                  <a:pt x="294" y="207010"/>
                  <a:pt x="-1611" y="170180"/>
                  <a:pt x="2199" y="129540"/>
                </a:cubicBezTo>
                <a:cubicBezTo>
                  <a:pt x="6009" y="88900"/>
                  <a:pt x="15534" y="44450"/>
                  <a:pt x="25059"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9C4475C-0E9C-CAD7-8CB3-B8E66955DF08}"/>
              </a:ext>
            </a:extLst>
          </p:cNvPr>
          <p:cNvSpPr txBox="1"/>
          <p:nvPr/>
        </p:nvSpPr>
        <p:spPr>
          <a:xfrm>
            <a:off x="5774372" y="3251954"/>
            <a:ext cx="3179939" cy="369332"/>
          </a:xfrm>
          <a:prstGeom prst="rect">
            <a:avLst/>
          </a:prstGeom>
          <a:solidFill>
            <a:schemeClr val="bg1">
              <a:lumMod val="95000"/>
            </a:schemeClr>
          </a:solidFill>
        </p:spPr>
        <p:txBody>
          <a:bodyPr wrap="square">
            <a:spAutoFit/>
          </a:bodyPr>
          <a:lstStyle/>
          <a:p>
            <a:r>
              <a:rPr lang="en-US" sz="900" b="0" i="0" u="none" strike="noStrike">
                <a:solidFill>
                  <a:srgbClr val="000000"/>
                </a:solidFill>
                <a:effectLst/>
                <a:latin typeface="Aptos" panose="020B0004020202020204" pitchFamily="34" charset="0"/>
              </a:rPr>
              <a:t>“The relationship with my primary advisor; he consistently made me feel like I was not smart enough for the work.”</a:t>
            </a:r>
            <a:endParaRPr lang="en-US" sz="900"/>
          </a:p>
        </p:txBody>
      </p:sp>
      <p:sp>
        <p:nvSpPr>
          <p:cNvPr id="43" name="Freeform: Shape 42">
            <a:extLst>
              <a:ext uri="{FF2B5EF4-FFF2-40B4-BE49-F238E27FC236}">
                <a16:creationId xmlns:a16="http://schemas.microsoft.com/office/drawing/2014/main" id="{CFA73F3E-499C-1E3F-9B2B-D3508754C829}"/>
              </a:ext>
            </a:extLst>
          </p:cNvPr>
          <p:cNvSpPr/>
          <p:nvPr/>
        </p:nvSpPr>
        <p:spPr>
          <a:xfrm>
            <a:off x="5426251" y="3436620"/>
            <a:ext cx="304800" cy="83532"/>
          </a:xfrm>
          <a:custGeom>
            <a:avLst/>
            <a:gdLst>
              <a:gd name="connsiteX0" fmla="*/ 304800 w 304800"/>
              <a:gd name="connsiteY0" fmla="*/ 76200 h 83532"/>
              <a:gd name="connsiteX1" fmla="*/ 114300 w 304800"/>
              <a:gd name="connsiteY1" fmla="*/ 76200 h 83532"/>
              <a:gd name="connsiteX2" fmla="*/ 0 w 304800"/>
              <a:gd name="connsiteY2" fmla="*/ 0 h 83532"/>
            </a:gdLst>
            <a:ahLst/>
            <a:cxnLst>
              <a:cxn ang="0">
                <a:pos x="connsiteX0" y="connsiteY0"/>
              </a:cxn>
              <a:cxn ang="0">
                <a:pos x="connsiteX1" y="connsiteY1"/>
              </a:cxn>
              <a:cxn ang="0">
                <a:pos x="connsiteX2" y="connsiteY2"/>
              </a:cxn>
            </a:cxnLst>
            <a:rect l="l" t="t" r="r" b="b"/>
            <a:pathLst>
              <a:path w="304800" h="83532">
                <a:moveTo>
                  <a:pt x="304800" y="76200"/>
                </a:moveTo>
                <a:cubicBezTo>
                  <a:pt x="234950" y="82550"/>
                  <a:pt x="165100" y="88900"/>
                  <a:pt x="114300" y="76200"/>
                </a:cubicBezTo>
                <a:cubicBezTo>
                  <a:pt x="63500" y="63500"/>
                  <a:pt x="31750" y="31750"/>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28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F9B8-454E-AC67-C5A9-D9C85551E8A4}"/>
              </a:ext>
            </a:extLst>
          </p:cNvPr>
          <p:cNvSpPr>
            <a:spLocks noGrp="1"/>
          </p:cNvSpPr>
          <p:nvPr>
            <p:ph type="title"/>
          </p:nvPr>
        </p:nvSpPr>
        <p:spPr/>
        <p:txBody>
          <a:bodyPr/>
          <a:lstStyle/>
          <a:p>
            <a:r>
              <a:rPr lang="en-US"/>
              <a:t>Three Questions for You:</a:t>
            </a:r>
          </a:p>
        </p:txBody>
      </p:sp>
      <p:sp>
        <p:nvSpPr>
          <p:cNvPr id="3" name="Content Placeholder 2">
            <a:extLst>
              <a:ext uri="{FF2B5EF4-FFF2-40B4-BE49-F238E27FC236}">
                <a16:creationId xmlns:a16="http://schemas.microsoft.com/office/drawing/2014/main" id="{5B15DC00-879E-DC55-E754-51725DBFE695}"/>
              </a:ext>
            </a:extLst>
          </p:cNvPr>
          <p:cNvSpPr>
            <a:spLocks noGrp="1"/>
          </p:cNvSpPr>
          <p:nvPr>
            <p:ph idx="1"/>
          </p:nvPr>
        </p:nvSpPr>
        <p:spPr/>
        <p:txBody>
          <a:bodyPr>
            <a:normAutofit/>
          </a:bodyPr>
          <a:lstStyle/>
          <a:p>
            <a:pPr marL="0" indent="0">
              <a:buNone/>
            </a:pPr>
            <a:r>
              <a:rPr lang="en-US" sz="2800" b="1"/>
              <a:t>Statement</a:t>
            </a:r>
            <a:r>
              <a:rPr lang="en-US" sz="2800"/>
              <a:t>: There are doctoral students who have been severely mistreated by their advisors.</a:t>
            </a:r>
          </a:p>
          <a:p>
            <a:pPr marL="0" indent="0">
              <a:buNone/>
            </a:pPr>
            <a:r>
              <a:rPr lang="en-US" sz="2800" b="1"/>
              <a:t>Q1: Do you agree?</a:t>
            </a:r>
          </a:p>
        </p:txBody>
      </p:sp>
    </p:spTree>
    <p:extLst>
      <p:ext uri="{BB962C8B-B14F-4D97-AF65-F5344CB8AC3E}">
        <p14:creationId xmlns:p14="http://schemas.microsoft.com/office/powerpoint/2010/main" val="351958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1EF82-6F8F-ED60-1431-7D0F5154E7EF}"/>
            </a:ext>
          </a:extLst>
        </p:cNvPr>
        <p:cNvGrpSpPr/>
        <p:nvPr/>
      </p:nvGrpSpPr>
      <p:grpSpPr>
        <a:xfrm>
          <a:off x="0" y="0"/>
          <a:ext cx="0" cy="0"/>
          <a:chOff x="0" y="0"/>
          <a:chExt cx="0" cy="0"/>
        </a:xfrm>
      </p:grpSpPr>
      <p:pic>
        <p:nvPicPr>
          <p:cNvPr id="8" name="Picture 7" descr="A grid with white lines and blue dots&#10;&#10;Description automatically generated with medium confidence">
            <a:extLst>
              <a:ext uri="{FF2B5EF4-FFF2-40B4-BE49-F238E27FC236}">
                <a16:creationId xmlns:a16="http://schemas.microsoft.com/office/drawing/2014/main" id="{2CAD25F5-ED37-C56A-1824-74713C8F3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40" y="0"/>
            <a:ext cx="8572500" cy="6858000"/>
          </a:xfrm>
          <a:prstGeom prst="rect">
            <a:avLst/>
          </a:prstGeom>
        </p:spPr>
      </p:pic>
      <p:sp>
        <p:nvSpPr>
          <p:cNvPr id="47" name="TextBox 46">
            <a:extLst>
              <a:ext uri="{FF2B5EF4-FFF2-40B4-BE49-F238E27FC236}">
                <a16:creationId xmlns:a16="http://schemas.microsoft.com/office/drawing/2014/main" id="{E2383AEB-7538-6FCA-2363-3977ABC0B7D8}"/>
              </a:ext>
            </a:extLst>
          </p:cNvPr>
          <p:cNvSpPr txBox="1"/>
          <p:nvPr/>
        </p:nvSpPr>
        <p:spPr>
          <a:xfrm>
            <a:off x="6976350" y="3943658"/>
            <a:ext cx="4235865" cy="646331"/>
          </a:xfrm>
          <a:prstGeom prst="rect">
            <a:avLst/>
          </a:prstGeom>
          <a:solidFill>
            <a:schemeClr val="bg1">
              <a:lumMod val="95000"/>
            </a:schemeClr>
          </a:solidFill>
        </p:spPr>
        <p:txBody>
          <a:bodyPr wrap="square">
            <a:spAutoFit/>
          </a:bodyPr>
          <a:lstStyle/>
          <a:p>
            <a:r>
              <a:rPr lang="en-US" sz="900">
                <a:solidFill>
                  <a:srgbClr val="3434FF"/>
                </a:solidFill>
                <a:latin typeface="Aptos" panose="020B0004020202020204" pitchFamily="34" charset="0"/>
              </a:rPr>
              <a:t>FINAL TEXT: </a:t>
            </a:r>
            <a:r>
              <a:rPr lang="en-US" sz="900" b="0" i="0" u="none" strike="noStrike">
                <a:solidFill>
                  <a:srgbClr val="3434FF"/>
                </a:solidFill>
                <a:effectLst/>
                <a:latin typeface="Aptos" panose="020B0004020202020204" pitchFamily="34" charset="0"/>
              </a:rPr>
              <a:t>“Genuinely I am the happiest I've ever been in my entire life. I have the best friends, the best relationships with people around me, and the highest satisfaction with my work I've ever had in my entire life. … The biggest downside is that I've gained 30 pounds since starting grad school lol.”</a:t>
            </a:r>
            <a:endParaRPr lang="en-US" sz="900">
              <a:solidFill>
                <a:srgbClr val="3434FF"/>
              </a:solidFill>
            </a:endParaRPr>
          </a:p>
        </p:txBody>
      </p:sp>
      <p:sp>
        <p:nvSpPr>
          <p:cNvPr id="49" name="TextBox 48">
            <a:extLst>
              <a:ext uri="{FF2B5EF4-FFF2-40B4-BE49-F238E27FC236}">
                <a16:creationId xmlns:a16="http://schemas.microsoft.com/office/drawing/2014/main" id="{553E7745-BEE0-03FA-771D-A569AB0AF919}"/>
              </a:ext>
            </a:extLst>
          </p:cNvPr>
          <p:cNvSpPr txBox="1"/>
          <p:nvPr/>
        </p:nvSpPr>
        <p:spPr>
          <a:xfrm>
            <a:off x="4131311" y="5293807"/>
            <a:ext cx="1493060" cy="784830"/>
          </a:xfrm>
          <a:prstGeom prst="rect">
            <a:avLst/>
          </a:prstGeom>
          <a:solidFill>
            <a:schemeClr val="bg1">
              <a:lumMod val="95000"/>
            </a:schemeClr>
          </a:solidFill>
        </p:spPr>
        <p:txBody>
          <a:bodyPr wrap="square">
            <a:spAutoFit/>
          </a:bodyPr>
          <a:lstStyle/>
          <a:p>
            <a:r>
              <a:rPr lang="en-US" sz="900">
                <a:solidFill>
                  <a:srgbClr val="3434FF"/>
                </a:solidFill>
                <a:latin typeface="Aptos" panose="020B0004020202020204" pitchFamily="34" charset="0"/>
              </a:rPr>
              <a:t>FINAL TEXT: </a:t>
            </a:r>
            <a:r>
              <a:rPr lang="en-US" sz="900" b="0" i="0" u="none" strike="noStrike">
                <a:solidFill>
                  <a:srgbClr val="3434FF"/>
                </a:solidFill>
                <a:effectLst/>
                <a:latin typeface="Aptos" panose="020B0004020202020204" pitchFamily="34" charset="0"/>
              </a:rPr>
              <a:t>“Both of my advisors are similar (very kind, very helpful, but also relatively junior faculty with vague expectations).”</a:t>
            </a:r>
            <a:endParaRPr lang="en-US" sz="900">
              <a:solidFill>
                <a:srgbClr val="3434FF"/>
              </a:solidFill>
            </a:endParaRPr>
          </a:p>
        </p:txBody>
      </p:sp>
      <p:sp>
        <p:nvSpPr>
          <p:cNvPr id="50" name="Freeform: Shape 49">
            <a:extLst>
              <a:ext uri="{FF2B5EF4-FFF2-40B4-BE49-F238E27FC236}">
                <a16:creationId xmlns:a16="http://schemas.microsoft.com/office/drawing/2014/main" id="{241BC85E-27EE-6EC6-EA15-72F08CFACC91}"/>
              </a:ext>
            </a:extLst>
          </p:cNvPr>
          <p:cNvSpPr/>
          <p:nvPr/>
        </p:nvSpPr>
        <p:spPr>
          <a:xfrm>
            <a:off x="5220511" y="4693920"/>
            <a:ext cx="99060" cy="556260"/>
          </a:xfrm>
          <a:custGeom>
            <a:avLst/>
            <a:gdLst>
              <a:gd name="connsiteX0" fmla="*/ 99060 w 99060"/>
              <a:gd name="connsiteY0" fmla="*/ 0 h 556260"/>
              <a:gd name="connsiteX1" fmla="*/ 45720 w 99060"/>
              <a:gd name="connsiteY1" fmla="*/ 388620 h 556260"/>
              <a:gd name="connsiteX2" fmla="*/ 0 w 99060"/>
              <a:gd name="connsiteY2" fmla="*/ 556260 h 556260"/>
            </a:gdLst>
            <a:ahLst/>
            <a:cxnLst>
              <a:cxn ang="0">
                <a:pos x="connsiteX0" y="connsiteY0"/>
              </a:cxn>
              <a:cxn ang="0">
                <a:pos x="connsiteX1" y="connsiteY1"/>
              </a:cxn>
              <a:cxn ang="0">
                <a:pos x="connsiteX2" y="connsiteY2"/>
              </a:cxn>
            </a:cxnLst>
            <a:rect l="l" t="t" r="r" b="b"/>
            <a:pathLst>
              <a:path w="99060" h="556260">
                <a:moveTo>
                  <a:pt x="99060" y="0"/>
                </a:moveTo>
                <a:cubicBezTo>
                  <a:pt x="80645" y="147955"/>
                  <a:pt x="62230" y="295910"/>
                  <a:pt x="45720" y="388620"/>
                </a:cubicBezTo>
                <a:cubicBezTo>
                  <a:pt x="29210" y="481330"/>
                  <a:pt x="14605" y="518795"/>
                  <a:pt x="0" y="556260"/>
                </a:cubicBezTo>
              </a:path>
            </a:pathLst>
          </a:custGeom>
          <a:noFill/>
          <a:ln>
            <a:solidFill>
              <a:srgbClr val="343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1304B0A-B768-72FF-E884-E3B7B6269E34}"/>
              </a:ext>
            </a:extLst>
          </p:cNvPr>
          <p:cNvSpPr txBox="1"/>
          <p:nvPr/>
        </p:nvSpPr>
        <p:spPr>
          <a:xfrm>
            <a:off x="5731051" y="5561401"/>
            <a:ext cx="1203960" cy="1061829"/>
          </a:xfrm>
          <a:prstGeom prst="rect">
            <a:avLst/>
          </a:prstGeom>
          <a:solidFill>
            <a:schemeClr val="bg1">
              <a:lumMod val="95000"/>
            </a:schemeClr>
          </a:solidFill>
        </p:spPr>
        <p:txBody>
          <a:bodyPr wrap="square">
            <a:spAutoFit/>
          </a:bodyPr>
          <a:lstStyle/>
          <a:p>
            <a:r>
              <a:rPr lang="en-US" sz="900">
                <a:solidFill>
                  <a:srgbClr val="3434FF"/>
                </a:solidFill>
                <a:latin typeface="Aptos" panose="020B0004020202020204" pitchFamily="34" charset="0"/>
              </a:rPr>
              <a:t>“My advisor, while a good mentor, isn't the best at timely feedback or pointing me in directions that advance my career (e.g. publication).”</a:t>
            </a:r>
            <a:endParaRPr lang="en-US" sz="900">
              <a:solidFill>
                <a:srgbClr val="3434FF"/>
              </a:solidFill>
            </a:endParaRPr>
          </a:p>
        </p:txBody>
      </p:sp>
      <p:sp>
        <p:nvSpPr>
          <p:cNvPr id="53" name="Freeform: Shape 52">
            <a:extLst>
              <a:ext uri="{FF2B5EF4-FFF2-40B4-BE49-F238E27FC236}">
                <a16:creationId xmlns:a16="http://schemas.microsoft.com/office/drawing/2014/main" id="{7FAEF13B-A9A1-29B5-1904-0CD981864F4F}"/>
              </a:ext>
            </a:extLst>
          </p:cNvPr>
          <p:cNvSpPr/>
          <p:nvPr/>
        </p:nvSpPr>
        <p:spPr>
          <a:xfrm>
            <a:off x="6193116" y="5292495"/>
            <a:ext cx="107335" cy="251460"/>
          </a:xfrm>
          <a:custGeom>
            <a:avLst/>
            <a:gdLst>
              <a:gd name="connsiteX0" fmla="*/ 0 w 107335"/>
              <a:gd name="connsiteY0" fmla="*/ 0 h 251460"/>
              <a:gd name="connsiteX1" fmla="*/ 91440 w 107335"/>
              <a:gd name="connsiteY1" fmla="*/ 129540 h 251460"/>
              <a:gd name="connsiteX2" fmla="*/ 106680 w 107335"/>
              <a:gd name="connsiteY2" fmla="*/ 251460 h 251460"/>
            </a:gdLst>
            <a:ahLst/>
            <a:cxnLst>
              <a:cxn ang="0">
                <a:pos x="connsiteX0" y="connsiteY0"/>
              </a:cxn>
              <a:cxn ang="0">
                <a:pos x="connsiteX1" y="connsiteY1"/>
              </a:cxn>
              <a:cxn ang="0">
                <a:pos x="connsiteX2" y="connsiteY2"/>
              </a:cxn>
            </a:cxnLst>
            <a:rect l="l" t="t" r="r" b="b"/>
            <a:pathLst>
              <a:path w="107335" h="251460">
                <a:moveTo>
                  <a:pt x="0" y="0"/>
                </a:moveTo>
                <a:cubicBezTo>
                  <a:pt x="36830" y="43815"/>
                  <a:pt x="73660" y="87630"/>
                  <a:pt x="91440" y="129540"/>
                </a:cubicBezTo>
                <a:cubicBezTo>
                  <a:pt x="109220" y="171450"/>
                  <a:pt x="107950" y="211455"/>
                  <a:pt x="106680" y="251460"/>
                </a:cubicBezTo>
              </a:path>
            </a:pathLst>
          </a:custGeom>
          <a:noFill/>
          <a:ln>
            <a:solidFill>
              <a:srgbClr val="343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461CC14-42CD-9F3E-525B-098243A7E450}"/>
              </a:ext>
            </a:extLst>
          </p:cNvPr>
          <p:cNvSpPr txBox="1"/>
          <p:nvPr/>
        </p:nvSpPr>
        <p:spPr>
          <a:xfrm>
            <a:off x="7559851" y="5115756"/>
            <a:ext cx="3177540" cy="369332"/>
          </a:xfrm>
          <a:prstGeom prst="rect">
            <a:avLst/>
          </a:prstGeom>
          <a:solidFill>
            <a:schemeClr val="bg1">
              <a:lumMod val="95000"/>
            </a:schemeClr>
          </a:solidFill>
        </p:spPr>
        <p:txBody>
          <a:bodyPr wrap="square">
            <a:spAutoFit/>
          </a:bodyPr>
          <a:lstStyle/>
          <a:p>
            <a:r>
              <a:rPr lang="en-US" sz="900">
                <a:solidFill>
                  <a:srgbClr val="3434FF"/>
                </a:solidFill>
                <a:latin typeface="Aptos" panose="020B0004020202020204" pitchFamily="34" charset="0"/>
              </a:rPr>
              <a:t>“[Although] I have an amazing advisor, support system, the expectations of the graduate program are still crushing.”</a:t>
            </a:r>
            <a:endParaRPr lang="en-US" sz="900">
              <a:solidFill>
                <a:srgbClr val="3434FF"/>
              </a:solidFill>
            </a:endParaRPr>
          </a:p>
        </p:txBody>
      </p:sp>
      <p:sp>
        <p:nvSpPr>
          <p:cNvPr id="55" name="Freeform: Shape 54">
            <a:extLst>
              <a:ext uri="{FF2B5EF4-FFF2-40B4-BE49-F238E27FC236}">
                <a16:creationId xmlns:a16="http://schemas.microsoft.com/office/drawing/2014/main" id="{304EE661-CC5F-D3D1-49AB-6B546683F667}"/>
              </a:ext>
            </a:extLst>
          </p:cNvPr>
          <p:cNvSpPr/>
          <p:nvPr/>
        </p:nvSpPr>
        <p:spPr>
          <a:xfrm>
            <a:off x="7163611" y="5227320"/>
            <a:ext cx="350520" cy="56496"/>
          </a:xfrm>
          <a:custGeom>
            <a:avLst/>
            <a:gdLst>
              <a:gd name="connsiteX0" fmla="*/ 350520 w 350520"/>
              <a:gd name="connsiteY0" fmla="*/ 45720 h 56496"/>
              <a:gd name="connsiteX1" fmla="*/ 160020 w 350520"/>
              <a:gd name="connsiteY1" fmla="*/ 53340 h 56496"/>
              <a:gd name="connsiteX2" fmla="*/ 0 w 350520"/>
              <a:gd name="connsiteY2" fmla="*/ 0 h 56496"/>
            </a:gdLst>
            <a:ahLst/>
            <a:cxnLst>
              <a:cxn ang="0">
                <a:pos x="connsiteX0" y="connsiteY0"/>
              </a:cxn>
              <a:cxn ang="0">
                <a:pos x="connsiteX1" y="connsiteY1"/>
              </a:cxn>
              <a:cxn ang="0">
                <a:pos x="connsiteX2" y="connsiteY2"/>
              </a:cxn>
            </a:cxnLst>
            <a:rect l="l" t="t" r="r" b="b"/>
            <a:pathLst>
              <a:path w="350520" h="56496">
                <a:moveTo>
                  <a:pt x="350520" y="45720"/>
                </a:moveTo>
                <a:cubicBezTo>
                  <a:pt x="284480" y="53340"/>
                  <a:pt x="218440" y="60960"/>
                  <a:pt x="160020" y="53340"/>
                </a:cubicBezTo>
                <a:cubicBezTo>
                  <a:pt x="101600" y="45720"/>
                  <a:pt x="50800" y="22860"/>
                  <a:pt x="0" y="0"/>
                </a:cubicBezTo>
              </a:path>
            </a:pathLst>
          </a:custGeom>
          <a:noFill/>
          <a:ln>
            <a:solidFill>
              <a:srgbClr val="343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58FBE66-990F-90FE-78B1-922E07EF3BE0}"/>
              </a:ext>
            </a:extLst>
          </p:cNvPr>
          <p:cNvSpPr txBox="1"/>
          <p:nvPr/>
        </p:nvSpPr>
        <p:spPr>
          <a:xfrm>
            <a:off x="7125510" y="5518653"/>
            <a:ext cx="3802379" cy="369332"/>
          </a:xfrm>
          <a:prstGeom prst="rect">
            <a:avLst/>
          </a:prstGeom>
          <a:solidFill>
            <a:schemeClr val="bg1">
              <a:lumMod val="95000"/>
            </a:schemeClr>
          </a:solidFill>
        </p:spPr>
        <p:txBody>
          <a:bodyPr wrap="square">
            <a:spAutoFit/>
          </a:bodyPr>
          <a:lstStyle/>
          <a:p>
            <a:r>
              <a:rPr lang="en-US" sz="900">
                <a:solidFill>
                  <a:srgbClr val="3434FF"/>
                </a:solidFill>
                <a:latin typeface="Aptos" panose="020B0004020202020204" pitchFamily="34" charset="0"/>
              </a:rPr>
              <a:t>“My previous Advsior was a very harsh person and used to discriminate against me. It has been really good once I changed my advisor.”</a:t>
            </a:r>
            <a:endParaRPr lang="en-US" sz="900">
              <a:solidFill>
                <a:srgbClr val="3434FF"/>
              </a:solidFill>
            </a:endParaRPr>
          </a:p>
        </p:txBody>
      </p:sp>
      <p:sp>
        <p:nvSpPr>
          <p:cNvPr id="57" name="Freeform: Shape 56">
            <a:extLst>
              <a:ext uri="{FF2B5EF4-FFF2-40B4-BE49-F238E27FC236}">
                <a16:creationId xmlns:a16="http://schemas.microsoft.com/office/drawing/2014/main" id="{FF1C248E-F53B-94E2-535E-EFAFF5D52E6A}"/>
              </a:ext>
            </a:extLst>
          </p:cNvPr>
          <p:cNvSpPr/>
          <p:nvPr/>
        </p:nvSpPr>
        <p:spPr>
          <a:xfrm>
            <a:off x="7216511" y="5920740"/>
            <a:ext cx="30920" cy="198120"/>
          </a:xfrm>
          <a:custGeom>
            <a:avLst/>
            <a:gdLst>
              <a:gd name="connsiteX0" fmla="*/ 30920 w 30920"/>
              <a:gd name="connsiteY0" fmla="*/ 0 h 198120"/>
              <a:gd name="connsiteX1" fmla="*/ 440 w 30920"/>
              <a:gd name="connsiteY1" fmla="*/ 99060 h 198120"/>
              <a:gd name="connsiteX2" fmla="*/ 15680 w 30920"/>
              <a:gd name="connsiteY2" fmla="*/ 198120 h 198120"/>
            </a:gdLst>
            <a:ahLst/>
            <a:cxnLst>
              <a:cxn ang="0">
                <a:pos x="connsiteX0" y="connsiteY0"/>
              </a:cxn>
              <a:cxn ang="0">
                <a:pos x="connsiteX1" y="connsiteY1"/>
              </a:cxn>
              <a:cxn ang="0">
                <a:pos x="connsiteX2" y="connsiteY2"/>
              </a:cxn>
            </a:cxnLst>
            <a:rect l="l" t="t" r="r" b="b"/>
            <a:pathLst>
              <a:path w="30920" h="198120">
                <a:moveTo>
                  <a:pt x="30920" y="0"/>
                </a:moveTo>
                <a:cubicBezTo>
                  <a:pt x="16950" y="33020"/>
                  <a:pt x="2980" y="66040"/>
                  <a:pt x="440" y="99060"/>
                </a:cubicBezTo>
                <a:cubicBezTo>
                  <a:pt x="-2100" y="132080"/>
                  <a:pt x="6790" y="165100"/>
                  <a:pt x="15680" y="198120"/>
                </a:cubicBezTo>
              </a:path>
            </a:pathLst>
          </a:custGeom>
          <a:noFill/>
          <a:ln>
            <a:solidFill>
              <a:srgbClr val="343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50E0EC3-57D1-60EF-BE59-E6604EBD6A1C}"/>
              </a:ext>
            </a:extLst>
          </p:cNvPr>
          <p:cNvSpPr txBox="1"/>
          <p:nvPr/>
        </p:nvSpPr>
        <p:spPr>
          <a:xfrm>
            <a:off x="8571366" y="5987032"/>
            <a:ext cx="2876550" cy="507831"/>
          </a:xfrm>
          <a:prstGeom prst="rect">
            <a:avLst/>
          </a:prstGeom>
          <a:solidFill>
            <a:schemeClr val="bg1">
              <a:lumMod val="95000"/>
            </a:schemeClr>
          </a:solidFill>
        </p:spPr>
        <p:txBody>
          <a:bodyPr wrap="square">
            <a:spAutoFit/>
          </a:bodyPr>
          <a:lstStyle/>
          <a:p>
            <a:r>
              <a:rPr lang="en-US" sz="900">
                <a:solidFill>
                  <a:srgbClr val="3434FF"/>
                </a:solidFill>
                <a:latin typeface="Aptos" panose="020B0004020202020204" pitchFamily="34" charset="0"/>
              </a:rPr>
              <a:t>FINAL TEXT: “I'm so thankful to my new advisor for bringing me on board. My quality of life and confidence has improved significantly over the last year.”</a:t>
            </a:r>
            <a:endParaRPr lang="en-US" sz="900">
              <a:solidFill>
                <a:srgbClr val="3434FF"/>
              </a:solidFill>
            </a:endParaRPr>
          </a:p>
        </p:txBody>
      </p:sp>
      <p:sp>
        <p:nvSpPr>
          <p:cNvPr id="60" name="Freeform: Shape 59">
            <a:extLst>
              <a:ext uri="{FF2B5EF4-FFF2-40B4-BE49-F238E27FC236}">
                <a16:creationId xmlns:a16="http://schemas.microsoft.com/office/drawing/2014/main" id="{2020A974-FDAF-B8A4-5E3E-4D4D6FC44439}"/>
              </a:ext>
            </a:extLst>
          </p:cNvPr>
          <p:cNvSpPr/>
          <p:nvPr/>
        </p:nvSpPr>
        <p:spPr>
          <a:xfrm>
            <a:off x="8396106" y="6134100"/>
            <a:ext cx="160020" cy="60960"/>
          </a:xfrm>
          <a:custGeom>
            <a:avLst/>
            <a:gdLst>
              <a:gd name="connsiteX0" fmla="*/ 160020 w 160020"/>
              <a:gd name="connsiteY0" fmla="*/ 60960 h 60960"/>
              <a:gd name="connsiteX1" fmla="*/ 68580 w 160020"/>
              <a:gd name="connsiteY1" fmla="*/ 45720 h 60960"/>
              <a:gd name="connsiteX2" fmla="*/ 0 w 160020"/>
              <a:gd name="connsiteY2" fmla="*/ 0 h 60960"/>
            </a:gdLst>
            <a:ahLst/>
            <a:cxnLst>
              <a:cxn ang="0">
                <a:pos x="connsiteX0" y="connsiteY0"/>
              </a:cxn>
              <a:cxn ang="0">
                <a:pos x="connsiteX1" y="connsiteY1"/>
              </a:cxn>
              <a:cxn ang="0">
                <a:pos x="connsiteX2" y="connsiteY2"/>
              </a:cxn>
            </a:cxnLst>
            <a:rect l="l" t="t" r="r" b="b"/>
            <a:pathLst>
              <a:path w="160020" h="60960">
                <a:moveTo>
                  <a:pt x="160020" y="60960"/>
                </a:moveTo>
                <a:cubicBezTo>
                  <a:pt x="127635" y="58420"/>
                  <a:pt x="95250" y="55880"/>
                  <a:pt x="68580" y="45720"/>
                </a:cubicBezTo>
                <a:cubicBezTo>
                  <a:pt x="41910" y="35560"/>
                  <a:pt x="20955" y="17780"/>
                  <a:pt x="0" y="0"/>
                </a:cubicBezTo>
              </a:path>
            </a:pathLst>
          </a:custGeom>
          <a:noFill/>
          <a:ln>
            <a:solidFill>
              <a:srgbClr val="343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F010008A-844E-F32F-0B39-89ADD9912102}"/>
              </a:ext>
            </a:extLst>
          </p:cNvPr>
          <p:cNvSpPr txBox="1"/>
          <p:nvPr/>
        </p:nvSpPr>
        <p:spPr>
          <a:xfrm>
            <a:off x="7083002" y="4659058"/>
            <a:ext cx="3399119" cy="369332"/>
          </a:xfrm>
          <a:prstGeom prst="rect">
            <a:avLst/>
          </a:prstGeom>
          <a:solidFill>
            <a:schemeClr val="bg1">
              <a:lumMod val="95000"/>
            </a:schemeClr>
          </a:solidFill>
        </p:spPr>
        <p:txBody>
          <a:bodyPr wrap="square">
            <a:spAutoFit/>
          </a:bodyPr>
          <a:lstStyle/>
          <a:p>
            <a:r>
              <a:rPr lang="en-US" sz="900">
                <a:solidFill>
                  <a:srgbClr val="3434FF"/>
                </a:solidFill>
              </a:rPr>
              <a:t>“The main reasons being the lack progress on my part, and the feeling that I, somehow, am wasting my and my advisers' times.”</a:t>
            </a:r>
          </a:p>
        </p:txBody>
      </p:sp>
      <p:sp>
        <p:nvSpPr>
          <p:cNvPr id="65" name="Freeform: Shape 64">
            <a:extLst>
              <a:ext uri="{FF2B5EF4-FFF2-40B4-BE49-F238E27FC236}">
                <a16:creationId xmlns:a16="http://schemas.microsoft.com/office/drawing/2014/main" id="{D74008DC-1998-C8CA-DF26-71B23D372BA4}"/>
              </a:ext>
            </a:extLst>
          </p:cNvPr>
          <p:cNvSpPr/>
          <p:nvPr/>
        </p:nvSpPr>
        <p:spPr>
          <a:xfrm>
            <a:off x="6700576" y="4167886"/>
            <a:ext cx="243840" cy="25059"/>
          </a:xfrm>
          <a:custGeom>
            <a:avLst/>
            <a:gdLst>
              <a:gd name="connsiteX0" fmla="*/ 0 w 243840"/>
              <a:gd name="connsiteY0" fmla="*/ 25059 h 25059"/>
              <a:gd name="connsiteX1" fmla="*/ 83820 w 243840"/>
              <a:gd name="connsiteY1" fmla="*/ 2199 h 25059"/>
              <a:gd name="connsiteX2" fmla="*/ 243840 w 243840"/>
              <a:gd name="connsiteY2" fmla="*/ 2199 h 25059"/>
            </a:gdLst>
            <a:ahLst/>
            <a:cxnLst>
              <a:cxn ang="0">
                <a:pos x="connsiteX0" y="connsiteY0"/>
              </a:cxn>
              <a:cxn ang="0">
                <a:pos x="connsiteX1" y="connsiteY1"/>
              </a:cxn>
              <a:cxn ang="0">
                <a:pos x="connsiteX2" y="connsiteY2"/>
              </a:cxn>
            </a:cxnLst>
            <a:rect l="l" t="t" r="r" b="b"/>
            <a:pathLst>
              <a:path w="243840" h="25059">
                <a:moveTo>
                  <a:pt x="0" y="25059"/>
                </a:moveTo>
                <a:cubicBezTo>
                  <a:pt x="21590" y="15534"/>
                  <a:pt x="43180" y="6009"/>
                  <a:pt x="83820" y="2199"/>
                </a:cubicBezTo>
                <a:cubicBezTo>
                  <a:pt x="124460" y="-1611"/>
                  <a:pt x="184150" y="294"/>
                  <a:pt x="243840" y="2199"/>
                </a:cubicBezTo>
              </a:path>
            </a:pathLst>
          </a:custGeom>
          <a:noFill/>
          <a:ln>
            <a:solidFill>
              <a:srgbClr val="343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9BB227A-D3A4-D9EB-3D94-4E65A7F6446D}"/>
              </a:ext>
            </a:extLst>
          </p:cNvPr>
          <p:cNvSpPr/>
          <p:nvPr/>
        </p:nvSpPr>
        <p:spPr>
          <a:xfrm>
            <a:off x="6622591" y="4678680"/>
            <a:ext cx="419100" cy="137160"/>
          </a:xfrm>
          <a:custGeom>
            <a:avLst/>
            <a:gdLst>
              <a:gd name="connsiteX0" fmla="*/ 419100 w 419100"/>
              <a:gd name="connsiteY0" fmla="*/ 137160 h 137160"/>
              <a:gd name="connsiteX1" fmla="*/ 137160 w 419100"/>
              <a:gd name="connsiteY1" fmla="*/ 106680 h 137160"/>
              <a:gd name="connsiteX2" fmla="*/ 0 w 419100"/>
              <a:gd name="connsiteY2" fmla="*/ 0 h 137160"/>
            </a:gdLst>
            <a:ahLst/>
            <a:cxnLst>
              <a:cxn ang="0">
                <a:pos x="connsiteX0" y="connsiteY0"/>
              </a:cxn>
              <a:cxn ang="0">
                <a:pos x="connsiteX1" y="connsiteY1"/>
              </a:cxn>
              <a:cxn ang="0">
                <a:pos x="connsiteX2" y="connsiteY2"/>
              </a:cxn>
            </a:cxnLst>
            <a:rect l="l" t="t" r="r" b="b"/>
            <a:pathLst>
              <a:path w="419100" h="137160">
                <a:moveTo>
                  <a:pt x="419100" y="137160"/>
                </a:moveTo>
                <a:cubicBezTo>
                  <a:pt x="313055" y="133350"/>
                  <a:pt x="207010" y="129540"/>
                  <a:pt x="137160" y="106680"/>
                </a:cubicBezTo>
                <a:cubicBezTo>
                  <a:pt x="67310" y="83820"/>
                  <a:pt x="33655" y="41910"/>
                  <a:pt x="0" y="0"/>
                </a:cubicBezTo>
              </a:path>
            </a:pathLst>
          </a:custGeom>
          <a:noFill/>
          <a:ln>
            <a:solidFill>
              <a:srgbClr val="343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80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89EC7-3A2C-C905-FC80-AA688334C14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12D3D17-C3A6-9703-CFAF-82615D599563}"/>
              </a:ext>
            </a:extLst>
          </p:cNvPr>
          <p:cNvSpPr/>
          <p:nvPr/>
        </p:nvSpPr>
        <p:spPr>
          <a:xfrm>
            <a:off x="1849740" y="3671560"/>
            <a:ext cx="7957200" cy="60727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33DF86-96C5-F20E-8914-2ED8BD351F0B}"/>
              </a:ext>
            </a:extLst>
          </p:cNvPr>
          <p:cNvSpPr/>
          <p:nvPr/>
        </p:nvSpPr>
        <p:spPr>
          <a:xfrm>
            <a:off x="1849740" y="464180"/>
            <a:ext cx="7957200" cy="320738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B200AC-9EBB-2E5C-B8A7-5BC1FC69F92B}"/>
              </a:ext>
            </a:extLst>
          </p:cNvPr>
          <p:cNvSpPr/>
          <p:nvPr/>
        </p:nvSpPr>
        <p:spPr>
          <a:xfrm>
            <a:off x="1849740" y="4278834"/>
            <a:ext cx="7957200" cy="211498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id with white lines and blue dots&#10;&#10;Description automatically generated with medium confidence">
            <a:extLst>
              <a:ext uri="{FF2B5EF4-FFF2-40B4-BE49-F238E27FC236}">
                <a16:creationId xmlns:a16="http://schemas.microsoft.com/office/drawing/2014/main" id="{2906B7D1-4C4C-E1BA-070B-DDA50C46A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0"/>
            <a:ext cx="8572500" cy="6858000"/>
          </a:xfrm>
          <a:prstGeom prst="rect">
            <a:avLst/>
          </a:prstGeom>
        </p:spPr>
      </p:pic>
      <p:sp>
        <p:nvSpPr>
          <p:cNvPr id="6" name="TextBox 5">
            <a:extLst>
              <a:ext uri="{FF2B5EF4-FFF2-40B4-BE49-F238E27FC236}">
                <a16:creationId xmlns:a16="http://schemas.microsoft.com/office/drawing/2014/main" id="{451C924F-5699-2065-ECC8-9C1D85AA219C}"/>
              </a:ext>
            </a:extLst>
          </p:cNvPr>
          <p:cNvSpPr txBox="1"/>
          <p:nvPr/>
        </p:nvSpPr>
        <p:spPr>
          <a:xfrm>
            <a:off x="9806936" y="3129795"/>
            <a:ext cx="1856896" cy="523220"/>
          </a:xfrm>
          <a:prstGeom prst="rect">
            <a:avLst/>
          </a:prstGeom>
          <a:noFill/>
        </p:spPr>
        <p:txBody>
          <a:bodyPr wrap="square" rtlCol="0">
            <a:spAutoFit/>
          </a:bodyPr>
          <a:lstStyle/>
          <a:p>
            <a:r>
              <a:rPr lang="en-US" sz="1400" b="1">
                <a:solidFill>
                  <a:srgbClr val="FF0000"/>
                </a:solidFill>
              </a:rPr>
              <a:t>(danger zone)</a:t>
            </a:r>
          </a:p>
          <a:p>
            <a:r>
              <a:rPr lang="en-US" sz="1400" b="1">
                <a:solidFill>
                  <a:srgbClr val="FF0000"/>
                </a:solidFill>
              </a:rPr>
              <a:t>likely abusive</a:t>
            </a:r>
          </a:p>
        </p:txBody>
      </p:sp>
      <p:sp>
        <p:nvSpPr>
          <p:cNvPr id="7" name="TextBox 6">
            <a:extLst>
              <a:ext uri="{FF2B5EF4-FFF2-40B4-BE49-F238E27FC236}">
                <a16:creationId xmlns:a16="http://schemas.microsoft.com/office/drawing/2014/main" id="{6BECEACD-9EAA-FF32-3CA3-E72873432BE1}"/>
              </a:ext>
            </a:extLst>
          </p:cNvPr>
          <p:cNvSpPr txBox="1"/>
          <p:nvPr/>
        </p:nvSpPr>
        <p:spPr>
          <a:xfrm>
            <a:off x="9806936" y="4304067"/>
            <a:ext cx="1856895" cy="523220"/>
          </a:xfrm>
          <a:prstGeom prst="rect">
            <a:avLst/>
          </a:prstGeom>
          <a:noFill/>
        </p:spPr>
        <p:txBody>
          <a:bodyPr wrap="square" rtlCol="0">
            <a:spAutoFit/>
          </a:bodyPr>
          <a:lstStyle/>
          <a:p>
            <a:r>
              <a:rPr lang="en-US" sz="1400" b="1">
                <a:solidFill>
                  <a:srgbClr val="00B050"/>
                </a:solidFill>
              </a:rPr>
              <a:t>likely non-abusive</a:t>
            </a:r>
          </a:p>
          <a:p>
            <a:r>
              <a:rPr lang="en-US" sz="1400" b="1">
                <a:solidFill>
                  <a:srgbClr val="00B050"/>
                </a:solidFill>
              </a:rPr>
              <a:t>(safe zone)</a:t>
            </a:r>
          </a:p>
        </p:txBody>
      </p:sp>
      <p:sp>
        <p:nvSpPr>
          <p:cNvPr id="9" name="TextBox 8">
            <a:extLst>
              <a:ext uri="{FF2B5EF4-FFF2-40B4-BE49-F238E27FC236}">
                <a16:creationId xmlns:a16="http://schemas.microsoft.com/office/drawing/2014/main" id="{59382E7A-0C29-9D68-220D-EF59003DE1A0}"/>
              </a:ext>
            </a:extLst>
          </p:cNvPr>
          <p:cNvSpPr txBox="1"/>
          <p:nvPr/>
        </p:nvSpPr>
        <p:spPr>
          <a:xfrm>
            <a:off x="9806936" y="3835081"/>
            <a:ext cx="1856895" cy="307777"/>
          </a:xfrm>
          <a:prstGeom prst="rect">
            <a:avLst/>
          </a:prstGeom>
          <a:noFill/>
        </p:spPr>
        <p:txBody>
          <a:bodyPr wrap="square" rtlCol="0">
            <a:spAutoFit/>
          </a:bodyPr>
          <a:lstStyle/>
          <a:p>
            <a:r>
              <a:rPr lang="en-US" sz="1400" b="1"/>
              <a:t>transition zone</a:t>
            </a:r>
          </a:p>
        </p:txBody>
      </p:sp>
    </p:spTree>
    <p:extLst>
      <p:ext uri="{BB962C8B-B14F-4D97-AF65-F5344CB8AC3E}">
        <p14:creationId xmlns:p14="http://schemas.microsoft.com/office/powerpoint/2010/main" val="357170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A37B-5BC9-938F-E9CF-810A2A36C31A}"/>
              </a:ext>
            </a:extLst>
          </p:cNvPr>
          <p:cNvSpPr>
            <a:spLocks noGrp="1"/>
          </p:cNvSpPr>
          <p:nvPr>
            <p:ph type="title"/>
          </p:nvPr>
        </p:nvSpPr>
        <p:spPr/>
        <p:txBody>
          <a:bodyPr/>
          <a:lstStyle/>
          <a:p>
            <a:r>
              <a:rPr lang="en-US"/>
              <a:t>ROC &amp; Local Regression</a:t>
            </a:r>
          </a:p>
        </p:txBody>
      </p:sp>
      <p:pic>
        <p:nvPicPr>
          <p:cNvPr id="8" name="Content Placeholder 7" descr="A graph with lines and numbers&#10;&#10;Description automatically generated">
            <a:extLst>
              <a:ext uri="{FF2B5EF4-FFF2-40B4-BE49-F238E27FC236}">
                <a16:creationId xmlns:a16="http://schemas.microsoft.com/office/drawing/2014/main" id="{85F6E0B1-FF66-9B80-A139-8DA4F9A975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476455"/>
            <a:ext cx="5181600" cy="4697252"/>
          </a:xfrm>
        </p:spPr>
      </p:pic>
      <p:pic>
        <p:nvPicPr>
          <p:cNvPr id="6" name="Content Placeholder 5" descr="A graph with a blue line&#10;&#10;Description automatically generated">
            <a:extLst>
              <a:ext uri="{FF2B5EF4-FFF2-40B4-BE49-F238E27FC236}">
                <a16:creationId xmlns:a16="http://schemas.microsoft.com/office/drawing/2014/main" id="{BD4340E8-66B1-7FF8-4475-83F37169C5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476455"/>
            <a:ext cx="5181600" cy="4697252"/>
          </a:xfrm>
        </p:spPr>
      </p:pic>
    </p:spTree>
    <p:extLst>
      <p:ext uri="{BB962C8B-B14F-4D97-AF65-F5344CB8AC3E}">
        <p14:creationId xmlns:p14="http://schemas.microsoft.com/office/powerpoint/2010/main" val="134929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83FD-B0E5-00A7-5ABE-BAC9EBF26BED}"/>
              </a:ext>
            </a:extLst>
          </p:cNvPr>
          <p:cNvSpPr>
            <a:spLocks noGrp="1"/>
          </p:cNvSpPr>
          <p:nvPr>
            <p:ph type="title"/>
          </p:nvPr>
        </p:nvSpPr>
        <p:spPr/>
        <p:txBody>
          <a:bodyPr/>
          <a:lstStyle/>
          <a:p>
            <a:r>
              <a:rPr lang="en-US"/>
              <a:t>Prevalence: 5.8% (or 12.4%)</a:t>
            </a:r>
          </a:p>
        </p:txBody>
      </p:sp>
      <p:pic>
        <p:nvPicPr>
          <p:cNvPr id="31" name="Content Placeholder 30" descr="A screen shot of a graph&#10;&#10;Description automatically generated">
            <a:extLst>
              <a:ext uri="{FF2B5EF4-FFF2-40B4-BE49-F238E27FC236}">
                <a16:creationId xmlns:a16="http://schemas.microsoft.com/office/drawing/2014/main" id="{2D78FE1A-3059-DC37-9468-AAFA761151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657" y="1825625"/>
            <a:ext cx="10512685" cy="4351338"/>
          </a:xfrm>
        </p:spPr>
      </p:pic>
    </p:spTree>
    <p:extLst>
      <p:ext uri="{BB962C8B-B14F-4D97-AF65-F5344CB8AC3E}">
        <p14:creationId xmlns:p14="http://schemas.microsoft.com/office/powerpoint/2010/main" val="272107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9692-348B-7F69-5E8D-1D8DF22A76AE}"/>
              </a:ext>
            </a:extLst>
          </p:cNvPr>
          <p:cNvSpPr>
            <a:spLocks noGrp="1"/>
          </p:cNvSpPr>
          <p:nvPr>
            <p:ph type="title"/>
          </p:nvPr>
        </p:nvSpPr>
        <p:spPr/>
        <p:txBody>
          <a:bodyPr/>
          <a:lstStyle/>
          <a:p>
            <a:r>
              <a:rPr lang="en-US"/>
              <a:t>Risk Factors: Women &amp; STEM</a:t>
            </a:r>
          </a:p>
        </p:txBody>
      </p:sp>
      <p:pic>
        <p:nvPicPr>
          <p:cNvPr id="5" name="Content Placeholder 4" descr="A screenshot of a computer&#10;&#10;Description automatically generated">
            <a:extLst>
              <a:ext uri="{FF2B5EF4-FFF2-40B4-BE49-F238E27FC236}">
                <a16:creationId xmlns:a16="http://schemas.microsoft.com/office/drawing/2014/main" id="{5E1A9E62-E5D5-AC85-88B3-F1D217E0707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264"/>
          <a:stretch/>
        </p:blipFill>
        <p:spPr>
          <a:xfrm>
            <a:off x="838200" y="1996329"/>
            <a:ext cx="10515600" cy="3817671"/>
          </a:xfrm>
        </p:spPr>
      </p:pic>
      <p:sp>
        <p:nvSpPr>
          <p:cNvPr id="6" name="Rectangle 5">
            <a:extLst>
              <a:ext uri="{FF2B5EF4-FFF2-40B4-BE49-F238E27FC236}">
                <a16:creationId xmlns:a16="http://schemas.microsoft.com/office/drawing/2014/main" id="{4BECD508-21BE-EB27-8589-54B1377D4DE3}"/>
              </a:ext>
            </a:extLst>
          </p:cNvPr>
          <p:cNvSpPr/>
          <p:nvPr/>
        </p:nvSpPr>
        <p:spPr>
          <a:xfrm>
            <a:off x="991182" y="3043345"/>
            <a:ext cx="10218943" cy="228600"/>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BA0473-2B3B-B4AF-D7CC-9FB8B050BEBC}"/>
              </a:ext>
            </a:extLst>
          </p:cNvPr>
          <p:cNvSpPr/>
          <p:nvPr/>
        </p:nvSpPr>
        <p:spPr>
          <a:xfrm>
            <a:off x="986528" y="4595841"/>
            <a:ext cx="10218943" cy="471750"/>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730BA3-57AB-D6D3-4EE1-FE7B8F302392}"/>
              </a:ext>
            </a:extLst>
          </p:cNvPr>
          <p:cNvSpPr/>
          <p:nvPr/>
        </p:nvSpPr>
        <p:spPr>
          <a:xfrm>
            <a:off x="6428718" y="3484840"/>
            <a:ext cx="1047023" cy="2774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EE08FC-3B63-8026-B504-89CE7C708E3C}"/>
              </a:ext>
            </a:extLst>
          </p:cNvPr>
          <p:cNvSpPr/>
          <p:nvPr/>
        </p:nvSpPr>
        <p:spPr>
          <a:xfrm>
            <a:off x="6428718" y="4088037"/>
            <a:ext cx="1047023" cy="2774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04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A6099CB-7BE4-B6E7-3841-7812536845CA}"/>
              </a:ext>
            </a:extLst>
          </p:cNvPr>
          <p:cNvSpPr>
            <a:spLocks noGrp="1"/>
          </p:cNvSpPr>
          <p:nvPr>
            <p:ph type="title"/>
          </p:nvPr>
        </p:nvSpPr>
        <p:spPr/>
        <p:txBody>
          <a:bodyPr/>
          <a:lstStyle/>
          <a:p>
            <a:r>
              <a:rPr lang="en-US"/>
              <a:t>Forms: Frequency Distribution</a:t>
            </a:r>
          </a:p>
        </p:txBody>
      </p:sp>
      <p:pic>
        <p:nvPicPr>
          <p:cNvPr id="20" name="Content Placeholder 19" descr="A screen shot of a video game&#10;&#10;Description automatically generated">
            <a:extLst>
              <a:ext uri="{FF2B5EF4-FFF2-40B4-BE49-F238E27FC236}">
                <a16:creationId xmlns:a16="http://schemas.microsoft.com/office/drawing/2014/main" id="{508B7746-21BE-2841-707E-D63789CF3E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657" y="1825625"/>
            <a:ext cx="10512685" cy="4351338"/>
          </a:xfrm>
        </p:spPr>
      </p:pic>
    </p:spTree>
    <p:extLst>
      <p:ext uri="{BB962C8B-B14F-4D97-AF65-F5344CB8AC3E}">
        <p14:creationId xmlns:p14="http://schemas.microsoft.com/office/powerpoint/2010/main" val="355814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8354-30E3-9423-E857-6AEEB7D3F38C}"/>
              </a:ext>
            </a:extLst>
          </p:cNvPr>
          <p:cNvSpPr>
            <a:spLocks noGrp="1"/>
          </p:cNvSpPr>
          <p:nvPr>
            <p:ph type="title"/>
          </p:nvPr>
        </p:nvSpPr>
        <p:spPr/>
        <p:txBody>
          <a:bodyPr/>
          <a:lstStyle/>
          <a:p>
            <a:r>
              <a:rPr lang="en-US"/>
              <a:t>Forms: IRT parameters</a:t>
            </a:r>
          </a:p>
        </p:txBody>
      </p:sp>
      <p:pic>
        <p:nvPicPr>
          <p:cNvPr id="7" name="Content Placeholder 6" descr="A graph with blue and white bars&#10;&#10;Description automatically generated">
            <a:extLst>
              <a:ext uri="{FF2B5EF4-FFF2-40B4-BE49-F238E27FC236}">
                <a16:creationId xmlns:a16="http://schemas.microsoft.com/office/drawing/2014/main" id="{11BA9C2E-2B79-3A40-263A-0403C02921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476455"/>
            <a:ext cx="5181600" cy="4697252"/>
          </a:xfrm>
        </p:spPr>
      </p:pic>
      <p:pic>
        <p:nvPicPr>
          <p:cNvPr id="9" name="Content Placeholder 8" descr="A graph with colorful lines and dots&#10;&#10;Description automatically generated">
            <a:extLst>
              <a:ext uri="{FF2B5EF4-FFF2-40B4-BE49-F238E27FC236}">
                <a16:creationId xmlns:a16="http://schemas.microsoft.com/office/drawing/2014/main" id="{3D76E81E-60F9-D024-5EF4-8B3F6E4A52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476455"/>
            <a:ext cx="5181600" cy="4697252"/>
          </a:xfrm>
        </p:spPr>
      </p:pic>
    </p:spTree>
    <p:extLst>
      <p:ext uri="{BB962C8B-B14F-4D97-AF65-F5344CB8AC3E}">
        <p14:creationId xmlns:p14="http://schemas.microsoft.com/office/powerpoint/2010/main" val="170859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C53656-5F3C-0203-547E-4F5136081B86}"/>
              </a:ext>
            </a:extLst>
          </p:cNvPr>
          <p:cNvSpPr>
            <a:spLocks noGrp="1"/>
          </p:cNvSpPr>
          <p:nvPr>
            <p:ph type="title"/>
          </p:nvPr>
        </p:nvSpPr>
        <p:spPr/>
        <p:txBody>
          <a:bodyPr/>
          <a:lstStyle/>
          <a:p>
            <a:r>
              <a:rPr lang="en-US"/>
              <a:t>Forms: Table format</a:t>
            </a:r>
          </a:p>
        </p:txBody>
      </p:sp>
      <p:pic>
        <p:nvPicPr>
          <p:cNvPr id="8" name="Content Placeholder 7" descr="A black background with a black square&#10;&#10;Description automatically generated with medium confidence">
            <a:extLst>
              <a:ext uri="{FF2B5EF4-FFF2-40B4-BE49-F238E27FC236}">
                <a16:creationId xmlns:a16="http://schemas.microsoft.com/office/drawing/2014/main" id="{F2CB1A42-4753-47AE-A12F-9BBD9E638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7752" y="2150997"/>
            <a:ext cx="7736495" cy="3700593"/>
          </a:xfrm>
        </p:spPr>
      </p:pic>
    </p:spTree>
    <p:extLst>
      <p:ext uri="{BB962C8B-B14F-4D97-AF65-F5344CB8AC3E}">
        <p14:creationId xmlns:p14="http://schemas.microsoft.com/office/powerpoint/2010/main" val="106958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iagram of a circle with colored lines and white text&#10;&#10;Description automatically generated">
            <a:extLst>
              <a:ext uri="{FF2B5EF4-FFF2-40B4-BE49-F238E27FC236}">
                <a16:creationId xmlns:a16="http://schemas.microsoft.com/office/drawing/2014/main" id="{FBA471F5-EF86-448A-5FA3-A2117FA4F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52" y="0"/>
            <a:ext cx="6885295" cy="6858000"/>
          </a:xfrm>
          <a:prstGeom prst="rect">
            <a:avLst/>
          </a:prstGeom>
        </p:spPr>
      </p:pic>
    </p:spTree>
    <p:extLst>
      <p:ext uri="{BB962C8B-B14F-4D97-AF65-F5344CB8AC3E}">
        <p14:creationId xmlns:p14="http://schemas.microsoft.com/office/powerpoint/2010/main" val="300641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659E-67E7-F641-AC31-107BE781F927}"/>
              </a:ext>
            </a:extLst>
          </p:cNvPr>
          <p:cNvSpPr>
            <a:spLocks noGrp="1"/>
          </p:cNvSpPr>
          <p:nvPr>
            <p:ph type="title"/>
          </p:nvPr>
        </p:nvSpPr>
        <p:spPr/>
        <p:txBody>
          <a:bodyPr/>
          <a:lstStyle/>
          <a:p>
            <a:r>
              <a:rPr lang="en-US"/>
              <a:t>Impacts of Advisor Abuse</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03F4E89F-A9A5-02F5-CDC8-EB77A886FF72}"/>
                  </a:ext>
                </a:extLst>
              </p:cNvPr>
              <p:cNvSpPr>
                <a:spLocks noGrp="1"/>
              </p:cNvSpPr>
              <p:nvPr>
                <p:ph idx="1"/>
              </p:nvPr>
            </p:nvSpPr>
            <p:spPr/>
            <p:txBody>
              <a:bodyPr>
                <a:normAutofit lnSpcReduction="10000"/>
              </a:bodyPr>
              <a:lstStyle/>
              <a:p>
                <a:r>
                  <a:rPr lang="en-US" sz="1800"/>
                  <a:t>Nested models</a:t>
                </a:r>
              </a:p>
              <a:p>
                <a:pPr lvl="1"/>
                <a:r>
                  <a:rPr lang="en-US" sz="1600"/>
                  <a:t>M1: </a:t>
                </a:r>
                <a:r>
                  <a:rPr lang="el-GR" sz="1600"/>
                  <a:t>Δ</a:t>
                </a:r>
                <a:r>
                  <a:rPr lang="en-US" sz="1600"/>
                  <a:t>Y = </a:t>
                </a:r>
                <a:r>
                  <a:rPr lang="el-GR" sz="1600"/>
                  <a:t>β₀ + </a:t>
                </a:r>
                <a:r>
                  <a:rPr lang="el-GR" sz="1600" b="1"/>
                  <a:t>β₁</a:t>
                </a:r>
                <a:r>
                  <a:rPr lang="en-US" sz="1600" b="1"/>
                  <a:t>Abuse </a:t>
                </a:r>
                <a:r>
                  <a:rPr lang="en-US" sz="1600"/>
                  <a:t>+ </a:t>
                </a:r>
                <a:r>
                  <a:rPr lang="el-GR" sz="1600"/>
                  <a:t>ε</a:t>
                </a:r>
              </a:p>
              <a:p>
                <a:pPr lvl="1"/>
                <a:r>
                  <a:rPr lang="en-US" sz="1600"/>
                  <a:t>M2: </a:t>
                </a:r>
                <a:r>
                  <a:rPr lang="el-GR" sz="1600"/>
                  <a:t>Δ</a:t>
                </a:r>
                <a:r>
                  <a:rPr lang="en-US" sz="1600"/>
                  <a:t>Y = </a:t>
                </a:r>
                <a:r>
                  <a:rPr lang="el-GR" sz="1600"/>
                  <a:t>β₀ + β₁</a:t>
                </a:r>
                <a:r>
                  <a:rPr lang="en-US" sz="1600"/>
                  <a:t>Abuse + </a:t>
                </a:r>
                <a:r>
                  <a:rPr lang="el-GR" sz="1600" b="1"/>
                  <a:t>β₂</a:t>
                </a:r>
                <a:r>
                  <a:rPr lang="en-US" sz="1600" b="1"/>
                  <a:t>Demographics </a:t>
                </a:r>
                <a:r>
                  <a:rPr lang="en-US" sz="1600"/>
                  <a:t>+ </a:t>
                </a:r>
                <a:r>
                  <a:rPr lang="el-GR" sz="1600"/>
                  <a:t>ε</a:t>
                </a:r>
              </a:p>
              <a:p>
                <a:pPr lvl="1"/>
                <a:r>
                  <a:rPr lang="en-US" sz="1600"/>
                  <a:t>M3: </a:t>
                </a:r>
                <a:r>
                  <a:rPr lang="el-GR" sz="1600"/>
                  <a:t>Δ</a:t>
                </a:r>
                <a:r>
                  <a:rPr lang="en-US" sz="1600"/>
                  <a:t>Y = </a:t>
                </a:r>
                <a:r>
                  <a:rPr lang="el-GR" sz="1600"/>
                  <a:t>β₀ + β₁</a:t>
                </a:r>
                <a:r>
                  <a:rPr lang="en-US" sz="1600"/>
                  <a:t>Abuse + </a:t>
                </a:r>
                <a:r>
                  <a:rPr lang="el-GR" sz="1600"/>
                  <a:t>β₂</a:t>
                </a:r>
                <a:r>
                  <a:rPr lang="en-US" sz="1600"/>
                  <a:t>Demographics + </a:t>
                </a:r>
                <a:r>
                  <a:rPr lang="el-GR" sz="1600" b="1"/>
                  <a:t>β₃</a:t>
                </a:r>
                <a:r>
                  <a:rPr lang="en-US" sz="1600" b="1"/>
                  <a:t>Academic </a:t>
                </a:r>
                <a:r>
                  <a:rPr lang="en-US" sz="1600"/>
                  <a:t>+ </a:t>
                </a:r>
                <a:r>
                  <a:rPr lang="el-GR" sz="1600"/>
                  <a:t>ε</a:t>
                </a:r>
              </a:p>
              <a:p>
                <a:pPr lvl="1"/>
                <a:r>
                  <a:rPr lang="en-US" sz="1600"/>
                  <a:t>M4: </a:t>
                </a:r>
                <a:r>
                  <a:rPr lang="el-GR" sz="1600"/>
                  <a:t>Δ</a:t>
                </a:r>
                <a:r>
                  <a:rPr lang="en-US" sz="1600"/>
                  <a:t>Y = </a:t>
                </a:r>
                <a:r>
                  <a:rPr lang="el-GR" sz="1600"/>
                  <a:t>β₀ + β₁</a:t>
                </a:r>
                <a:r>
                  <a:rPr lang="en-US" sz="1600"/>
                  <a:t>Abuse + </a:t>
                </a:r>
                <a:r>
                  <a:rPr lang="el-GR" sz="1600"/>
                  <a:t>β₂</a:t>
                </a:r>
                <a:r>
                  <a:rPr lang="en-US" sz="1600"/>
                  <a:t>Demographics + </a:t>
                </a:r>
                <a:r>
                  <a:rPr lang="el-GR" sz="1600"/>
                  <a:t>β₃</a:t>
                </a:r>
                <a:r>
                  <a:rPr lang="en-US" sz="1600"/>
                  <a:t>Academic + </a:t>
                </a:r>
                <a:r>
                  <a:rPr lang="el-GR" sz="1600" b="1"/>
                  <a:t>β₄</a:t>
                </a:r>
                <a:r>
                  <a:rPr lang="en-US" sz="1600" b="1"/>
                  <a:t>Mentoring </a:t>
                </a:r>
                <a:r>
                  <a:rPr lang="en-US" sz="1600"/>
                  <a:t>+ </a:t>
                </a:r>
                <a:r>
                  <a:rPr lang="el-GR" sz="1600"/>
                  <a:t>ε</a:t>
                </a:r>
              </a:p>
              <a:p>
                <a:r>
                  <a:rPr lang="en-US" sz="1800"/>
                  <a:t>where:</a:t>
                </a:r>
              </a:p>
              <a:p>
                <a:pPr lvl="1"/>
                <a:r>
                  <a:rPr lang="el-GR" sz="1600"/>
                  <a:t>Δ</a:t>
                </a:r>
                <a:r>
                  <a:rPr lang="en-US" sz="1600"/>
                  <a:t>Y = Year-over-year change in outcome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i="1" smtClean="0">
                            <a:latin typeface="Cambria Math" panose="02040503050406030204" pitchFamily="18" charset="0"/>
                          </a:rPr>
                          <m:t>2023</m:t>
                        </m:r>
                      </m:sub>
                    </m:sSub>
                    <m:r>
                      <a:rPr lang="en-US" sz="160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i="1" smtClean="0">
                            <a:latin typeface="Cambria Math" panose="02040503050406030204" pitchFamily="18" charset="0"/>
                          </a:rPr>
                          <m:t>2022</m:t>
                        </m:r>
                      </m:sub>
                    </m:sSub>
                  </m:oMath>
                </a14:m>
                <a:r>
                  <a:rPr lang="en-US" sz="1600"/>
                  <a:t>)</a:t>
                </a:r>
              </a:p>
              <a:p>
                <a:pPr lvl="1"/>
                <a:r>
                  <a:rPr lang="en-US" sz="1600"/>
                  <a:t>Y = (1) mental health, (2) stress, (3) self-efficacy, (4) sense of belonging, (5) academic identity, </a:t>
                </a:r>
                <a:br>
                  <a:rPr lang="en-US" sz="1600"/>
                </a:br>
                <a:r>
                  <a:rPr lang="en-US" sz="1600"/>
                  <a:t>       (6) intrinsic motivation, (7) extrinsic motivation, (8) thoughts of quitting</a:t>
                </a:r>
              </a:p>
              <a:p>
                <a:pPr lvl="1"/>
                <a:r>
                  <a:rPr lang="en-US" sz="1600"/>
                  <a:t>Demographics = sex, age, URM status, first-gen status </a:t>
                </a:r>
              </a:p>
              <a:p>
                <a:pPr lvl="1"/>
                <a:r>
                  <a:rPr lang="en-US" sz="1600"/>
                  <a:t>Academic = division, cohort</a:t>
                </a:r>
              </a:p>
              <a:p>
                <a:pPr lvl="1"/>
                <a:r>
                  <a:rPr lang="en-US" sz="1600"/>
                  <a:t>Mentoring = quality, career support, advising, emotional support</a:t>
                </a:r>
              </a:p>
              <a:p>
                <a:r>
                  <a:rPr lang="en-US" sz="2000"/>
                  <a:t>Sample Size </a:t>
                </a:r>
              </a:p>
              <a:p>
                <a:pPr lvl="1"/>
                <a:r>
                  <a:rPr lang="en-US" sz="1600"/>
                  <a:t>For most Ys, N ≈ 1670 (complete data in both waves); </a:t>
                </a:r>
              </a:p>
              <a:p>
                <a:pPr lvl="1"/>
                <a:r>
                  <a:rPr lang="en-US" sz="1600"/>
                  <a:t>For </a:t>
                </a:r>
                <a:r>
                  <a:rPr lang="en-US" sz="1600" i="1"/>
                  <a:t>thoughts of quitting</a:t>
                </a:r>
                <a:r>
                  <a:rPr lang="en-US" sz="1600"/>
                  <a:t>, N ≈ 1250 (didn’t ask this for 2022 cohort in Fall 2022). </a:t>
                </a:r>
              </a:p>
            </p:txBody>
          </p:sp>
        </mc:Choice>
        <mc:Fallback xmlns="">
          <p:sp>
            <p:nvSpPr>
              <p:cNvPr id="11" name="Content Placeholder 10">
                <a:extLst>
                  <a:ext uri="{FF2B5EF4-FFF2-40B4-BE49-F238E27FC236}">
                    <a16:creationId xmlns:a16="http://schemas.microsoft.com/office/drawing/2014/main" id="{03F4E89F-A9A5-02F5-CDC8-EB77A886FF72}"/>
                  </a:ext>
                </a:extLst>
              </p:cNvPr>
              <p:cNvSpPr>
                <a:spLocks noGrp="1" noRot="1" noChangeAspect="1" noMove="1" noResize="1" noEditPoints="1" noAdjustHandles="1" noChangeArrowheads="1" noChangeShapeType="1" noTextEdit="1"/>
              </p:cNvSpPr>
              <p:nvPr>
                <p:ph idx="1"/>
              </p:nvPr>
            </p:nvSpPr>
            <p:spPr>
              <a:blipFill>
                <a:blip r:embed="rId2"/>
                <a:stretch>
                  <a:fillRect l="-522" t="-1681"/>
                </a:stretch>
              </a:blipFill>
            </p:spPr>
            <p:txBody>
              <a:bodyPr/>
              <a:lstStyle/>
              <a:p>
                <a:r>
                  <a:rPr lang="en-US">
                    <a:noFill/>
                  </a:rPr>
                  <a:t> </a:t>
                </a:r>
              </a:p>
            </p:txBody>
          </p:sp>
        </mc:Fallback>
      </mc:AlternateContent>
    </p:spTree>
    <p:extLst>
      <p:ext uri="{BB962C8B-B14F-4D97-AF65-F5344CB8AC3E}">
        <p14:creationId xmlns:p14="http://schemas.microsoft.com/office/powerpoint/2010/main" val="258092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8C0F-BF13-BFE4-1BBA-566E91842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D8D4D-70CF-7A62-4CD2-8F985E5DBCE9}"/>
              </a:ext>
            </a:extLst>
          </p:cNvPr>
          <p:cNvSpPr>
            <a:spLocks noGrp="1"/>
          </p:cNvSpPr>
          <p:nvPr>
            <p:ph type="title"/>
          </p:nvPr>
        </p:nvSpPr>
        <p:spPr/>
        <p:txBody>
          <a:bodyPr/>
          <a:lstStyle/>
          <a:p>
            <a:r>
              <a:rPr lang="en-US"/>
              <a:t>Three Questions for You:</a:t>
            </a:r>
          </a:p>
        </p:txBody>
      </p:sp>
      <p:sp>
        <p:nvSpPr>
          <p:cNvPr id="3" name="Content Placeholder 2">
            <a:extLst>
              <a:ext uri="{FF2B5EF4-FFF2-40B4-BE49-F238E27FC236}">
                <a16:creationId xmlns:a16="http://schemas.microsoft.com/office/drawing/2014/main" id="{14B6394F-7E3F-4448-5CD7-D53F3669CE55}"/>
              </a:ext>
            </a:extLst>
          </p:cNvPr>
          <p:cNvSpPr>
            <a:spLocks noGrp="1"/>
          </p:cNvSpPr>
          <p:nvPr>
            <p:ph idx="1"/>
          </p:nvPr>
        </p:nvSpPr>
        <p:spPr/>
        <p:txBody>
          <a:bodyPr>
            <a:normAutofit/>
          </a:bodyPr>
          <a:lstStyle/>
          <a:p>
            <a:pPr marL="0" indent="0">
              <a:buNone/>
            </a:pPr>
            <a:r>
              <a:rPr lang="en-US" sz="2800" b="1"/>
              <a:t>Statement</a:t>
            </a:r>
            <a:r>
              <a:rPr lang="en-US" sz="2800"/>
              <a:t>: There are doctoral students who have been severely mistreated by their advisors.</a:t>
            </a:r>
          </a:p>
          <a:p>
            <a:pPr marL="0" indent="0">
              <a:buNone/>
            </a:pPr>
            <a:r>
              <a:rPr lang="en-US" sz="2800" b="1"/>
              <a:t>Q1: Do you agree?</a:t>
            </a:r>
          </a:p>
          <a:p>
            <a:pPr marL="0" indent="0">
              <a:buNone/>
            </a:pPr>
            <a:endParaRPr lang="en-US" sz="2800"/>
          </a:p>
          <a:p>
            <a:pPr marL="0" indent="0">
              <a:buNone/>
            </a:pPr>
            <a:r>
              <a:rPr lang="en-US" sz="2800" b="1"/>
              <a:t>Q2: In any given academic year, what fraction of students do you think were mistreated by their advisors?</a:t>
            </a:r>
          </a:p>
        </p:txBody>
      </p:sp>
    </p:spTree>
    <p:extLst>
      <p:ext uri="{BB962C8B-B14F-4D97-AF65-F5344CB8AC3E}">
        <p14:creationId xmlns:p14="http://schemas.microsoft.com/office/powerpoint/2010/main" val="271728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1EE46-D24E-2A0B-AA31-F67431147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1909E-2EBC-7917-830E-187C986AD775}"/>
              </a:ext>
            </a:extLst>
          </p:cNvPr>
          <p:cNvSpPr>
            <a:spLocks noGrp="1"/>
          </p:cNvSpPr>
          <p:nvPr>
            <p:ph type="title"/>
          </p:nvPr>
        </p:nvSpPr>
        <p:spPr/>
        <p:txBody>
          <a:bodyPr/>
          <a:lstStyle/>
          <a:p>
            <a:r>
              <a:rPr lang="en-US"/>
              <a:t>Bivariate Relationship Looks Reasonable</a:t>
            </a:r>
          </a:p>
        </p:txBody>
      </p:sp>
      <p:pic>
        <p:nvPicPr>
          <p:cNvPr id="5" name="Content Placeholder 4">
            <a:extLst>
              <a:ext uri="{FF2B5EF4-FFF2-40B4-BE49-F238E27FC236}">
                <a16:creationId xmlns:a16="http://schemas.microsoft.com/office/drawing/2014/main" id="{3074CCA1-8032-C7B8-58A4-49A24B25CAD3}"/>
              </a:ext>
            </a:extLst>
          </p:cNvPr>
          <p:cNvPicPr>
            <a:picLocks noGrp="1" noChangeAspect="1"/>
          </p:cNvPicPr>
          <p:nvPr>
            <p:ph idx="1"/>
          </p:nvPr>
        </p:nvPicPr>
        <p:blipFill>
          <a:blip r:embed="rId2"/>
          <a:srcRect r="40181"/>
          <a:stretch/>
        </p:blipFill>
        <p:spPr>
          <a:xfrm>
            <a:off x="1984538" y="1825625"/>
            <a:ext cx="4918834" cy="4351338"/>
          </a:xfrm>
        </p:spPr>
      </p:pic>
      <p:sp>
        <p:nvSpPr>
          <p:cNvPr id="7" name="TextBox 6">
            <a:extLst>
              <a:ext uri="{FF2B5EF4-FFF2-40B4-BE49-F238E27FC236}">
                <a16:creationId xmlns:a16="http://schemas.microsoft.com/office/drawing/2014/main" id="{532C17F8-1000-4D6A-7911-3326E914B46B}"/>
              </a:ext>
            </a:extLst>
          </p:cNvPr>
          <p:cNvSpPr txBox="1"/>
          <p:nvPr/>
        </p:nvSpPr>
        <p:spPr>
          <a:xfrm>
            <a:off x="5933045" y="1594452"/>
            <a:ext cx="928448" cy="307777"/>
          </a:xfrm>
          <a:prstGeom prst="rect">
            <a:avLst/>
          </a:prstGeom>
          <a:noFill/>
        </p:spPr>
        <p:txBody>
          <a:bodyPr wrap="square" rtlCol="0">
            <a:spAutoFit/>
          </a:bodyPr>
          <a:lstStyle/>
          <a:p>
            <a:r>
              <a:rPr lang="en-US" sz="1400" b="1">
                <a:solidFill>
                  <a:srgbClr val="3333FF"/>
                </a:solidFill>
              </a:rPr>
              <a:t>bivariate</a:t>
            </a:r>
          </a:p>
        </p:txBody>
      </p:sp>
    </p:spTree>
    <p:extLst>
      <p:ext uri="{BB962C8B-B14F-4D97-AF65-F5344CB8AC3E}">
        <p14:creationId xmlns:p14="http://schemas.microsoft.com/office/powerpoint/2010/main" val="378458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2B1B-A256-3ADD-467F-CBBDCE0C6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CF98A-7712-F351-3A60-CE9975C571DB}"/>
              </a:ext>
            </a:extLst>
          </p:cNvPr>
          <p:cNvSpPr>
            <a:spLocks noGrp="1"/>
          </p:cNvSpPr>
          <p:nvPr>
            <p:ph type="title"/>
          </p:nvPr>
        </p:nvSpPr>
        <p:spPr/>
        <p:txBody>
          <a:bodyPr/>
          <a:lstStyle/>
          <a:p>
            <a:r>
              <a:rPr lang="en-US"/>
              <a:t>Adding demographs &amp; academics</a:t>
            </a:r>
          </a:p>
        </p:txBody>
      </p:sp>
      <p:pic>
        <p:nvPicPr>
          <p:cNvPr id="5" name="Content Placeholder 4">
            <a:extLst>
              <a:ext uri="{FF2B5EF4-FFF2-40B4-BE49-F238E27FC236}">
                <a16:creationId xmlns:a16="http://schemas.microsoft.com/office/drawing/2014/main" id="{3C2A5011-59C6-B4AF-7827-D7F1CE0DA07D}"/>
              </a:ext>
            </a:extLst>
          </p:cNvPr>
          <p:cNvPicPr>
            <a:picLocks noGrp="1" noChangeAspect="1"/>
          </p:cNvPicPr>
          <p:nvPr>
            <p:ph idx="1"/>
          </p:nvPr>
        </p:nvPicPr>
        <p:blipFill>
          <a:blip r:embed="rId2"/>
          <a:srcRect r="11405"/>
          <a:stretch/>
        </p:blipFill>
        <p:spPr>
          <a:xfrm>
            <a:off x="1984538" y="1825625"/>
            <a:ext cx="7285106" cy="4351338"/>
          </a:xfrm>
        </p:spPr>
      </p:pic>
      <p:sp>
        <p:nvSpPr>
          <p:cNvPr id="9" name="TextBox 8">
            <a:extLst>
              <a:ext uri="{FF2B5EF4-FFF2-40B4-BE49-F238E27FC236}">
                <a16:creationId xmlns:a16="http://schemas.microsoft.com/office/drawing/2014/main" id="{A6C13201-C4E1-483E-05A2-D12F5D0A0482}"/>
              </a:ext>
            </a:extLst>
          </p:cNvPr>
          <p:cNvSpPr txBox="1"/>
          <p:nvPr/>
        </p:nvSpPr>
        <p:spPr>
          <a:xfrm>
            <a:off x="5933045" y="1594452"/>
            <a:ext cx="928448" cy="307777"/>
          </a:xfrm>
          <a:prstGeom prst="rect">
            <a:avLst/>
          </a:prstGeom>
          <a:noFill/>
        </p:spPr>
        <p:txBody>
          <a:bodyPr wrap="square" rtlCol="0">
            <a:spAutoFit/>
          </a:bodyPr>
          <a:lstStyle/>
          <a:p>
            <a:r>
              <a:rPr lang="en-US" sz="1400" b="1">
                <a:solidFill>
                  <a:srgbClr val="3333FF"/>
                </a:solidFill>
              </a:rPr>
              <a:t>bivariate</a:t>
            </a:r>
          </a:p>
        </p:txBody>
      </p:sp>
      <p:sp>
        <p:nvSpPr>
          <p:cNvPr id="10" name="TextBox 9">
            <a:extLst>
              <a:ext uri="{FF2B5EF4-FFF2-40B4-BE49-F238E27FC236}">
                <a16:creationId xmlns:a16="http://schemas.microsoft.com/office/drawing/2014/main" id="{75B8EE2A-E177-6E2B-DCCC-72FBD1EEB3B3}"/>
              </a:ext>
            </a:extLst>
          </p:cNvPr>
          <p:cNvSpPr txBox="1"/>
          <p:nvPr/>
        </p:nvSpPr>
        <p:spPr>
          <a:xfrm>
            <a:off x="7102220" y="1594451"/>
            <a:ext cx="928448" cy="307777"/>
          </a:xfrm>
          <a:prstGeom prst="rect">
            <a:avLst/>
          </a:prstGeom>
          <a:noFill/>
        </p:spPr>
        <p:txBody>
          <a:bodyPr wrap="square" rtlCol="0">
            <a:spAutoFit/>
          </a:bodyPr>
          <a:lstStyle/>
          <a:p>
            <a:pPr algn="r"/>
            <a:r>
              <a:rPr lang="en-US" sz="1400" b="1">
                <a:solidFill>
                  <a:srgbClr val="3333FF"/>
                </a:solidFill>
              </a:rPr>
              <a:t>+demo</a:t>
            </a:r>
          </a:p>
        </p:txBody>
      </p:sp>
      <p:sp>
        <p:nvSpPr>
          <p:cNvPr id="11" name="TextBox 10">
            <a:extLst>
              <a:ext uri="{FF2B5EF4-FFF2-40B4-BE49-F238E27FC236}">
                <a16:creationId xmlns:a16="http://schemas.microsoft.com/office/drawing/2014/main" id="{C816FFCB-8B54-B87F-7BC9-EAA4A8191631}"/>
              </a:ext>
            </a:extLst>
          </p:cNvPr>
          <p:cNvSpPr txBox="1"/>
          <p:nvPr/>
        </p:nvSpPr>
        <p:spPr>
          <a:xfrm>
            <a:off x="8501827" y="1594450"/>
            <a:ext cx="698016" cy="307777"/>
          </a:xfrm>
          <a:prstGeom prst="rect">
            <a:avLst/>
          </a:prstGeom>
          <a:noFill/>
        </p:spPr>
        <p:txBody>
          <a:bodyPr wrap="square" rtlCol="0">
            <a:spAutoFit/>
          </a:bodyPr>
          <a:lstStyle/>
          <a:p>
            <a:pPr algn="r"/>
            <a:r>
              <a:rPr lang="en-US" sz="1400" b="1">
                <a:solidFill>
                  <a:srgbClr val="3333FF"/>
                </a:solidFill>
              </a:rPr>
              <a:t>+acad</a:t>
            </a:r>
          </a:p>
        </p:txBody>
      </p:sp>
    </p:spTree>
    <p:extLst>
      <p:ext uri="{BB962C8B-B14F-4D97-AF65-F5344CB8AC3E}">
        <p14:creationId xmlns:p14="http://schemas.microsoft.com/office/powerpoint/2010/main" val="540344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DD5E-8902-E6E1-43C9-88DA59B96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5825B-15BE-91D4-A214-4C329581E6E8}"/>
              </a:ext>
            </a:extLst>
          </p:cNvPr>
          <p:cNvSpPr>
            <a:spLocks noGrp="1"/>
          </p:cNvSpPr>
          <p:nvPr>
            <p:ph type="title"/>
          </p:nvPr>
        </p:nvSpPr>
        <p:spPr/>
        <p:txBody>
          <a:bodyPr/>
          <a:lstStyle/>
          <a:p>
            <a:r>
              <a:rPr lang="en-US"/>
              <a:t>Small Point Estimates &amp; Insignificant</a:t>
            </a:r>
          </a:p>
        </p:txBody>
      </p:sp>
      <p:pic>
        <p:nvPicPr>
          <p:cNvPr id="5" name="Content Placeholder 4">
            <a:extLst>
              <a:ext uri="{FF2B5EF4-FFF2-40B4-BE49-F238E27FC236}">
                <a16:creationId xmlns:a16="http://schemas.microsoft.com/office/drawing/2014/main" id="{BDC1BC1F-591A-1F79-B9E2-594F983982E0}"/>
              </a:ext>
            </a:extLst>
          </p:cNvPr>
          <p:cNvPicPr>
            <a:picLocks noGrp="1" noChangeAspect="1"/>
          </p:cNvPicPr>
          <p:nvPr>
            <p:ph idx="1"/>
          </p:nvPr>
        </p:nvPicPr>
        <p:blipFill>
          <a:blip r:embed="rId2"/>
          <a:stretch>
            <a:fillRect/>
          </a:stretch>
        </p:blipFill>
        <p:spPr>
          <a:xfrm>
            <a:off x="1984537" y="1825625"/>
            <a:ext cx="8222925" cy="4351338"/>
          </a:xfrm>
        </p:spPr>
      </p:pic>
      <p:sp>
        <p:nvSpPr>
          <p:cNvPr id="3" name="TextBox 2">
            <a:extLst>
              <a:ext uri="{FF2B5EF4-FFF2-40B4-BE49-F238E27FC236}">
                <a16:creationId xmlns:a16="http://schemas.microsoft.com/office/drawing/2014/main" id="{EECA4BF7-AF12-B257-DAC9-776A3537B0B0}"/>
              </a:ext>
            </a:extLst>
          </p:cNvPr>
          <p:cNvSpPr txBox="1"/>
          <p:nvPr/>
        </p:nvSpPr>
        <p:spPr>
          <a:xfrm>
            <a:off x="5933045" y="1594452"/>
            <a:ext cx="928448" cy="307777"/>
          </a:xfrm>
          <a:prstGeom prst="rect">
            <a:avLst/>
          </a:prstGeom>
          <a:noFill/>
        </p:spPr>
        <p:txBody>
          <a:bodyPr wrap="square" rtlCol="0">
            <a:spAutoFit/>
          </a:bodyPr>
          <a:lstStyle/>
          <a:p>
            <a:r>
              <a:rPr lang="en-US" sz="1400" b="1">
                <a:solidFill>
                  <a:srgbClr val="3333FF"/>
                </a:solidFill>
              </a:rPr>
              <a:t>bivariate</a:t>
            </a:r>
          </a:p>
        </p:txBody>
      </p:sp>
      <p:sp>
        <p:nvSpPr>
          <p:cNvPr id="4" name="TextBox 3">
            <a:extLst>
              <a:ext uri="{FF2B5EF4-FFF2-40B4-BE49-F238E27FC236}">
                <a16:creationId xmlns:a16="http://schemas.microsoft.com/office/drawing/2014/main" id="{0DCEE33D-0315-038E-5EB2-A36A2F1F29D0}"/>
              </a:ext>
            </a:extLst>
          </p:cNvPr>
          <p:cNvSpPr txBox="1"/>
          <p:nvPr/>
        </p:nvSpPr>
        <p:spPr>
          <a:xfrm>
            <a:off x="7102220" y="1594451"/>
            <a:ext cx="928448" cy="307777"/>
          </a:xfrm>
          <a:prstGeom prst="rect">
            <a:avLst/>
          </a:prstGeom>
          <a:noFill/>
        </p:spPr>
        <p:txBody>
          <a:bodyPr wrap="square" rtlCol="0">
            <a:spAutoFit/>
          </a:bodyPr>
          <a:lstStyle/>
          <a:p>
            <a:pPr algn="r"/>
            <a:r>
              <a:rPr lang="en-US" sz="1400" b="1">
                <a:solidFill>
                  <a:srgbClr val="3333FF"/>
                </a:solidFill>
              </a:rPr>
              <a:t>+demo</a:t>
            </a:r>
          </a:p>
        </p:txBody>
      </p:sp>
      <p:sp>
        <p:nvSpPr>
          <p:cNvPr id="6" name="TextBox 5">
            <a:extLst>
              <a:ext uri="{FF2B5EF4-FFF2-40B4-BE49-F238E27FC236}">
                <a16:creationId xmlns:a16="http://schemas.microsoft.com/office/drawing/2014/main" id="{AB0D7A37-27ED-819C-78AF-4FC94535D45F}"/>
              </a:ext>
            </a:extLst>
          </p:cNvPr>
          <p:cNvSpPr txBox="1"/>
          <p:nvPr/>
        </p:nvSpPr>
        <p:spPr>
          <a:xfrm>
            <a:off x="8501827" y="1594450"/>
            <a:ext cx="698016" cy="307777"/>
          </a:xfrm>
          <a:prstGeom prst="rect">
            <a:avLst/>
          </a:prstGeom>
          <a:noFill/>
        </p:spPr>
        <p:txBody>
          <a:bodyPr wrap="square" rtlCol="0">
            <a:spAutoFit/>
          </a:bodyPr>
          <a:lstStyle/>
          <a:p>
            <a:pPr algn="r"/>
            <a:r>
              <a:rPr lang="en-US" sz="1400" b="1">
                <a:solidFill>
                  <a:srgbClr val="3333FF"/>
                </a:solidFill>
              </a:rPr>
              <a:t>+acad</a:t>
            </a:r>
          </a:p>
        </p:txBody>
      </p:sp>
      <p:sp>
        <p:nvSpPr>
          <p:cNvPr id="7" name="TextBox 6">
            <a:extLst>
              <a:ext uri="{FF2B5EF4-FFF2-40B4-BE49-F238E27FC236}">
                <a16:creationId xmlns:a16="http://schemas.microsoft.com/office/drawing/2014/main" id="{1CBCE515-DD6F-8CD4-6A9B-16C3106AB7D8}"/>
              </a:ext>
            </a:extLst>
          </p:cNvPr>
          <p:cNvSpPr txBox="1"/>
          <p:nvPr/>
        </p:nvSpPr>
        <p:spPr>
          <a:xfrm>
            <a:off x="8901669" y="1594450"/>
            <a:ext cx="1183135" cy="307777"/>
          </a:xfrm>
          <a:prstGeom prst="rect">
            <a:avLst/>
          </a:prstGeom>
          <a:noFill/>
        </p:spPr>
        <p:txBody>
          <a:bodyPr wrap="square" rtlCol="0">
            <a:spAutoFit/>
          </a:bodyPr>
          <a:lstStyle/>
          <a:p>
            <a:pPr algn="r"/>
            <a:r>
              <a:rPr lang="en-US" sz="1400" b="1">
                <a:solidFill>
                  <a:srgbClr val="3333FF"/>
                </a:solidFill>
              </a:rPr>
              <a:t>+support</a:t>
            </a:r>
          </a:p>
        </p:txBody>
      </p:sp>
      <p:pic>
        <p:nvPicPr>
          <p:cNvPr id="8" name="Picture 6" descr="whaaat?! | Minions quotes, Minions funny, Minions">
            <a:extLst>
              <a:ext uri="{FF2B5EF4-FFF2-40B4-BE49-F238E27FC236}">
                <a16:creationId xmlns:a16="http://schemas.microsoft.com/office/drawing/2014/main" id="{A69380C5-4E9C-0379-0753-6129DEA8B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6274" y="4634821"/>
            <a:ext cx="1352757" cy="173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76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F1664B-5471-2F9E-E004-46254FBE1C6C}"/>
              </a:ext>
            </a:extLst>
          </p:cNvPr>
          <p:cNvSpPr>
            <a:spLocks noGrp="1"/>
          </p:cNvSpPr>
          <p:nvPr>
            <p:ph type="title"/>
          </p:nvPr>
        </p:nvSpPr>
        <p:spPr/>
        <p:txBody>
          <a:bodyPr/>
          <a:lstStyle/>
          <a:p>
            <a:r>
              <a:rPr lang="en-US"/>
              <a:t>Same Pattern Across Specifications</a:t>
            </a:r>
          </a:p>
        </p:txBody>
      </p:sp>
      <p:pic>
        <p:nvPicPr>
          <p:cNvPr id="16" name="Picture 15">
            <a:extLst>
              <a:ext uri="{FF2B5EF4-FFF2-40B4-BE49-F238E27FC236}">
                <a16:creationId xmlns:a16="http://schemas.microsoft.com/office/drawing/2014/main" id="{3AD12F8E-94D7-6A72-F237-C43B700696E7}"/>
              </a:ext>
            </a:extLst>
          </p:cNvPr>
          <p:cNvPicPr>
            <a:picLocks noChangeAspect="1"/>
          </p:cNvPicPr>
          <p:nvPr/>
        </p:nvPicPr>
        <p:blipFill>
          <a:blip r:embed="rId2"/>
          <a:stretch>
            <a:fillRect/>
          </a:stretch>
        </p:blipFill>
        <p:spPr>
          <a:xfrm>
            <a:off x="1159292" y="1569743"/>
            <a:ext cx="4572000" cy="3397426"/>
          </a:xfrm>
          <a:prstGeom prst="rect">
            <a:avLst/>
          </a:prstGeom>
        </p:spPr>
      </p:pic>
      <p:pic>
        <p:nvPicPr>
          <p:cNvPr id="18" name="Picture 17">
            <a:extLst>
              <a:ext uri="{FF2B5EF4-FFF2-40B4-BE49-F238E27FC236}">
                <a16:creationId xmlns:a16="http://schemas.microsoft.com/office/drawing/2014/main" id="{5C136414-2EA7-36B3-34B7-1F33D6AA5B14}"/>
              </a:ext>
            </a:extLst>
          </p:cNvPr>
          <p:cNvPicPr>
            <a:picLocks noChangeAspect="1"/>
          </p:cNvPicPr>
          <p:nvPr/>
        </p:nvPicPr>
        <p:blipFill>
          <a:blip r:embed="rId3"/>
          <a:stretch>
            <a:fillRect/>
          </a:stretch>
        </p:blipFill>
        <p:spPr>
          <a:xfrm>
            <a:off x="5984323" y="1514695"/>
            <a:ext cx="3931920" cy="2521807"/>
          </a:xfrm>
          <a:prstGeom prst="rect">
            <a:avLst/>
          </a:prstGeom>
        </p:spPr>
      </p:pic>
      <p:pic>
        <p:nvPicPr>
          <p:cNvPr id="20" name="Picture 19">
            <a:extLst>
              <a:ext uri="{FF2B5EF4-FFF2-40B4-BE49-F238E27FC236}">
                <a16:creationId xmlns:a16="http://schemas.microsoft.com/office/drawing/2014/main" id="{9369C03E-291A-80C4-3C07-C44B164E8DB2}"/>
              </a:ext>
            </a:extLst>
          </p:cNvPr>
          <p:cNvPicPr>
            <a:picLocks noChangeAspect="1"/>
          </p:cNvPicPr>
          <p:nvPr/>
        </p:nvPicPr>
        <p:blipFill>
          <a:blip r:embed="rId4"/>
          <a:stretch>
            <a:fillRect/>
          </a:stretch>
        </p:blipFill>
        <p:spPr>
          <a:xfrm>
            <a:off x="6027834" y="4232614"/>
            <a:ext cx="3931920" cy="2462316"/>
          </a:xfrm>
          <a:prstGeom prst="rect">
            <a:avLst/>
          </a:prstGeom>
        </p:spPr>
      </p:pic>
      <p:pic>
        <p:nvPicPr>
          <p:cNvPr id="21" name="Picture 6" descr="whaaat?! | Minions quotes, Minions funny, Minions">
            <a:extLst>
              <a:ext uri="{FF2B5EF4-FFF2-40B4-BE49-F238E27FC236}">
                <a16:creationId xmlns:a16="http://schemas.microsoft.com/office/drawing/2014/main" id="{BECA691B-E36E-6D64-7C85-A77299EFD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6274" y="4634821"/>
            <a:ext cx="1352757" cy="173512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306B113-5A73-3F46-B4FD-4E7F07BFEE09}"/>
              </a:ext>
            </a:extLst>
          </p:cNvPr>
          <p:cNvSpPr/>
          <p:nvPr/>
        </p:nvSpPr>
        <p:spPr>
          <a:xfrm>
            <a:off x="5207781" y="2242373"/>
            <a:ext cx="523512" cy="25218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43C8D4-17E9-DFD8-6F53-DD5A12D9B789}"/>
              </a:ext>
            </a:extLst>
          </p:cNvPr>
          <p:cNvSpPr/>
          <p:nvPr/>
        </p:nvSpPr>
        <p:spPr>
          <a:xfrm>
            <a:off x="9493009" y="2228413"/>
            <a:ext cx="362968" cy="15827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E31B658-53C2-7901-4480-B44BAA68295A}"/>
              </a:ext>
            </a:extLst>
          </p:cNvPr>
          <p:cNvSpPr/>
          <p:nvPr/>
        </p:nvSpPr>
        <p:spPr>
          <a:xfrm>
            <a:off x="9552113" y="4900648"/>
            <a:ext cx="362968" cy="15827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937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42FE3D-468A-9EB6-DCDF-D96EE6544DC5}"/>
              </a:ext>
            </a:extLst>
          </p:cNvPr>
          <p:cNvSpPr/>
          <p:nvPr/>
        </p:nvSpPr>
        <p:spPr>
          <a:xfrm>
            <a:off x="-76201" y="2200149"/>
            <a:ext cx="12353925" cy="1152525"/>
          </a:xfrm>
          <a:prstGeom prst="rect">
            <a:avLst/>
          </a:prstGeom>
          <a:solidFill>
            <a:srgbClr val="0027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CB05"/>
                </a:solidFill>
              </a:rPr>
              <a:t>Questions and Comments?</a:t>
            </a:r>
          </a:p>
        </p:txBody>
      </p:sp>
      <p:sp>
        <p:nvSpPr>
          <p:cNvPr id="4" name="TextBox 3">
            <a:extLst>
              <a:ext uri="{FF2B5EF4-FFF2-40B4-BE49-F238E27FC236}">
                <a16:creationId xmlns:a16="http://schemas.microsoft.com/office/drawing/2014/main" id="{D94562A3-9B94-8293-3990-E35D181CB521}"/>
              </a:ext>
            </a:extLst>
          </p:cNvPr>
          <p:cNvSpPr txBox="1"/>
          <p:nvPr/>
        </p:nvSpPr>
        <p:spPr>
          <a:xfrm>
            <a:off x="8375020" y="3946769"/>
            <a:ext cx="3323716" cy="2677656"/>
          </a:xfrm>
          <a:prstGeom prst="rect">
            <a:avLst/>
          </a:prstGeom>
          <a:noFill/>
        </p:spPr>
        <p:txBody>
          <a:bodyPr wrap="square" rtlCol="0">
            <a:spAutoFit/>
          </a:bodyPr>
          <a:lstStyle/>
          <a:p>
            <a:r>
              <a:rPr lang="en-US" sz="1400"/>
              <a:t>Corresponding Author: </a:t>
            </a:r>
          </a:p>
          <a:p>
            <a:endParaRPr lang="en-US" sz="1400"/>
          </a:p>
          <a:p>
            <a:r>
              <a:rPr lang="en-US" sz="1400"/>
              <a:t>Yiran Chen</a:t>
            </a:r>
          </a:p>
          <a:p>
            <a:endParaRPr lang="en-US" sz="1400"/>
          </a:p>
          <a:p>
            <a:r>
              <a:rPr lang="en-US" sz="1400"/>
              <a:t>Rackham Graduate School</a:t>
            </a:r>
          </a:p>
          <a:p>
            <a:r>
              <a:rPr lang="en-US" sz="1400"/>
              <a:t>Institutional Research Office </a:t>
            </a:r>
          </a:p>
          <a:p>
            <a:endParaRPr lang="en-US" sz="1400"/>
          </a:p>
          <a:p>
            <a:r>
              <a:rPr lang="en-US" sz="1400"/>
              <a:t>Email: </a:t>
            </a:r>
            <a:r>
              <a:rPr lang="en-US" sz="1400" b="1"/>
              <a:t>yiran@umich.edu</a:t>
            </a:r>
          </a:p>
          <a:p>
            <a:endParaRPr lang="en-US" sz="1400"/>
          </a:p>
          <a:p>
            <a:endParaRPr lang="en-US" sz="1400"/>
          </a:p>
          <a:p>
            <a:r>
              <a:rPr lang="en-US" sz="1400"/>
              <a:t>On behalf of all co-authors:</a:t>
            </a:r>
          </a:p>
          <a:p>
            <a:r>
              <a:rPr lang="en-US" sz="1400"/>
              <a:t>Yiping Bai, Heeyun Kim, John Gonzalez</a:t>
            </a:r>
          </a:p>
        </p:txBody>
      </p:sp>
      <p:sp>
        <p:nvSpPr>
          <p:cNvPr id="5" name="Rectangle 4">
            <a:extLst>
              <a:ext uri="{FF2B5EF4-FFF2-40B4-BE49-F238E27FC236}">
                <a16:creationId xmlns:a16="http://schemas.microsoft.com/office/drawing/2014/main" id="{9B9F79A0-910B-D5BE-518E-0C061AEB00DB}"/>
              </a:ext>
            </a:extLst>
          </p:cNvPr>
          <p:cNvSpPr/>
          <p:nvPr/>
        </p:nvSpPr>
        <p:spPr>
          <a:xfrm>
            <a:off x="-76201" y="980950"/>
            <a:ext cx="12353925" cy="1219200"/>
          </a:xfrm>
          <a:prstGeom prst="rect">
            <a:avLst/>
          </a:prstGeom>
          <a:solidFill>
            <a:srgbClr val="FFCB05"/>
          </a:solidFill>
          <a:ln>
            <a:solidFill>
              <a:srgbClr val="002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solidFill>
                  <a:srgbClr val="00274C"/>
                </a:solidFill>
              </a:rPr>
              <a:t>Thank You!</a:t>
            </a:r>
          </a:p>
        </p:txBody>
      </p:sp>
      <p:cxnSp>
        <p:nvCxnSpPr>
          <p:cNvPr id="7" name="Straight Connector 6">
            <a:extLst>
              <a:ext uri="{FF2B5EF4-FFF2-40B4-BE49-F238E27FC236}">
                <a16:creationId xmlns:a16="http://schemas.microsoft.com/office/drawing/2014/main" id="{F44D0482-E5FC-01AF-F2AA-BBAC9F496659}"/>
              </a:ext>
            </a:extLst>
          </p:cNvPr>
          <p:cNvCxnSpPr/>
          <p:nvPr/>
        </p:nvCxnSpPr>
        <p:spPr>
          <a:xfrm>
            <a:off x="8229592" y="4051469"/>
            <a:ext cx="0" cy="2462213"/>
          </a:xfrm>
          <a:prstGeom prst="line">
            <a:avLst/>
          </a:prstGeom>
          <a:ln w="38100">
            <a:solidFill>
              <a:srgbClr val="0027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277CE2-6C07-5C44-C9B4-92A5136686DE}"/>
              </a:ext>
            </a:extLst>
          </p:cNvPr>
          <p:cNvSpPr txBox="1"/>
          <p:nvPr/>
        </p:nvSpPr>
        <p:spPr>
          <a:xfrm>
            <a:off x="730587" y="3946769"/>
            <a:ext cx="6877780" cy="2590453"/>
          </a:xfrm>
          <a:prstGeom prst="rect">
            <a:avLst/>
          </a:prstGeom>
          <a:noFill/>
        </p:spPr>
        <p:txBody>
          <a:bodyPr wrap="square" rtlCol="0">
            <a:spAutoFit/>
          </a:bodyPr>
          <a:lstStyle/>
          <a:p>
            <a:pPr>
              <a:spcAft>
                <a:spcPts val="100"/>
              </a:spcAft>
            </a:pPr>
            <a:r>
              <a:rPr lang="en-US" sz="1400" b="1"/>
              <a:t>Key Takeaways:</a:t>
            </a:r>
          </a:p>
          <a:p>
            <a:pPr>
              <a:spcAft>
                <a:spcPts val="100"/>
              </a:spcAft>
            </a:pPr>
            <a:endParaRPr lang="en-US" sz="1400"/>
          </a:p>
          <a:p>
            <a:pPr marL="342900" indent="-342900">
              <a:spcAft>
                <a:spcPts val="100"/>
              </a:spcAft>
              <a:buFont typeface="+mj-lt"/>
              <a:buAutoNum type="arabicPeriod"/>
            </a:pPr>
            <a:r>
              <a:rPr lang="en-US" sz="1400"/>
              <a:t>Advisor mistreatment is a widely recognized but poorly understood issue</a:t>
            </a:r>
          </a:p>
          <a:p>
            <a:pPr marL="342900" indent="-342900">
              <a:spcAft>
                <a:spcPts val="100"/>
              </a:spcAft>
              <a:buFont typeface="+mj-lt"/>
              <a:buAutoNum type="arabicPeriod"/>
            </a:pPr>
            <a:r>
              <a:rPr lang="en-US" sz="1400"/>
              <a:t>Advisor mistreatment can be conceptualized as </a:t>
            </a:r>
            <a:r>
              <a:rPr lang="en-US" sz="1400" i="1"/>
              <a:t>abusive supervision</a:t>
            </a:r>
          </a:p>
          <a:p>
            <a:pPr marL="342900" indent="-342900">
              <a:spcAft>
                <a:spcPts val="100"/>
              </a:spcAft>
              <a:buFont typeface="+mj-lt"/>
              <a:buAutoNum type="arabicPeriod"/>
            </a:pPr>
            <a:r>
              <a:rPr lang="en-US" sz="1400"/>
              <a:t>Adapted Tepper's Scale shows promising psychometric properties</a:t>
            </a:r>
          </a:p>
          <a:p>
            <a:pPr marL="342900" indent="-342900">
              <a:spcAft>
                <a:spcPts val="100"/>
              </a:spcAft>
              <a:buFont typeface="+mj-lt"/>
              <a:buAutoNum type="arabicPeriod"/>
            </a:pPr>
            <a:r>
              <a:rPr lang="en-US" sz="1400"/>
              <a:t>Threshold for advisor abuse is estimated to be 1.345 SD above the mean</a:t>
            </a:r>
          </a:p>
          <a:p>
            <a:pPr marL="342900" indent="-342900">
              <a:spcAft>
                <a:spcPts val="100"/>
              </a:spcAft>
              <a:buFont typeface="+mj-lt"/>
              <a:buAutoNum type="arabicPeriod"/>
            </a:pPr>
            <a:r>
              <a:rPr lang="en-US" sz="1400"/>
              <a:t>About 5.8% of doctoral students experience advisor abuse (95% CI: 3.2% to 8.8%)</a:t>
            </a:r>
          </a:p>
          <a:p>
            <a:pPr marL="342900" indent="-342900">
              <a:spcAft>
                <a:spcPts val="100"/>
              </a:spcAft>
              <a:buFont typeface="+mj-lt"/>
              <a:buAutoNum type="arabicPeriod"/>
            </a:pPr>
            <a:r>
              <a:rPr lang="en-US" sz="1400"/>
              <a:t>Being female and in STEM fields are associated with higher levels of reported abuse</a:t>
            </a:r>
          </a:p>
          <a:p>
            <a:pPr marL="342900" indent="-342900">
              <a:spcAft>
                <a:spcPts val="100"/>
              </a:spcAft>
              <a:buFont typeface="+mj-lt"/>
              <a:buAutoNum type="arabicPeriod"/>
            </a:pPr>
            <a:r>
              <a:rPr lang="en-US" sz="1400"/>
              <a:t>Telling students they are incompetent is the most revealing behavior</a:t>
            </a:r>
          </a:p>
          <a:p>
            <a:pPr marL="342900" indent="-342900">
              <a:spcAft>
                <a:spcPts val="100"/>
              </a:spcAft>
              <a:buFont typeface="+mj-lt"/>
              <a:buAutoNum type="arabicPeriod"/>
            </a:pPr>
            <a:r>
              <a:rPr lang="en-US" sz="1400"/>
              <a:t>Abuse and support are negatively correlated (r = −.62)</a:t>
            </a:r>
          </a:p>
          <a:p>
            <a:pPr marL="342900" indent="-342900">
              <a:spcAft>
                <a:spcPts val="100"/>
              </a:spcAft>
              <a:buFont typeface="+mj-lt"/>
              <a:buAutoNum type="arabicPeriod"/>
            </a:pPr>
            <a:r>
              <a:rPr lang="en-US" sz="1400"/>
              <a:t>The relationship between abuse and outcomes is nuanced</a:t>
            </a:r>
          </a:p>
        </p:txBody>
      </p:sp>
    </p:spTree>
    <p:extLst>
      <p:ext uri="{BB962C8B-B14F-4D97-AF65-F5344CB8AC3E}">
        <p14:creationId xmlns:p14="http://schemas.microsoft.com/office/powerpoint/2010/main" val="188034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270ED-0DA1-3F35-F4F7-3CF89C3E7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B7BEF-7C06-A032-CC66-4EE0DA047CF7}"/>
              </a:ext>
            </a:extLst>
          </p:cNvPr>
          <p:cNvSpPr>
            <a:spLocks noGrp="1"/>
          </p:cNvSpPr>
          <p:nvPr>
            <p:ph type="title"/>
          </p:nvPr>
        </p:nvSpPr>
        <p:spPr/>
        <p:txBody>
          <a:bodyPr/>
          <a:lstStyle/>
          <a:p>
            <a:r>
              <a:rPr lang="en-US"/>
              <a:t>Three Questions for You:</a:t>
            </a:r>
          </a:p>
        </p:txBody>
      </p:sp>
      <p:sp>
        <p:nvSpPr>
          <p:cNvPr id="3" name="Content Placeholder 2">
            <a:extLst>
              <a:ext uri="{FF2B5EF4-FFF2-40B4-BE49-F238E27FC236}">
                <a16:creationId xmlns:a16="http://schemas.microsoft.com/office/drawing/2014/main" id="{E50A5480-D242-6909-521B-320205847F87}"/>
              </a:ext>
            </a:extLst>
          </p:cNvPr>
          <p:cNvSpPr>
            <a:spLocks noGrp="1"/>
          </p:cNvSpPr>
          <p:nvPr>
            <p:ph idx="1"/>
          </p:nvPr>
        </p:nvSpPr>
        <p:spPr/>
        <p:txBody>
          <a:bodyPr>
            <a:normAutofit/>
          </a:bodyPr>
          <a:lstStyle/>
          <a:p>
            <a:pPr marL="0" indent="0">
              <a:buNone/>
            </a:pPr>
            <a:r>
              <a:rPr lang="en-US" sz="2800" b="1"/>
              <a:t>Statement</a:t>
            </a:r>
            <a:r>
              <a:rPr lang="en-US" sz="2800"/>
              <a:t>: There are doctoral students who have been severely mistreated by their advisors.</a:t>
            </a:r>
          </a:p>
          <a:p>
            <a:pPr marL="0" indent="0">
              <a:buNone/>
            </a:pPr>
            <a:r>
              <a:rPr lang="en-US" sz="2800" b="1"/>
              <a:t>Q1: Do you agree?</a:t>
            </a:r>
          </a:p>
          <a:p>
            <a:pPr marL="0" indent="0">
              <a:buNone/>
            </a:pPr>
            <a:endParaRPr lang="en-US" sz="2800"/>
          </a:p>
          <a:p>
            <a:pPr marL="0" indent="0">
              <a:buNone/>
            </a:pPr>
            <a:r>
              <a:rPr lang="en-US" sz="2800" b="1"/>
              <a:t>Q2: In any given academic year, what fraction of students do you think were mistreated by their advisors?</a:t>
            </a:r>
          </a:p>
          <a:p>
            <a:pPr marL="0" indent="0">
              <a:buNone/>
            </a:pPr>
            <a:endParaRPr lang="en-US" sz="2800" b="1"/>
          </a:p>
          <a:p>
            <a:pPr marL="0" indent="0">
              <a:buNone/>
            </a:pPr>
            <a:r>
              <a:rPr lang="en-US" sz="2800" b="1"/>
              <a:t>Q3: How confident are you in your estimation?</a:t>
            </a:r>
          </a:p>
        </p:txBody>
      </p:sp>
    </p:spTree>
    <p:extLst>
      <p:ext uri="{BB962C8B-B14F-4D97-AF65-F5344CB8AC3E}">
        <p14:creationId xmlns:p14="http://schemas.microsoft.com/office/powerpoint/2010/main" val="161679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BD8D-11D5-01C9-47DC-8D204BDAB7EA}"/>
              </a:ext>
            </a:extLst>
          </p:cNvPr>
          <p:cNvSpPr>
            <a:spLocks noGrp="1"/>
          </p:cNvSpPr>
          <p:nvPr>
            <p:ph type="title"/>
          </p:nvPr>
        </p:nvSpPr>
        <p:spPr/>
        <p:txBody>
          <a:bodyPr/>
          <a:lstStyle/>
          <a:p>
            <a:r>
              <a:rPr lang="en-US" sz="4400"/>
              <a:t>Why Doctoral Students Wanted to Quit?</a:t>
            </a:r>
            <a:endParaRPr lang="en-US"/>
          </a:p>
        </p:txBody>
      </p:sp>
      <p:sp>
        <p:nvSpPr>
          <p:cNvPr id="5" name="Content Placeholder 4">
            <a:extLst>
              <a:ext uri="{FF2B5EF4-FFF2-40B4-BE49-F238E27FC236}">
                <a16:creationId xmlns:a16="http://schemas.microsoft.com/office/drawing/2014/main" id="{0FB09D22-8FF4-EDEC-EF05-46C35DBB72AE}"/>
              </a:ext>
            </a:extLst>
          </p:cNvPr>
          <p:cNvSpPr>
            <a:spLocks noGrp="1"/>
          </p:cNvSpPr>
          <p:nvPr>
            <p:ph idx="1"/>
          </p:nvPr>
        </p:nvSpPr>
        <p:spPr>
          <a:xfrm>
            <a:off x="838200" y="1570534"/>
            <a:ext cx="10515600" cy="4893087"/>
          </a:xfrm>
        </p:spPr>
        <p:txBody>
          <a:bodyPr>
            <a:normAutofit lnSpcReduction="10000"/>
          </a:bodyPr>
          <a:lstStyle/>
          <a:p>
            <a:r>
              <a:rPr lang="en-US" sz="2000"/>
              <a:t>Quotes from </a:t>
            </a:r>
            <a:r>
              <a:rPr lang="en-US" sz="2000" i="1"/>
              <a:t>Research Intensive University</a:t>
            </a:r>
            <a:r>
              <a:rPr lang="en-US" sz="2000"/>
              <a:t>’s Doctoral Study data (2017–2022)</a:t>
            </a:r>
          </a:p>
          <a:p>
            <a:pPr lvl="1">
              <a:spcBef>
                <a:spcPts val="1000"/>
              </a:spcBef>
              <a:buSzPts val="1800"/>
            </a:pPr>
            <a:r>
              <a:rPr lang="en-US" sz="1800"/>
              <a:t>"The </a:t>
            </a:r>
            <a:r>
              <a:rPr lang="en-US" sz="1800" b="1"/>
              <a:t>toxic relationship</a:t>
            </a:r>
            <a:r>
              <a:rPr lang="en-US" sz="1800"/>
              <a:t> with my advisor."</a:t>
            </a:r>
          </a:p>
          <a:p>
            <a:pPr lvl="1">
              <a:spcBef>
                <a:spcPts val="1000"/>
              </a:spcBef>
              <a:buSzPts val="1800"/>
            </a:pPr>
            <a:r>
              <a:rPr lang="en-US" sz="1800"/>
              <a:t>“Because of </a:t>
            </a:r>
            <a:r>
              <a:rPr lang="en-US" sz="1800" b="1"/>
              <a:t>extremely toxic</a:t>
            </a:r>
            <a:r>
              <a:rPr lang="en-US" sz="1800"/>
              <a:t> research advisors.”</a:t>
            </a:r>
          </a:p>
          <a:p>
            <a:pPr lvl="1">
              <a:spcBef>
                <a:spcPts val="1000"/>
              </a:spcBef>
              <a:buSzPts val="1800"/>
            </a:pPr>
            <a:r>
              <a:rPr lang="en-US" sz="1800"/>
              <a:t>"My advisor was </a:t>
            </a:r>
            <a:r>
              <a:rPr lang="en-US" sz="1800" b="1"/>
              <a:t>emotionally abusive</a:t>
            </a:r>
            <a:r>
              <a:rPr lang="en-US" sz="1800"/>
              <a:t> and did not care about me as a person."</a:t>
            </a:r>
          </a:p>
          <a:p>
            <a:pPr lvl="1">
              <a:spcBef>
                <a:spcPts val="1000"/>
              </a:spcBef>
              <a:buSzPts val="1800"/>
            </a:pPr>
            <a:r>
              <a:rPr lang="en-US" sz="1800"/>
              <a:t>"</a:t>
            </a:r>
            <a:r>
              <a:rPr lang="en-US" sz="1800" b="1"/>
              <a:t>Emotional abuse</a:t>
            </a:r>
            <a:r>
              <a:rPr lang="en-US" sz="1800"/>
              <a:t> from [name redacted] (verifiable sociopath)"</a:t>
            </a:r>
          </a:p>
          <a:p>
            <a:pPr lvl="1">
              <a:spcBef>
                <a:spcPts val="1000"/>
              </a:spcBef>
              <a:buSzPts val="1800"/>
            </a:pPr>
            <a:r>
              <a:rPr lang="en-US" sz="1800"/>
              <a:t>“My advisor hates me and holds significant </a:t>
            </a:r>
            <a:r>
              <a:rPr lang="en-US" sz="1800" b="1"/>
              <a:t>hostility towards me</a:t>
            </a:r>
            <a:r>
              <a:rPr lang="en-US" sz="1800"/>
              <a:t> at times and treats me very </a:t>
            </a:r>
            <a:r>
              <a:rPr lang="en-US" sz="1800" b="1"/>
              <a:t>disrespectfully</a:t>
            </a:r>
            <a:r>
              <a:rPr lang="en-US" sz="1800"/>
              <a:t>.”</a:t>
            </a:r>
          </a:p>
          <a:p>
            <a:pPr lvl="1">
              <a:spcBef>
                <a:spcPts val="1000"/>
              </a:spcBef>
              <a:buSzPts val="1800"/>
            </a:pPr>
            <a:r>
              <a:rPr lang="en-US" sz="1800"/>
              <a:t>“Feeling </a:t>
            </a:r>
            <a:r>
              <a:rPr lang="en-US" sz="1800" b="1"/>
              <a:t>disrespected and emotionally abused</a:t>
            </a:r>
            <a:r>
              <a:rPr lang="en-US" sz="1800"/>
              <a:t> by my advisor”</a:t>
            </a:r>
          </a:p>
          <a:p>
            <a:pPr lvl="1">
              <a:spcBef>
                <a:spcPts val="1000"/>
              </a:spcBef>
              <a:buSzPts val="1800"/>
            </a:pPr>
            <a:r>
              <a:rPr lang="en-US" sz="1800"/>
              <a:t>“Completely </a:t>
            </a:r>
            <a:r>
              <a:rPr lang="en-US" sz="1800" b="1"/>
              <a:t>disrespected </a:t>
            </a:r>
            <a:r>
              <a:rPr lang="en-US" sz="1800"/>
              <a:t>by my research advisor. </a:t>
            </a:r>
            <a:r>
              <a:rPr lang="en-US" sz="1800" b="1"/>
              <a:t>Micromanaged</a:t>
            </a:r>
            <a:r>
              <a:rPr lang="en-US" sz="1800"/>
              <a:t>. Career is being destroyed by the incompetence of my advisor. Work is </a:t>
            </a:r>
            <a:r>
              <a:rPr lang="en-US" sz="1800" b="1"/>
              <a:t>ignored</a:t>
            </a:r>
            <a:r>
              <a:rPr lang="en-US" sz="1800"/>
              <a:t>. Advisor </a:t>
            </a:r>
            <a:r>
              <a:rPr lang="en-US" sz="1800" b="1"/>
              <a:t>refused to read papers</a:t>
            </a:r>
            <a:r>
              <a:rPr lang="en-US" sz="1800"/>
              <a:t> we are trying to publish leading to year-long delays that damage my career and their impact”</a:t>
            </a:r>
          </a:p>
          <a:p>
            <a:pPr lvl="1">
              <a:spcBef>
                <a:spcPts val="1000"/>
              </a:spcBef>
              <a:buSzPts val="1800"/>
            </a:pPr>
            <a:r>
              <a:rPr lang="en-US" sz="1800"/>
              <a:t>“</a:t>
            </a:r>
            <a:r>
              <a:rPr lang="en-US" sz="1800" b="1"/>
              <a:t>Poor treatment</a:t>
            </a:r>
            <a:r>
              <a:rPr lang="en-US" sz="1800"/>
              <a:t> by one of my advisors (being </a:t>
            </a:r>
            <a:r>
              <a:rPr lang="en-US" sz="1800" b="1"/>
              <a:t>yelled </a:t>
            </a:r>
            <a:r>
              <a:rPr lang="en-US" sz="1800"/>
              <a:t>at, being </a:t>
            </a:r>
            <a:r>
              <a:rPr lang="en-US" sz="1800" b="1"/>
              <a:t>treated differently</a:t>
            </a:r>
            <a:r>
              <a:rPr lang="en-US" sz="1800"/>
              <a:t> than other students in my group, not feeling valued or welcome).”</a:t>
            </a:r>
          </a:p>
          <a:p>
            <a:pPr lvl="1">
              <a:spcBef>
                <a:spcPts val="1000"/>
              </a:spcBef>
              <a:buSzPts val="1800"/>
            </a:pPr>
            <a:r>
              <a:rPr lang="en-US" sz="1800"/>
              <a:t>“My advisor was </a:t>
            </a:r>
            <a:r>
              <a:rPr lang="en-US" sz="1800" b="1"/>
              <a:t>insufferable</a:t>
            </a:r>
            <a:r>
              <a:rPr lang="en-US" sz="1800"/>
              <a:t>. I felt like I </a:t>
            </a:r>
            <a:r>
              <a:rPr lang="en-US" sz="1800" b="1"/>
              <a:t>could not breathe</a:t>
            </a:r>
            <a:r>
              <a:rPr lang="en-US" sz="1800"/>
              <a:t> everyday I was in lab with him - it took a toll on my </a:t>
            </a:r>
            <a:r>
              <a:rPr lang="en-US" sz="1800" b="1"/>
              <a:t>mental health</a:t>
            </a:r>
            <a:r>
              <a:rPr lang="en-US" sz="1800"/>
              <a:t>.”</a:t>
            </a:r>
          </a:p>
        </p:txBody>
      </p:sp>
    </p:spTree>
    <p:extLst>
      <p:ext uri="{BB962C8B-B14F-4D97-AF65-F5344CB8AC3E}">
        <p14:creationId xmlns:p14="http://schemas.microsoft.com/office/powerpoint/2010/main" val="184267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C782EB-C285-10EF-1576-57B1E8B48162}"/>
              </a:ext>
            </a:extLst>
          </p:cNvPr>
          <p:cNvSpPr>
            <a:spLocks noGrp="1"/>
          </p:cNvSpPr>
          <p:nvPr>
            <p:ph type="title"/>
          </p:nvPr>
        </p:nvSpPr>
        <p:spPr/>
        <p:txBody>
          <a:bodyPr/>
          <a:lstStyle/>
          <a:p>
            <a:r>
              <a:rPr lang="en-US"/>
              <a:t>Nobody Has the Answer?!</a:t>
            </a:r>
          </a:p>
        </p:txBody>
      </p:sp>
      <p:sp>
        <p:nvSpPr>
          <p:cNvPr id="6" name="Content Placeholder 5">
            <a:extLst>
              <a:ext uri="{FF2B5EF4-FFF2-40B4-BE49-F238E27FC236}">
                <a16:creationId xmlns:a16="http://schemas.microsoft.com/office/drawing/2014/main" id="{ECFB259C-CE73-7A72-87FA-CF24C4A92CDC}"/>
              </a:ext>
            </a:extLst>
          </p:cNvPr>
          <p:cNvSpPr>
            <a:spLocks noGrp="1"/>
          </p:cNvSpPr>
          <p:nvPr>
            <p:ph sz="half" idx="2"/>
          </p:nvPr>
        </p:nvSpPr>
        <p:spPr/>
        <p:txBody>
          <a:bodyPr>
            <a:normAutofit/>
          </a:bodyPr>
          <a:lstStyle/>
          <a:p>
            <a:pPr marL="0" indent="0">
              <a:buNone/>
            </a:pPr>
            <a:r>
              <a:rPr lang="en-US"/>
              <a:t>“We will never know how many promising scientific careers around the world have been brought to a premature end because young researchers felt they could not continue to work under a bullying senior figure.” </a:t>
            </a:r>
          </a:p>
          <a:p>
            <a:pPr marL="0" indent="0">
              <a:buNone/>
            </a:pPr>
            <a:endParaRPr lang="en-US"/>
          </a:p>
          <a:p>
            <a:pPr marL="0" indent="0">
              <a:buNone/>
            </a:pPr>
            <a:r>
              <a:rPr lang="en-US"/>
              <a:t>—Nature Editorial Board (2018)</a:t>
            </a:r>
          </a:p>
        </p:txBody>
      </p:sp>
      <p:pic>
        <p:nvPicPr>
          <p:cNvPr id="17" name="Content Placeholder 16">
            <a:extLst>
              <a:ext uri="{FF2B5EF4-FFF2-40B4-BE49-F238E27FC236}">
                <a16:creationId xmlns:a16="http://schemas.microsoft.com/office/drawing/2014/main" id="{E3A57C40-885E-CCB4-FFCD-32D5894679A9}"/>
              </a:ext>
            </a:extLst>
          </p:cNvPr>
          <p:cNvPicPr>
            <a:picLocks noGrp="1" noChangeAspect="1"/>
          </p:cNvPicPr>
          <p:nvPr>
            <p:ph sz="half" idx="1"/>
          </p:nvPr>
        </p:nvPicPr>
        <p:blipFill>
          <a:blip r:embed="rId2"/>
          <a:stretch>
            <a:fillRect/>
          </a:stretch>
        </p:blipFill>
        <p:spPr>
          <a:xfrm>
            <a:off x="1662285" y="1473200"/>
            <a:ext cx="3533430" cy="4703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778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C7EEA9-2DBB-E123-CFD4-F9F2ED5C931A}"/>
              </a:ext>
            </a:extLst>
          </p:cNvPr>
          <p:cNvSpPr>
            <a:spLocks noGrp="1"/>
          </p:cNvSpPr>
          <p:nvPr>
            <p:ph type="title"/>
          </p:nvPr>
        </p:nvSpPr>
        <p:spPr/>
        <p:txBody>
          <a:bodyPr/>
          <a:lstStyle/>
          <a:p>
            <a:r>
              <a:rPr lang="en-US"/>
              <a:t>Questions to be Answered</a:t>
            </a:r>
          </a:p>
        </p:txBody>
      </p:sp>
      <p:sp>
        <p:nvSpPr>
          <p:cNvPr id="6" name="Content Placeholder 5">
            <a:extLst>
              <a:ext uri="{FF2B5EF4-FFF2-40B4-BE49-F238E27FC236}">
                <a16:creationId xmlns:a16="http://schemas.microsoft.com/office/drawing/2014/main" id="{3B1A9845-BC2B-C7FD-FCB7-24EED35AF4DE}"/>
              </a:ext>
            </a:extLst>
          </p:cNvPr>
          <p:cNvSpPr>
            <a:spLocks noGrp="1"/>
          </p:cNvSpPr>
          <p:nvPr>
            <p:ph idx="1"/>
          </p:nvPr>
        </p:nvSpPr>
        <p:spPr/>
        <p:txBody>
          <a:bodyPr/>
          <a:lstStyle/>
          <a:p>
            <a:r>
              <a:rPr lang="en-US" b="1"/>
              <a:t>How many </a:t>
            </a:r>
            <a:r>
              <a:rPr lang="en-US"/>
              <a:t>students have been mistreated by their advisors?</a:t>
            </a:r>
          </a:p>
          <a:p>
            <a:endParaRPr lang="en-US"/>
          </a:p>
          <a:p>
            <a:r>
              <a:rPr lang="en-US" b="1"/>
              <a:t>What kinds </a:t>
            </a:r>
            <a:r>
              <a:rPr lang="en-US"/>
              <a:t>of mistreatment have they experienced?</a:t>
            </a:r>
          </a:p>
          <a:p>
            <a:endParaRPr lang="en-US"/>
          </a:p>
          <a:p>
            <a:r>
              <a:rPr lang="en-US"/>
              <a:t>How has this mistreatment </a:t>
            </a:r>
            <a:r>
              <a:rPr lang="en-US" b="1"/>
              <a:t>affected them</a:t>
            </a:r>
            <a:r>
              <a:rPr lang="en-US"/>
              <a:t>?</a:t>
            </a:r>
          </a:p>
        </p:txBody>
      </p:sp>
    </p:spTree>
    <p:extLst>
      <p:ext uri="{BB962C8B-B14F-4D97-AF65-F5344CB8AC3E}">
        <p14:creationId xmlns:p14="http://schemas.microsoft.com/office/powerpoint/2010/main" val="124926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5443-4587-5917-8610-E19E6786E5B3}"/>
              </a:ext>
            </a:extLst>
          </p:cNvPr>
          <p:cNvSpPr>
            <a:spLocks noGrp="1"/>
          </p:cNvSpPr>
          <p:nvPr>
            <p:ph type="title"/>
          </p:nvPr>
        </p:nvSpPr>
        <p:spPr/>
        <p:txBody>
          <a:bodyPr/>
          <a:lstStyle/>
          <a:p>
            <a:r>
              <a:rPr lang="en-US"/>
              <a:t>Preview of Key Findings</a:t>
            </a:r>
          </a:p>
        </p:txBody>
      </p:sp>
      <p:sp>
        <p:nvSpPr>
          <p:cNvPr id="3" name="Content Placeholder 2">
            <a:extLst>
              <a:ext uri="{FF2B5EF4-FFF2-40B4-BE49-F238E27FC236}">
                <a16:creationId xmlns:a16="http://schemas.microsoft.com/office/drawing/2014/main" id="{FFA636DF-ABFB-65D7-1B70-9F367A412EEF}"/>
              </a:ext>
            </a:extLst>
          </p:cNvPr>
          <p:cNvSpPr>
            <a:spLocks noGrp="1"/>
          </p:cNvSpPr>
          <p:nvPr>
            <p:ph idx="1"/>
          </p:nvPr>
        </p:nvSpPr>
        <p:spPr>
          <a:xfrm>
            <a:off x="838200" y="1825624"/>
            <a:ext cx="10515600" cy="4726075"/>
          </a:xfrm>
        </p:spPr>
        <p:txBody>
          <a:bodyPr>
            <a:normAutofit/>
          </a:bodyPr>
          <a:lstStyle/>
          <a:p>
            <a:pPr marL="0" indent="0">
              <a:spcBef>
                <a:spcPts val="1800"/>
              </a:spcBef>
              <a:buNone/>
            </a:pPr>
            <a:r>
              <a:rPr lang="en-US" sz="2000"/>
              <a:t>I conceptualize this phenomenon as </a:t>
            </a:r>
            <a:r>
              <a:rPr lang="en-US" sz="2000" b="1"/>
              <a:t>abusive supervision</a:t>
            </a:r>
            <a:br>
              <a:rPr lang="en-US" sz="2000" b="1"/>
            </a:br>
            <a:r>
              <a:rPr lang="en-US" sz="2000" i="1"/>
              <a:t>(See handout for definition and measurement scale)</a:t>
            </a:r>
          </a:p>
          <a:p>
            <a:pPr marL="457200" indent="-457200">
              <a:spcBef>
                <a:spcPts val="1800"/>
              </a:spcBef>
              <a:buFont typeface="+mj-lt"/>
              <a:buAutoNum type="arabicPeriod"/>
            </a:pPr>
            <a:r>
              <a:rPr lang="en-US" sz="2000"/>
              <a:t>About </a:t>
            </a:r>
            <a:r>
              <a:rPr lang="en-US" sz="2000" b="1">
                <a:solidFill>
                  <a:srgbClr val="FF0000"/>
                </a:solidFill>
              </a:rPr>
              <a:t>5.8%</a:t>
            </a:r>
            <a:r>
              <a:rPr lang="en-US" sz="2000"/>
              <a:t> of Michigan doctoral students were abused by their advisors </a:t>
            </a:r>
            <a:br>
              <a:rPr lang="en-US" sz="2000"/>
            </a:br>
            <a:r>
              <a:rPr lang="en-US" sz="2000"/>
              <a:t>(up to 12.4% with broader definition).</a:t>
            </a:r>
          </a:p>
          <a:p>
            <a:pPr marL="457200" indent="-457200">
              <a:spcBef>
                <a:spcPts val="1800"/>
              </a:spcBef>
              <a:buFont typeface="+mj-lt"/>
              <a:buAutoNum type="arabicPeriod"/>
            </a:pPr>
            <a:r>
              <a:rPr lang="en-US" sz="2000" b="1">
                <a:solidFill>
                  <a:srgbClr val="FF0000"/>
                </a:solidFill>
              </a:rPr>
              <a:t>Women</a:t>
            </a:r>
            <a:r>
              <a:rPr lang="en-US" sz="2000"/>
              <a:t> and students in </a:t>
            </a:r>
            <a:r>
              <a:rPr lang="en-US" sz="2000" b="1">
                <a:solidFill>
                  <a:srgbClr val="FF0000"/>
                </a:solidFill>
              </a:rPr>
              <a:t>STEM fields </a:t>
            </a:r>
            <a:r>
              <a:rPr lang="en-US" sz="2000"/>
              <a:t>are more likely to be abused </a:t>
            </a:r>
            <a:br>
              <a:rPr lang="en-US" sz="2000"/>
            </a:br>
            <a:r>
              <a:rPr lang="en-US" sz="2000"/>
              <a:t>(URM and international students show higher risk but not statistically significant).</a:t>
            </a:r>
          </a:p>
          <a:p>
            <a:pPr marL="457200" indent="-457200">
              <a:spcBef>
                <a:spcPts val="1800"/>
              </a:spcBef>
              <a:buFont typeface="+mj-lt"/>
              <a:buAutoNum type="arabicPeriod"/>
            </a:pPr>
            <a:r>
              <a:rPr lang="en-US" sz="2000"/>
              <a:t>While failing to give credit, breaking promises, and </a:t>
            </a:r>
            <a:br>
              <a:rPr lang="en-US" sz="2000"/>
            </a:br>
            <a:r>
              <a:rPr lang="en-US" sz="2000"/>
              <a:t>reminding students of past mistakes are common, </a:t>
            </a:r>
            <a:br>
              <a:rPr lang="en-US" sz="2000"/>
            </a:br>
            <a:r>
              <a:rPr lang="en-US" sz="2000" b="1">
                <a:solidFill>
                  <a:srgbClr val="FF0000"/>
                </a:solidFill>
              </a:rPr>
              <a:t>telling students they are incompetent </a:t>
            </a:r>
            <a:r>
              <a:rPr lang="en-US" sz="2000"/>
              <a:t>is the most </a:t>
            </a:r>
            <a:br>
              <a:rPr lang="en-US" sz="2000"/>
            </a:br>
            <a:r>
              <a:rPr lang="en-US" sz="2000"/>
              <a:t>revealing indicator of abuse.</a:t>
            </a:r>
          </a:p>
        </p:txBody>
      </p:sp>
    </p:spTree>
    <p:extLst>
      <p:ext uri="{BB962C8B-B14F-4D97-AF65-F5344CB8AC3E}">
        <p14:creationId xmlns:p14="http://schemas.microsoft.com/office/powerpoint/2010/main" val="120507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14B95-E857-DA20-4A58-8D3327336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F31F4-010B-5D29-16BB-EBDDB5A1D495}"/>
              </a:ext>
            </a:extLst>
          </p:cNvPr>
          <p:cNvSpPr>
            <a:spLocks noGrp="1"/>
          </p:cNvSpPr>
          <p:nvPr>
            <p:ph type="title"/>
          </p:nvPr>
        </p:nvSpPr>
        <p:spPr/>
        <p:txBody>
          <a:bodyPr/>
          <a:lstStyle/>
          <a:p>
            <a:r>
              <a:rPr lang="en-US"/>
              <a:t>Preview of Key Findings</a:t>
            </a:r>
          </a:p>
        </p:txBody>
      </p:sp>
      <p:sp>
        <p:nvSpPr>
          <p:cNvPr id="3" name="Content Placeholder 2">
            <a:extLst>
              <a:ext uri="{FF2B5EF4-FFF2-40B4-BE49-F238E27FC236}">
                <a16:creationId xmlns:a16="http://schemas.microsoft.com/office/drawing/2014/main" id="{F4A7EA83-C2ED-E46A-F942-B646409C456B}"/>
              </a:ext>
            </a:extLst>
          </p:cNvPr>
          <p:cNvSpPr>
            <a:spLocks noGrp="1"/>
          </p:cNvSpPr>
          <p:nvPr>
            <p:ph idx="1"/>
          </p:nvPr>
        </p:nvSpPr>
        <p:spPr>
          <a:xfrm>
            <a:off x="838200" y="1825624"/>
            <a:ext cx="10515600" cy="4726075"/>
          </a:xfrm>
        </p:spPr>
        <p:txBody>
          <a:bodyPr>
            <a:normAutofit/>
          </a:bodyPr>
          <a:lstStyle/>
          <a:p>
            <a:pPr marL="0" indent="0">
              <a:spcBef>
                <a:spcPts val="1800"/>
              </a:spcBef>
              <a:buNone/>
            </a:pPr>
            <a:r>
              <a:rPr lang="en-US" sz="2000"/>
              <a:t>I conceptualize this phenomenon as </a:t>
            </a:r>
            <a:r>
              <a:rPr lang="en-US" sz="2000" b="1"/>
              <a:t>abusive supervision</a:t>
            </a:r>
            <a:br>
              <a:rPr lang="en-US" sz="2000" b="1"/>
            </a:br>
            <a:r>
              <a:rPr lang="en-US" sz="2000" i="1"/>
              <a:t>(See handout for definition and measurement scale)</a:t>
            </a:r>
          </a:p>
          <a:p>
            <a:pPr marL="457200" indent="-457200">
              <a:spcBef>
                <a:spcPts val="1800"/>
              </a:spcBef>
              <a:buFont typeface="+mj-lt"/>
              <a:buAutoNum type="arabicPeriod"/>
            </a:pPr>
            <a:r>
              <a:rPr lang="en-US" sz="2000"/>
              <a:t>About </a:t>
            </a:r>
            <a:r>
              <a:rPr lang="en-US" sz="2000" b="1">
                <a:solidFill>
                  <a:srgbClr val="FF0000"/>
                </a:solidFill>
              </a:rPr>
              <a:t>5.8%</a:t>
            </a:r>
            <a:r>
              <a:rPr lang="en-US" sz="2000"/>
              <a:t> of Michigan doctoral students were abused by their advisors </a:t>
            </a:r>
            <a:br>
              <a:rPr lang="en-US" sz="2000"/>
            </a:br>
            <a:r>
              <a:rPr lang="en-US" sz="2000"/>
              <a:t>(up to 12.4% with broader definition).</a:t>
            </a:r>
          </a:p>
          <a:p>
            <a:pPr marL="457200" indent="-457200">
              <a:spcBef>
                <a:spcPts val="1800"/>
              </a:spcBef>
              <a:buFont typeface="+mj-lt"/>
              <a:buAutoNum type="arabicPeriod"/>
            </a:pPr>
            <a:r>
              <a:rPr lang="en-US" sz="2000" b="1">
                <a:solidFill>
                  <a:srgbClr val="FF0000"/>
                </a:solidFill>
              </a:rPr>
              <a:t>Women</a:t>
            </a:r>
            <a:r>
              <a:rPr lang="en-US" sz="2000"/>
              <a:t> and students in </a:t>
            </a:r>
            <a:r>
              <a:rPr lang="en-US" sz="2000" b="1">
                <a:solidFill>
                  <a:srgbClr val="FF0000"/>
                </a:solidFill>
              </a:rPr>
              <a:t>STEM fields </a:t>
            </a:r>
            <a:r>
              <a:rPr lang="en-US" sz="2000"/>
              <a:t>are more likely to be abused </a:t>
            </a:r>
            <a:br>
              <a:rPr lang="en-US" sz="2000"/>
            </a:br>
            <a:r>
              <a:rPr lang="en-US" sz="2000"/>
              <a:t>(URM and international students show higher risk but not statistically significant).</a:t>
            </a:r>
          </a:p>
          <a:p>
            <a:pPr marL="457200" indent="-457200">
              <a:spcBef>
                <a:spcPts val="1800"/>
              </a:spcBef>
              <a:buFont typeface="+mj-lt"/>
              <a:buAutoNum type="arabicPeriod"/>
            </a:pPr>
            <a:r>
              <a:rPr lang="en-US" sz="2000"/>
              <a:t>While failing to give credit, breaking promises, and </a:t>
            </a:r>
            <a:br>
              <a:rPr lang="en-US" sz="2000"/>
            </a:br>
            <a:r>
              <a:rPr lang="en-US" sz="2000"/>
              <a:t>reminding students of past mistakes are common, </a:t>
            </a:r>
            <a:br>
              <a:rPr lang="en-US" sz="2000"/>
            </a:br>
            <a:r>
              <a:rPr lang="en-US" sz="2000" b="1">
                <a:solidFill>
                  <a:srgbClr val="FF0000"/>
                </a:solidFill>
              </a:rPr>
              <a:t>telling students they are incompetent </a:t>
            </a:r>
            <a:r>
              <a:rPr lang="en-US" sz="2000"/>
              <a:t>is the most </a:t>
            </a:r>
            <a:br>
              <a:rPr lang="en-US" sz="2000"/>
            </a:br>
            <a:r>
              <a:rPr lang="en-US" sz="2000"/>
              <a:t>revealing indicator of abuse.</a:t>
            </a:r>
          </a:p>
          <a:p>
            <a:pPr marL="457200" indent="-457200">
              <a:spcBef>
                <a:spcPts val="1800"/>
              </a:spcBef>
              <a:buFont typeface="+mj-lt"/>
              <a:buAutoNum type="arabicPeriod"/>
            </a:pPr>
            <a:r>
              <a:rPr lang="en-US" sz="2000"/>
              <a:t>Except for the most extreme cases, the impact of abuse </a:t>
            </a:r>
            <a:br>
              <a:rPr lang="en-US" sz="2000"/>
            </a:br>
            <a:r>
              <a:rPr lang="en-US" sz="2000"/>
              <a:t>seems quite </a:t>
            </a:r>
            <a:r>
              <a:rPr lang="en-US" sz="2000" b="1">
                <a:solidFill>
                  <a:srgbClr val="FF0000"/>
                </a:solidFill>
              </a:rPr>
              <a:t>small and statistically insignificant</a:t>
            </a:r>
            <a:r>
              <a:rPr lang="en-US" sz="2000"/>
              <a:t>.</a:t>
            </a:r>
          </a:p>
        </p:txBody>
      </p:sp>
      <p:pic>
        <p:nvPicPr>
          <p:cNvPr id="2054" name="Picture 6" descr="whaaat?! | Minions quotes, Minions funny, Minions">
            <a:extLst>
              <a:ext uri="{FF2B5EF4-FFF2-40B4-BE49-F238E27FC236}">
                <a16:creationId xmlns:a16="http://schemas.microsoft.com/office/drawing/2014/main" id="{9D142280-6B43-BED4-4A8D-8A669C73B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220" y="4118971"/>
            <a:ext cx="2005258" cy="257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98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2023</Words>
  <Application>Microsoft Office PowerPoint</Application>
  <PresentationFormat>Widescreen</PresentationFormat>
  <Paragraphs>186</Paragraphs>
  <Slides>34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Calibri</vt:lpstr>
      <vt:lpstr>Cambria Math</vt:lpstr>
      <vt:lpstr>Office Theme</vt:lpstr>
      <vt:lpstr>Hostile Advisors</vt:lpstr>
      <vt:lpstr>Three Questions for You:</vt:lpstr>
      <vt:lpstr>Three Questions for You:</vt:lpstr>
      <vt:lpstr>Three Questions for You:</vt:lpstr>
      <vt:lpstr>Why Doctoral Students Wanted to Quit?</vt:lpstr>
      <vt:lpstr>Nobody Has the Answer?!</vt:lpstr>
      <vt:lpstr>Questions to be Answered</vt:lpstr>
      <vt:lpstr>Preview of Key Findings</vt:lpstr>
      <vt:lpstr>Preview of Key Findings</vt:lpstr>
      <vt:lpstr>CF: Abusive Supervision</vt:lpstr>
      <vt:lpstr>CF: Abusive Supervision</vt:lpstr>
      <vt:lpstr>RIU’s Doctoral Experience Study</vt:lpstr>
      <vt:lpstr>Validation 1: Exploratory Factor Analysis</vt:lpstr>
      <vt:lpstr>Validation 2: Confirmatory Factor Analysis</vt:lpstr>
      <vt:lpstr>Validation 3: Cross-Loading</vt:lpstr>
      <vt:lpstr>Distribution of Hostility Score</vt:lpstr>
      <vt:lpstr>PowerPoint Presentation</vt:lpstr>
      <vt:lpstr>PowerPoint Presentation</vt:lpstr>
      <vt:lpstr>PowerPoint Presentation</vt:lpstr>
      <vt:lpstr>PowerPoint Presentation</vt:lpstr>
      <vt:lpstr>PowerPoint Presentation</vt:lpstr>
      <vt:lpstr>ROC &amp; Local Regression</vt:lpstr>
      <vt:lpstr>Prevalence: 5.8% (or 12.4%)</vt:lpstr>
      <vt:lpstr>Risk Factors: Women &amp; STEM</vt:lpstr>
      <vt:lpstr>Forms: Frequency Distribution</vt:lpstr>
      <vt:lpstr>Forms: IRT parameters</vt:lpstr>
      <vt:lpstr>Forms: Table format</vt:lpstr>
      <vt:lpstr>PowerPoint Presentation</vt:lpstr>
      <vt:lpstr>Impacts of Advisor Abuse</vt:lpstr>
      <vt:lpstr>Bivariate Relationship Looks Reasonable</vt:lpstr>
      <vt:lpstr>Adding demographs &amp; academics</vt:lpstr>
      <vt:lpstr>Small Point Estimates &amp; Insignificant</vt:lpstr>
      <vt:lpstr>Same Pattern Across Specifications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Ying Sun</dc:creator>
  <cp:lastModifiedBy>Flaster, Allyson</cp:lastModifiedBy>
  <cp:revision>569</cp:revision>
  <dcterms:created xsi:type="dcterms:W3CDTF">2023-10-05T02:40:02Z</dcterms:created>
  <dcterms:modified xsi:type="dcterms:W3CDTF">2025-10-17T13:19:15Z</dcterms:modified>
</cp:coreProperties>
</file>