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5"/>
  </p:notesMasterIdLst>
  <p:sldIdLst>
    <p:sldId id="280" r:id="rId3"/>
    <p:sldId id="289" r:id="rId4"/>
    <p:sldId id="288" r:id="rId5"/>
    <p:sldId id="342" r:id="rId6"/>
    <p:sldId id="294" r:id="rId7"/>
    <p:sldId id="341" r:id="rId8"/>
    <p:sldId id="287" r:id="rId9"/>
    <p:sldId id="290" r:id="rId10"/>
    <p:sldId id="343" r:id="rId11"/>
    <p:sldId id="304" r:id="rId12"/>
    <p:sldId id="305" r:id="rId13"/>
    <p:sldId id="302" r:id="rId14"/>
    <p:sldId id="303" r:id="rId15"/>
    <p:sldId id="344" r:id="rId16"/>
    <p:sldId id="345" r:id="rId17"/>
    <p:sldId id="346" r:id="rId18"/>
    <p:sldId id="347" r:id="rId19"/>
    <p:sldId id="314" r:id="rId20"/>
    <p:sldId id="322" r:id="rId21"/>
    <p:sldId id="306" r:id="rId22"/>
    <p:sldId id="315" r:id="rId23"/>
    <p:sldId id="312" r:id="rId24"/>
    <p:sldId id="309" r:id="rId25"/>
    <p:sldId id="283" r:id="rId26"/>
    <p:sldId id="323" r:id="rId27"/>
    <p:sldId id="324" r:id="rId28"/>
    <p:sldId id="337" r:id="rId29"/>
    <p:sldId id="325" r:id="rId30"/>
    <p:sldId id="338" r:id="rId31"/>
    <p:sldId id="326" r:id="rId32"/>
    <p:sldId id="281" r:id="rId33"/>
    <p:sldId id="297" r:id="rId34"/>
    <p:sldId id="310" r:id="rId35"/>
    <p:sldId id="329" r:id="rId36"/>
    <p:sldId id="331" r:id="rId37"/>
    <p:sldId id="332" r:id="rId38"/>
    <p:sldId id="328" r:id="rId39"/>
    <p:sldId id="298" r:id="rId40"/>
    <p:sldId id="278" r:id="rId41"/>
    <p:sldId id="316" r:id="rId42"/>
    <p:sldId id="300" r:id="rId43"/>
    <p:sldId id="307" r:id="rId44"/>
    <p:sldId id="308" r:id="rId45"/>
    <p:sldId id="335" r:id="rId46"/>
    <p:sldId id="336" r:id="rId47"/>
    <p:sldId id="339" r:id="rId48"/>
    <p:sldId id="313" r:id="rId49"/>
    <p:sldId id="327" r:id="rId50"/>
    <p:sldId id="311" r:id="rId51"/>
    <p:sldId id="340" r:id="rId52"/>
    <p:sldId id="330" r:id="rId53"/>
    <p:sldId id="33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340"/>
    <a:srgbClr val="FCF0BC"/>
    <a:srgbClr val="90E6FF"/>
    <a:srgbClr val="156082"/>
    <a:srgbClr val="104862"/>
    <a:srgbClr val="D9D9D9"/>
    <a:srgbClr val="E4E4E4"/>
    <a:srgbClr val="474747"/>
    <a:srgbClr val="123852"/>
    <a:srgbClr val="F8D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70395" autoAdjust="0"/>
  </p:normalViewPr>
  <p:slideViewPr>
    <p:cSldViewPr snapToGrid="0">
      <p:cViewPr varScale="1">
        <p:scale>
          <a:sx n="80" d="100"/>
          <a:sy n="80" d="100"/>
        </p:scale>
        <p:origin x="18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Table1_authors_year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SGPE_Table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SGPE_Table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Table1_authors_yea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flaster\Downloads\Table1_authors_yea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SGPE_Table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SGPE_Table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SGPE_Table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SGPE_Table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Graphics\SGPE_Table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rack-shared.m.storage.umich.edu\rack-shared\Workgrps\Rackham%20Institutional%20Research\IR%20Research\Presentations\Rackham%20Symposium%20on%20Well-Being%202025\SGPE_Table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Sheet2!$B$1</c:f>
              <c:strCache>
                <c:ptCount val="1"/>
                <c:pt idx="0">
                  <c:v>Number of articles</c:v>
                </c:pt>
              </c:strCache>
            </c:strRef>
          </c:tx>
          <c:spPr>
            <a:ln w="28575" cap="rnd">
              <a:solidFill>
                <a:schemeClr val="accent1"/>
              </a:solidFill>
              <a:round/>
            </a:ln>
            <a:effectLst/>
          </c:spPr>
          <c:marker>
            <c:symbol val="none"/>
          </c:marker>
          <c:cat>
            <c:numRef>
              <c:f>Sheet2!$A$2:$A$34</c:f>
              <c:numCache>
                <c:formatCode>General</c:formatCode>
                <c:ptCount val="33"/>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2009</c:v>
                </c:pt>
                <c:pt idx="24">
                  <c:v>2011</c:v>
                </c:pt>
                <c:pt idx="25">
                  <c:v>2012</c:v>
                </c:pt>
                <c:pt idx="26">
                  <c:v>2014</c:v>
                </c:pt>
                <c:pt idx="27">
                  <c:v>2016</c:v>
                </c:pt>
                <c:pt idx="28">
                  <c:v>2017</c:v>
                </c:pt>
                <c:pt idx="29">
                  <c:v>2018</c:v>
                </c:pt>
                <c:pt idx="30">
                  <c:v>2019</c:v>
                </c:pt>
                <c:pt idx="31">
                  <c:v>2020</c:v>
                </c:pt>
                <c:pt idx="32">
                  <c:v>2021</c:v>
                </c:pt>
              </c:numCache>
            </c:numRef>
          </c:cat>
          <c:val>
            <c:numRef>
              <c:f>Sheet2!$B$2:$B$34</c:f>
              <c:numCache>
                <c:formatCode>General</c:formatCode>
                <c:ptCount val="33"/>
                <c:pt idx="0">
                  <c:v>1</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0</c:v>
                </c:pt>
                <c:pt idx="21">
                  <c:v>0</c:v>
                </c:pt>
                <c:pt idx="22">
                  <c:v>1</c:v>
                </c:pt>
                <c:pt idx="23">
                  <c:v>1</c:v>
                </c:pt>
                <c:pt idx="24">
                  <c:v>1</c:v>
                </c:pt>
                <c:pt idx="25">
                  <c:v>3</c:v>
                </c:pt>
                <c:pt idx="26">
                  <c:v>1</c:v>
                </c:pt>
                <c:pt idx="27">
                  <c:v>3</c:v>
                </c:pt>
                <c:pt idx="28">
                  <c:v>2</c:v>
                </c:pt>
                <c:pt idx="29">
                  <c:v>1</c:v>
                </c:pt>
                <c:pt idx="30">
                  <c:v>5</c:v>
                </c:pt>
                <c:pt idx="31">
                  <c:v>8</c:v>
                </c:pt>
                <c:pt idx="32">
                  <c:v>10</c:v>
                </c:pt>
              </c:numCache>
            </c:numRef>
          </c:val>
          <c:smooth val="0"/>
          <c:extLst>
            <c:ext xmlns:c16="http://schemas.microsoft.com/office/drawing/2014/chart" uri="{C3380CC4-5D6E-409C-BE32-E72D297353CC}">
              <c16:uniqueId val="{00000000-A053-432B-B74C-24172D42E034}"/>
            </c:ext>
          </c:extLst>
        </c:ser>
        <c:dLbls>
          <c:showLegendKey val="0"/>
          <c:showVal val="0"/>
          <c:showCatName val="0"/>
          <c:showSerName val="0"/>
          <c:showPercent val="0"/>
          <c:showBubbleSize val="0"/>
        </c:dLbls>
        <c:smooth val="0"/>
        <c:axId val="1551712640"/>
        <c:axId val="1551711200"/>
      </c:lineChart>
      <c:dateAx>
        <c:axId val="15517126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51711200"/>
        <c:crosses val="autoZero"/>
        <c:auto val="0"/>
        <c:lblOffset val="100"/>
        <c:baseTimeUnit val="days"/>
      </c:dateAx>
      <c:valAx>
        <c:axId val="155171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sz="1600">
                    <a:solidFill>
                      <a:schemeClr val="bg1"/>
                    </a:solidFill>
                  </a:rPr>
                  <a:t>#</a:t>
                </a:r>
                <a:r>
                  <a:rPr lang="en-US" sz="1600" baseline="0">
                    <a:solidFill>
                      <a:schemeClr val="bg1"/>
                    </a:solidFill>
                  </a:rPr>
                  <a:t> of articls</a:t>
                </a:r>
                <a:endParaRPr lang="en-US" sz="1600">
                  <a:solidFill>
                    <a:schemeClr val="bg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51712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3'!$F$1</c:f>
              <c:strCache>
                <c:ptCount val="1"/>
                <c:pt idx="0">
                  <c:v>Thriving for Now</c:v>
                </c:pt>
              </c:strCache>
            </c:strRef>
          </c:tx>
          <c:spPr>
            <a:solidFill>
              <a:schemeClr val="accent1"/>
            </a:solidFill>
            <a:ln>
              <a:noFill/>
            </a:ln>
            <a:effectLst/>
          </c:spPr>
          <c:invertIfNegative val="0"/>
          <c:cat>
            <c:strRef>
              <c:f>'Comparison 3'!$E$2:$E$4</c:f>
              <c:strCache>
                <c:ptCount val="3"/>
                <c:pt idx="0">
                  <c:v>SDT Needs Year 1</c:v>
                </c:pt>
                <c:pt idx="1">
                  <c:v>SDT Needs Year 2</c:v>
                </c:pt>
                <c:pt idx="2">
                  <c:v>SDT Needs Year 3</c:v>
                </c:pt>
              </c:strCache>
            </c:strRef>
          </c:cat>
          <c:val>
            <c:numRef>
              <c:f>'Comparison 3'!$F$2:$F$4</c:f>
              <c:numCache>
                <c:formatCode>General</c:formatCode>
                <c:ptCount val="3"/>
                <c:pt idx="0">
                  <c:v>4.68</c:v>
                </c:pt>
                <c:pt idx="1">
                  <c:v>4.76</c:v>
                </c:pt>
                <c:pt idx="2">
                  <c:v>4.5</c:v>
                </c:pt>
              </c:numCache>
            </c:numRef>
          </c:val>
          <c:extLst>
            <c:ext xmlns:c16="http://schemas.microsoft.com/office/drawing/2014/chart" uri="{C3380CC4-5D6E-409C-BE32-E72D297353CC}">
              <c16:uniqueId val="{00000000-A798-40E6-A32F-AEB1162999E5}"/>
            </c:ext>
          </c:extLst>
        </c:ser>
        <c:ser>
          <c:idx val="1"/>
          <c:order val="1"/>
          <c:tx>
            <c:strRef>
              <c:f>'Comparison 3'!$G$1</c:f>
              <c:strCache>
                <c:ptCount val="1"/>
                <c:pt idx="0">
                  <c:v>High but Falling</c:v>
                </c:pt>
              </c:strCache>
            </c:strRef>
          </c:tx>
          <c:spPr>
            <a:solidFill>
              <a:schemeClr val="accent2"/>
            </a:solidFill>
            <a:ln>
              <a:noFill/>
            </a:ln>
            <a:effectLst/>
          </c:spPr>
          <c:invertIfNegative val="0"/>
          <c:cat>
            <c:strRef>
              <c:f>'Comparison 3'!$E$2:$E$4</c:f>
              <c:strCache>
                <c:ptCount val="3"/>
                <c:pt idx="0">
                  <c:v>SDT Needs Year 1</c:v>
                </c:pt>
                <c:pt idx="1">
                  <c:v>SDT Needs Year 2</c:v>
                </c:pt>
                <c:pt idx="2">
                  <c:v>SDT Needs Year 3</c:v>
                </c:pt>
              </c:strCache>
            </c:strRef>
          </c:cat>
          <c:val>
            <c:numRef>
              <c:f>'Comparison 3'!$G$2:$G$4</c:f>
              <c:numCache>
                <c:formatCode>General</c:formatCode>
                <c:ptCount val="3"/>
                <c:pt idx="0">
                  <c:v>4.3</c:v>
                </c:pt>
                <c:pt idx="1">
                  <c:v>4.22</c:v>
                </c:pt>
                <c:pt idx="2">
                  <c:v>4.18</c:v>
                </c:pt>
              </c:numCache>
            </c:numRef>
          </c:val>
          <c:extLst>
            <c:ext xmlns:c16="http://schemas.microsoft.com/office/drawing/2014/chart" uri="{C3380CC4-5D6E-409C-BE32-E72D297353CC}">
              <c16:uniqueId val="{00000001-A798-40E6-A32F-AEB1162999E5}"/>
            </c:ext>
          </c:extLst>
        </c:ser>
        <c:dLbls>
          <c:showLegendKey val="0"/>
          <c:showVal val="0"/>
          <c:showCatName val="0"/>
          <c:showSerName val="0"/>
          <c:showPercent val="0"/>
          <c:showBubbleSize val="0"/>
        </c:dLbls>
        <c:gapWidth val="219"/>
        <c:overlap val="-27"/>
        <c:axId val="423122879"/>
        <c:axId val="423120959"/>
      </c:barChart>
      <c:catAx>
        <c:axId val="423122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120959"/>
        <c:crosses val="autoZero"/>
        <c:auto val="1"/>
        <c:lblAlgn val="ctr"/>
        <c:lblOffset val="100"/>
        <c:noMultiLvlLbl val="0"/>
      </c:catAx>
      <c:valAx>
        <c:axId val="423120959"/>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122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3'!$J$1</c:f>
              <c:strCache>
                <c:ptCount val="1"/>
                <c:pt idx="0">
                  <c:v>Thriving for Now</c:v>
                </c:pt>
              </c:strCache>
            </c:strRef>
          </c:tx>
          <c:spPr>
            <a:solidFill>
              <a:schemeClr val="accent1"/>
            </a:solidFill>
            <a:ln>
              <a:noFill/>
            </a:ln>
            <a:effectLst/>
          </c:spPr>
          <c:invertIfNegative val="0"/>
          <c:cat>
            <c:strRef>
              <c:f>'Comparison 3'!$I$2:$I$4</c:f>
              <c:strCache>
                <c:ptCount val="3"/>
                <c:pt idx="0">
                  <c:v>Bio and Health</c:v>
                </c:pt>
                <c:pt idx="1">
                  <c:v>Published</c:v>
                </c:pt>
                <c:pt idx="2">
                  <c:v>Female</c:v>
                </c:pt>
              </c:strCache>
            </c:strRef>
          </c:cat>
          <c:val>
            <c:numRef>
              <c:f>'Comparison 3'!$J$2:$J$4</c:f>
              <c:numCache>
                <c:formatCode>General</c:formatCode>
                <c:ptCount val="3"/>
                <c:pt idx="0">
                  <c:v>0.23</c:v>
                </c:pt>
                <c:pt idx="1">
                  <c:v>0.38</c:v>
                </c:pt>
                <c:pt idx="2">
                  <c:v>0.15</c:v>
                </c:pt>
              </c:numCache>
            </c:numRef>
          </c:val>
          <c:extLst>
            <c:ext xmlns:c16="http://schemas.microsoft.com/office/drawing/2014/chart" uri="{C3380CC4-5D6E-409C-BE32-E72D297353CC}">
              <c16:uniqueId val="{00000000-1D2F-4712-8277-6BB347AC58BF}"/>
            </c:ext>
          </c:extLst>
        </c:ser>
        <c:ser>
          <c:idx val="1"/>
          <c:order val="1"/>
          <c:tx>
            <c:strRef>
              <c:f>'Comparison 3'!$K$1</c:f>
              <c:strCache>
                <c:ptCount val="1"/>
                <c:pt idx="0">
                  <c:v>High but Falling</c:v>
                </c:pt>
              </c:strCache>
            </c:strRef>
          </c:tx>
          <c:spPr>
            <a:solidFill>
              <a:schemeClr val="accent2"/>
            </a:solidFill>
            <a:ln>
              <a:noFill/>
            </a:ln>
            <a:effectLst/>
          </c:spPr>
          <c:invertIfNegative val="0"/>
          <c:cat>
            <c:strRef>
              <c:f>'Comparison 3'!$I$2:$I$4</c:f>
              <c:strCache>
                <c:ptCount val="3"/>
                <c:pt idx="0">
                  <c:v>Bio and Health</c:v>
                </c:pt>
                <c:pt idx="1">
                  <c:v>Published</c:v>
                </c:pt>
                <c:pt idx="2">
                  <c:v>Female</c:v>
                </c:pt>
              </c:strCache>
            </c:strRef>
          </c:cat>
          <c:val>
            <c:numRef>
              <c:f>'Comparison 3'!$K$2:$K$4</c:f>
              <c:numCache>
                <c:formatCode>General</c:formatCode>
                <c:ptCount val="3"/>
                <c:pt idx="0">
                  <c:v>0.35</c:v>
                </c:pt>
                <c:pt idx="1">
                  <c:v>0.56000000000000005</c:v>
                </c:pt>
                <c:pt idx="2">
                  <c:v>0.42</c:v>
                </c:pt>
              </c:numCache>
            </c:numRef>
          </c:val>
          <c:extLst>
            <c:ext xmlns:c16="http://schemas.microsoft.com/office/drawing/2014/chart" uri="{C3380CC4-5D6E-409C-BE32-E72D297353CC}">
              <c16:uniqueId val="{00000001-1D2F-4712-8277-6BB347AC58BF}"/>
            </c:ext>
          </c:extLst>
        </c:ser>
        <c:dLbls>
          <c:showLegendKey val="0"/>
          <c:showVal val="0"/>
          <c:showCatName val="0"/>
          <c:showSerName val="0"/>
          <c:showPercent val="0"/>
          <c:showBubbleSize val="0"/>
        </c:dLbls>
        <c:gapWidth val="219"/>
        <c:overlap val="-27"/>
        <c:axId val="420859023"/>
        <c:axId val="420859503"/>
      </c:barChart>
      <c:catAx>
        <c:axId val="42085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0859503"/>
        <c:crosses val="autoZero"/>
        <c:auto val="1"/>
        <c:lblAlgn val="ctr"/>
        <c:lblOffset val="100"/>
        <c:noMultiLvlLbl val="0"/>
      </c:catAx>
      <c:valAx>
        <c:axId val="42085950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085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Sheet2!$B$1</c:f>
              <c:strCache>
                <c:ptCount val="1"/>
                <c:pt idx="0">
                  <c:v>Number of articles</c:v>
                </c:pt>
              </c:strCache>
            </c:strRef>
          </c:tx>
          <c:spPr>
            <a:ln w="28575" cap="rnd">
              <a:solidFill>
                <a:schemeClr val="accent1"/>
              </a:solidFill>
              <a:round/>
            </a:ln>
            <a:effectLst/>
          </c:spPr>
          <c:marker>
            <c:symbol val="none"/>
          </c:marker>
          <c:cat>
            <c:numRef>
              <c:f>Sheet2!$A$2:$A$34</c:f>
              <c:numCache>
                <c:formatCode>General</c:formatCode>
                <c:ptCount val="33"/>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2009</c:v>
                </c:pt>
                <c:pt idx="24">
                  <c:v>2011</c:v>
                </c:pt>
                <c:pt idx="25">
                  <c:v>2012</c:v>
                </c:pt>
                <c:pt idx="26">
                  <c:v>2014</c:v>
                </c:pt>
                <c:pt idx="27">
                  <c:v>2016</c:v>
                </c:pt>
                <c:pt idx="28">
                  <c:v>2017</c:v>
                </c:pt>
                <c:pt idx="29">
                  <c:v>2018</c:v>
                </c:pt>
                <c:pt idx="30">
                  <c:v>2019</c:v>
                </c:pt>
                <c:pt idx="31">
                  <c:v>2020</c:v>
                </c:pt>
                <c:pt idx="32">
                  <c:v>2021</c:v>
                </c:pt>
              </c:numCache>
            </c:numRef>
          </c:cat>
          <c:val>
            <c:numRef>
              <c:f>Sheet2!$B$2:$B$34</c:f>
              <c:numCache>
                <c:formatCode>General</c:formatCode>
                <c:ptCount val="33"/>
                <c:pt idx="0">
                  <c:v>1</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0</c:v>
                </c:pt>
                <c:pt idx="21">
                  <c:v>0</c:v>
                </c:pt>
                <c:pt idx="22">
                  <c:v>1</c:v>
                </c:pt>
                <c:pt idx="23">
                  <c:v>1</c:v>
                </c:pt>
                <c:pt idx="24">
                  <c:v>1</c:v>
                </c:pt>
                <c:pt idx="25">
                  <c:v>3</c:v>
                </c:pt>
                <c:pt idx="26">
                  <c:v>1</c:v>
                </c:pt>
                <c:pt idx="27">
                  <c:v>3</c:v>
                </c:pt>
                <c:pt idx="28">
                  <c:v>2</c:v>
                </c:pt>
                <c:pt idx="29">
                  <c:v>1</c:v>
                </c:pt>
                <c:pt idx="30">
                  <c:v>5</c:v>
                </c:pt>
                <c:pt idx="31">
                  <c:v>8</c:v>
                </c:pt>
                <c:pt idx="32">
                  <c:v>10</c:v>
                </c:pt>
              </c:numCache>
            </c:numRef>
          </c:val>
          <c:smooth val="0"/>
          <c:extLst>
            <c:ext xmlns:c16="http://schemas.microsoft.com/office/drawing/2014/chart" uri="{C3380CC4-5D6E-409C-BE32-E72D297353CC}">
              <c16:uniqueId val="{00000000-A053-432B-B74C-24172D42E034}"/>
            </c:ext>
          </c:extLst>
        </c:ser>
        <c:dLbls>
          <c:showLegendKey val="0"/>
          <c:showVal val="0"/>
          <c:showCatName val="0"/>
          <c:showSerName val="0"/>
          <c:showPercent val="0"/>
          <c:showBubbleSize val="0"/>
        </c:dLbls>
        <c:smooth val="0"/>
        <c:axId val="1551712640"/>
        <c:axId val="1551711200"/>
      </c:lineChart>
      <c:dateAx>
        <c:axId val="15517126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51711200"/>
        <c:crosses val="autoZero"/>
        <c:auto val="0"/>
        <c:lblOffset val="100"/>
        <c:baseTimeUnit val="days"/>
      </c:dateAx>
      <c:valAx>
        <c:axId val="155171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sz="1600">
                    <a:solidFill>
                      <a:schemeClr val="bg1"/>
                    </a:solidFill>
                  </a:rPr>
                  <a:t>#</a:t>
                </a:r>
                <a:r>
                  <a:rPr lang="en-US" sz="1600" baseline="0">
                    <a:solidFill>
                      <a:schemeClr val="bg1"/>
                    </a:solidFill>
                  </a:rPr>
                  <a:t> of articls</a:t>
                </a:r>
                <a:endParaRPr lang="en-US" sz="1600">
                  <a:solidFill>
                    <a:schemeClr val="bg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51712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Sheet2!$B$1</c:f>
              <c:strCache>
                <c:ptCount val="1"/>
                <c:pt idx="0">
                  <c:v>Number of articles</c:v>
                </c:pt>
              </c:strCache>
            </c:strRef>
          </c:tx>
          <c:spPr>
            <a:ln w="28575" cap="rnd">
              <a:solidFill>
                <a:schemeClr val="accent1"/>
              </a:solidFill>
              <a:round/>
            </a:ln>
            <a:effectLst/>
          </c:spPr>
          <c:marker>
            <c:symbol val="none"/>
          </c:marker>
          <c:cat>
            <c:numRef>
              <c:f>Sheet2!$A$2:$A$14</c:f>
              <c:numCache>
                <c:formatCode>General</c:formatCode>
                <c:ptCount val="13"/>
                <c:pt idx="0">
                  <c:v>1979</c:v>
                </c:pt>
                <c:pt idx="1">
                  <c:v>1998</c:v>
                </c:pt>
                <c:pt idx="2">
                  <c:v>2001</c:v>
                </c:pt>
                <c:pt idx="3">
                  <c:v>2009</c:v>
                </c:pt>
                <c:pt idx="4">
                  <c:v>2011</c:v>
                </c:pt>
                <c:pt idx="5">
                  <c:v>2012</c:v>
                </c:pt>
                <c:pt idx="6">
                  <c:v>2014</c:v>
                </c:pt>
                <c:pt idx="7">
                  <c:v>2016</c:v>
                </c:pt>
                <c:pt idx="8">
                  <c:v>2017</c:v>
                </c:pt>
                <c:pt idx="9">
                  <c:v>2018</c:v>
                </c:pt>
                <c:pt idx="10">
                  <c:v>2019</c:v>
                </c:pt>
                <c:pt idx="11">
                  <c:v>2020</c:v>
                </c:pt>
                <c:pt idx="12">
                  <c:v>2021</c:v>
                </c:pt>
              </c:numCache>
            </c:numRef>
          </c:cat>
          <c:val>
            <c:numRef>
              <c:f>Sheet2!$B$2:$B$14</c:f>
              <c:numCache>
                <c:formatCode>General</c:formatCode>
                <c:ptCount val="13"/>
                <c:pt idx="0">
                  <c:v>1</c:v>
                </c:pt>
                <c:pt idx="1">
                  <c:v>1</c:v>
                </c:pt>
                <c:pt idx="2">
                  <c:v>1</c:v>
                </c:pt>
                <c:pt idx="3">
                  <c:v>1</c:v>
                </c:pt>
                <c:pt idx="4">
                  <c:v>1</c:v>
                </c:pt>
                <c:pt idx="5">
                  <c:v>3</c:v>
                </c:pt>
                <c:pt idx="6">
                  <c:v>1</c:v>
                </c:pt>
                <c:pt idx="7">
                  <c:v>3</c:v>
                </c:pt>
                <c:pt idx="8">
                  <c:v>2</c:v>
                </c:pt>
                <c:pt idx="9">
                  <c:v>1</c:v>
                </c:pt>
                <c:pt idx="10">
                  <c:v>5</c:v>
                </c:pt>
                <c:pt idx="11">
                  <c:v>8</c:v>
                </c:pt>
                <c:pt idx="12">
                  <c:v>10</c:v>
                </c:pt>
              </c:numCache>
            </c:numRef>
          </c:val>
          <c:smooth val="0"/>
          <c:extLst>
            <c:ext xmlns:c16="http://schemas.microsoft.com/office/drawing/2014/chart" uri="{C3380CC4-5D6E-409C-BE32-E72D297353CC}">
              <c16:uniqueId val="{00000000-BC06-460F-9C81-A7158B7FD153}"/>
            </c:ext>
          </c:extLst>
        </c:ser>
        <c:dLbls>
          <c:showLegendKey val="0"/>
          <c:showVal val="0"/>
          <c:showCatName val="0"/>
          <c:showSerName val="0"/>
          <c:showPercent val="0"/>
          <c:showBubbleSize val="0"/>
        </c:dLbls>
        <c:smooth val="0"/>
        <c:axId val="1551712640"/>
        <c:axId val="1551711200"/>
      </c:lineChart>
      <c:catAx>
        <c:axId val="155171264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551711200"/>
        <c:crosses val="autoZero"/>
        <c:auto val="0"/>
        <c:lblAlgn val="ctr"/>
        <c:lblOffset val="100"/>
        <c:noMultiLvlLbl val="0"/>
      </c:catAx>
      <c:valAx>
        <c:axId val="1551711200"/>
        <c:scaling>
          <c:orientation val="minMax"/>
        </c:scaling>
        <c:delete val="0"/>
        <c:axPos val="l"/>
        <c:majorGridlines>
          <c:spPr>
            <a:ln w="9525" cap="flat" cmpd="sng" algn="ctr">
              <a:solidFill>
                <a:schemeClr val="bg1">
                  <a:lumMod val="50000"/>
                  <a:alpha val="46000"/>
                </a:schemeClr>
              </a:solidFill>
              <a:round/>
            </a:ln>
            <a:effectLst/>
          </c:spPr>
        </c:majorGridlines>
        <c:numFmt formatCode="General" sourceLinked="1"/>
        <c:majorTickMark val="cross"/>
        <c:minorTickMark val="in"/>
        <c:tickLblPos val="nextTo"/>
        <c:spPr>
          <a:noFill/>
          <a:ln>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51712640"/>
        <c:crosses val="autoZero"/>
        <c:crossBetween val="midCat"/>
        <c:majorUnit val="1"/>
      </c:valAx>
      <c:spPr>
        <a:noFill/>
        <a:ln>
          <a:solidFill>
            <a:schemeClr val="bg1">
              <a:lumMod val="50000"/>
              <a:alpha val="34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1 final'!$B$1</c:f>
              <c:strCache>
                <c:ptCount val="1"/>
                <c:pt idx="0">
                  <c:v>Thriving for Now</c:v>
                </c:pt>
              </c:strCache>
            </c:strRef>
          </c:tx>
          <c:spPr>
            <a:solidFill>
              <a:schemeClr val="accent1"/>
            </a:solidFill>
            <a:ln>
              <a:noFill/>
            </a:ln>
            <a:effectLst/>
          </c:spPr>
          <c:invertIfNegative val="0"/>
          <c:cat>
            <c:strRef>
              <c:f>'Comparison 1 final'!$A$2:$A$4</c:f>
              <c:strCache>
                <c:ptCount val="3"/>
                <c:pt idx="0">
                  <c:v>Stress Year 1</c:v>
                </c:pt>
                <c:pt idx="1">
                  <c:v>Stress Year 2</c:v>
                </c:pt>
                <c:pt idx="2">
                  <c:v>Stress Year 3</c:v>
                </c:pt>
              </c:strCache>
            </c:strRef>
          </c:cat>
          <c:val>
            <c:numRef>
              <c:f>'Comparison 1 final'!$B$2:$B$4</c:f>
              <c:numCache>
                <c:formatCode>General</c:formatCode>
                <c:ptCount val="3"/>
                <c:pt idx="0">
                  <c:v>1.65</c:v>
                </c:pt>
                <c:pt idx="1">
                  <c:v>1.73</c:v>
                </c:pt>
                <c:pt idx="2">
                  <c:v>1.75</c:v>
                </c:pt>
              </c:numCache>
            </c:numRef>
          </c:val>
          <c:extLst>
            <c:ext xmlns:c16="http://schemas.microsoft.com/office/drawing/2014/chart" uri="{C3380CC4-5D6E-409C-BE32-E72D297353CC}">
              <c16:uniqueId val="{00000000-0906-4AE1-A1E3-0D0A1C9F0727}"/>
            </c:ext>
          </c:extLst>
        </c:ser>
        <c:ser>
          <c:idx val="1"/>
          <c:order val="1"/>
          <c:tx>
            <c:strRef>
              <c:f>'Comparison 1 final'!$C$1</c:f>
              <c:strCache>
                <c:ptCount val="1"/>
                <c:pt idx="0">
                  <c:v>Continuing Struggle</c:v>
                </c:pt>
              </c:strCache>
            </c:strRef>
          </c:tx>
          <c:spPr>
            <a:solidFill>
              <a:schemeClr val="accent2"/>
            </a:solidFill>
            <a:ln>
              <a:noFill/>
            </a:ln>
            <a:effectLst/>
          </c:spPr>
          <c:invertIfNegative val="0"/>
          <c:cat>
            <c:strRef>
              <c:f>'Comparison 1 final'!$A$2:$A$4</c:f>
              <c:strCache>
                <c:ptCount val="3"/>
                <c:pt idx="0">
                  <c:v>Stress Year 1</c:v>
                </c:pt>
                <c:pt idx="1">
                  <c:v>Stress Year 2</c:v>
                </c:pt>
                <c:pt idx="2">
                  <c:v>Stress Year 3</c:v>
                </c:pt>
              </c:strCache>
            </c:strRef>
          </c:cat>
          <c:val>
            <c:numRef>
              <c:f>'Comparison 1 final'!$C$2:$C$4</c:f>
              <c:numCache>
                <c:formatCode>General</c:formatCode>
                <c:ptCount val="3"/>
                <c:pt idx="0">
                  <c:v>3</c:v>
                </c:pt>
                <c:pt idx="1">
                  <c:v>3.34</c:v>
                </c:pt>
                <c:pt idx="2">
                  <c:v>3.16</c:v>
                </c:pt>
              </c:numCache>
            </c:numRef>
          </c:val>
          <c:extLst>
            <c:ext xmlns:c16="http://schemas.microsoft.com/office/drawing/2014/chart" uri="{C3380CC4-5D6E-409C-BE32-E72D297353CC}">
              <c16:uniqueId val="{00000001-0906-4AE1-A1E3-0D0A1C9F0727}"/>
            </c:ext>
          </c:extLst>
        </c:ser>
        <c:dLbls>
          <c:showLegendKey val="0"/>
          <c:showVal val="0"/>
          <c:showCatName val="0"/>
          <c:showSerName val="0"/>
          <c:showPercent val="0"/>
          <c:showBubbleSize val="0"/>
        </c:dLbls>
        <c:gapWidth val="219"/>
        <c:overlap val="-27"/>
        <c:axId val="291502767"/>
        <c:axId val="291503247"/>
      </c:barChart>
      <c:catAx>
        <c:axId val="291502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503247"/>
        <c:crosses val="autoZero"/>
        <c:auto val="1"/>
        <c:lblAlgn val="ctr"/>
        <c:lblOffset val="100"/>
        <c:noMultiLvlLbl val="0"/>
      </c:catAx>
      <c:valAx>
        <c:axId val="291503247"/>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502767"/>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1 final'!$F$1</c:f>
              <c:strCache>
                <c:ptCount val="1"/>
                <c:pt idx="0">
                  <c:v>Thriving for Now</c:v>
                </c:pt>
              </c:strCache>
            </c:strRef>
          </c:tx>
          <c:spPr>
            <a:solidFill>
              <a:schemeClr val="accent1"/>
            </a:solidFill>
            <a:ln>
              <a:noFill/>
            </a:ln>
            <a:effectLst/>
          </c:spPr>
          <c:invertIfNegative val="0"/>
          <c:cat>
            <c:strRef>
              <c:f>'Comparison 1 final'!$E$2:$E$4</c:f>
              <c:strCache>
                <c:ptCount val="3"/>
                <c:pt idx="0">
                  <c:v>SDT Needs Year 1</c:v>
                </c:pt>
                <c:pt idx="1">
                  <c:v>SDT Needs Year 2</c:v>
                </c:pt>
                <c:pt idx="2">
                  <c:v>SDT Needs Year 3</c:v>
                </c:pt>
              </c:strCache>
            </c:strRef>
          </c:cat>
          <c:val>
            <c:numRef>
              <c:f>'Comparison 1 final'!$F$2:$F$4</c:f>
              <c:numCache>
                <c:formatCode>General</c:formatCode>
                <c:ptCount val="3"/>
                <c:pt idx="0">
                  <c:v>4.68</c:v>
                </c:pt>
                <c:pt idx="1">
                  <c:v>4.76</c:v>
                </c:pt>
                <c:pt idx="2">
                  <c:v>4.5</c:v>
                </c:pt>
              </c:numCache>
            </c:numRef>
          </c:val>
          <c:extLst>
            <c:ext xmlns:c16="http://schemas.microsoft.com/office/drawing/2014/chart" uri="{C3380CC4-5D6E-409C-BE32-E72D297353CC}">
              <c16:uniqueId val="{00000000-865D-4E82-A07D-D35708851094}"/>
            </c:ext>
          </c:extLst>
        </c:ser>
        <c:ser>
          <c:idx val="1"/>
          <c:order val="1"/>
          <c:tx>
            <c:strRef>
              <c:f>'Comparison 1 final'!$G$1</c:f>
              <c:strCache>
                <c:ptCount val="1"/>
                <c:pt idx="0">
                  <c:v>Continuing Struggle</c:v>
                </c:pt>
              </c:strCache>
            </c:strRef>
          </c:tx>
          <c:spPr>
            <a:solidFill>
              <a:schemeClr val="accent2"/>
            </a:solidFill>
            <a:ln>
              <a:noFill/>
            </a:ln>
            <a:effectLst/>
          </c:spPr>
          <c:invertIfNegative val="0"/>
          <c:cat>
            <c:strRef>
              <c:f>'Comparison 1 final'!$E$2:$E$4</c:f>
              <c:strCache>
                <c:ptCount val="3"/>
                <c:pt idx="0">
                  <c:v>SDT Needs Year 1</c:v>
                </c:pt>
                <c:pt idx="1">
                  <c:v>SDT Needs Year 2</c:v>
                </c:pt>
                <c:pt idx="2">
                  <c:v>SDT Needs Year 3</c:v>
                </c:pt>
              </c:strCache>
            </c:strRef>
          </c:cat>
          <c:val>
            <c:numRef>
              <c:f>'Comparison 1 final'!$G$2:$G$4</c:f>
              <c:numCache>
                <c:formatCode>General</c:formatCode>
                <c:ptCount val="3"/>
                <c:pt idx="0">
                  <c:v>3.51</c:v>
                </c:pt>
                <c:pt idx="1">
                  <c:v>3.05</c:v>
                </c:pt>
                <c:pt idx="2">
                  <c:v>3.05</c:v>
                </c:pt>
              </c:numCache>
            </c:numRef>
          </c:val>
          <c:extLst>
            <c:ext xmlns:c16="http://schemas.microsoft.com/office/drawing/2014/chart" uri="{C3380CC4-5D6E-409C-BE32-E72D297353CC}">
              <c16:uniqueId val="{00000001-865D-4E82-A07D-D35708851094}"/>
            </c:ext>
          </c:extLst>
        </c:ser>
        <c:dLbls>
          <c:showLegendKey val="0"/>
          <c:showVal val="0"/>
          <c:showCatName val="0"/>
          <c:showSerName val="0"/>
          <c:showPercent val="0"/>
          <c:showBubbleSize val="0"/>
        </c:dLbls>
        <c:gapWidth val="219"/>
        <c:overlap val="-27"/>
        <c:axId val="419244191"/>
        <c:axId val="419244671"/>
      </c:barChart>
      <c:catAx>
        <c:axId val="41924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244671"/>
        <c:crosses val="autoZero"/>
        <c:auto val="1"/>
        <c:lblAlgn val="ctr"/>
        <c:lblOffset val="100"/>
        <c:noMultiLvlLbl val="0"/>
      </c:catAx>
      <c:valAx>
        <c:axId val="419244671"/>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244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1 final'!$J$1</c:f>
              <c:strCache>
                <c:ptCount val="1"/>
                <c:pt idx="0">
                  <c:v>Thriving for Now</c:v>
                </c:pt>
              </c:strCache>
            </c:strRef>
          </c:tx>
          <c:spPr>
            <a:solidFill>
              <a:schemeClr val="accent1"/>
            </a:solidFill>
            <a:ln>
              <a:noFill/>
            </a:ln>
            <a:effectLst/>
          </c:spPr>
          <c:invertIfNegative val="0"/>
          <c:cat>
            <c:strRef>
              <c:f>'Comparison 1 final'!$I$2:$I$3</c:f>
              <c:strCache>
                <c:ptCount val="1"/>
                <c:pt idx="0">
                  <c:v>Recognition</c:v>
                </c:pt>
              </c:strCache>
            </c:strRef>
          </c:cat>
          <c:val>
            <c:numRef>
              <c:f>'Comparison 1 final'!$J$2:$J$3</c:f>
              <c:numCache>
                <c:formatCode>General</c:formatCode>
                <c:ptCount val="2"/>
                <c:pt idx="0">
                  <c:v>3.52</c:v>
                </c:pt>
              </c:numCache>
            </c:numRef>
          </c:val>
          <c:extLst>
            <c:ext xmlns:c16="http://schemas.microsoft.com/office/drawing/2014/chart" uri="{C3380CC4-5D6E-409C-BE32-E72D297353CC}">
              <c16:uniqueId val="{00000000-9C3C-4129-BBB1-1482853CDE5C}"/>
            </c:ext>
          </c:extLst>
        </c:ser>
        <c:ser>
          <c:idx val="1"/>
          <c:order val="1"/>
          <c:tx>
            <c:strRef>
              <c:f>'Comparison 1 final'!$K$1</c:f>
              <c:strCache>
                <c:ptCount val="1"/>
                <c:pt idx="0">
                  <c:v>Continuing Struggle</c:v>
                </c:pt>
              </c:strCache>
            </c:strRef>
          </c:tx>
          <c:spPr>
            <a:solidFill>
              <a:schemeClr val="accent2"/>
            </a:solidFill>
            <a:ln>
              <a:noFill/>
            </a:ln>
            <a:effectLst/>
          </c:spPr>
          <c:invertIfNegative val="0"/>
          <c:cat>
            <c:strRef>
              <c:f>'Comparison 1 final'!$I$2:$I$3</c:f>
              <c:strCache>
                <c:ptCount val="1"/>
                <c:pt idx="0">
                  <c:v>Recognition</c:v>
                </c:pt>
              </c:strCache>
            </c:strRef>
          </c:cat>
          <c:val>
            <c:numRef>
              <c:f>'Comparison 1 final'!$K$2:$K$3</c:f>
              <c:numCache>
                <c:formatCode>General</c:formatCode>
                <c:ptCount val="2"/>
                <c:pt idx="0">
                  <c:v>2.85</c:v>
                </c:pt>
              </c:numCache>
            </c:numRef>
          </c:val>
          <c:extLst>
            <c:ext xmlns:c16="http://schemas.microsoft.com/office/drawing/2014/chart" uri="{C3380CC4-5D6E-409C-BE32-E72D297353CC}">
              <c16:uniqueId val="{00000001-9C3C-4129-BBB1-1482853CDE5C}"/>
            </c:ext>
          </c:extLst>
        </c:ser>
        <c:dLbls>
          <c:showLegendKey val="0"/>
          <c:showVal val="0"/>
          <c:showCatName val="0"/>
          <c:showSerName val="0"/>
          <c:showPercent val="0"/>
          <c:showBubbleSize val="0"/>
        </c:dLbls>
        <c:gapWidth val="219"/>
        <c:overlap val="-27"/>
        <c:axId val="419093199"/>
        <c:axId val="419091279"/>
      </c:barChart>
      <c:catAx>
        <c:axId val="41909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091279"/>
        <c:crosses val="autoZero"/>
        <c:auto val="1"/>
        <c:lblAlgn val="ctr"/>
        <c:lblOffset val="100"/>
        <c:noMultiLvlLbl val="0"/>
      </c:catAx>
      <c:valAx>
        <c:axId val="419091279"/>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093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4'!$B$1</c:f>
              <c:strCache>
                <c:ptCount val="1"/>
                <c:pt idx="0">
                  <c:v>Thriving for Now</c:v>
                </c:pt>
              </c:strCache>
            </c:strRef>
          </c:tx>
          <c:spPr>
            <a:solidFill>
              <a:schemeClr val="accent1"/>
            </a:solidFill>
            <a:ln>
              <a:noFill/>
            </a:ln>
            <a:effectLst/>
          </c:spPr>
          <c:invertIfNegative val="0"/>
          <c:cat>
            <c:strRef>
              <c:f>'Comparison 4'!$A$2:$A$4</c:f>
              <c:strCache>
                <c:ptCount val="3"/>
                <c:pt idx="0">
                  <c:v>Stress Year 1</c:v>
                </c:pt>
                <c:pt idx="1">
                  <c:v>Stress Year 2</c:v>
                </c:pt>
                <c:pt idx="2">
                  <c:v>Stress Year 3</c:v>
                </c:pt>
              </c:strCache>
            </c:strRef>
          </c:cat>
          <c:val>
            <c:numRef>
              <c:f>'Comparison 4'!$B$2:$B$4</c:f>
              <c:numCache>
                <c:formatCode>General</c:formatCode>
                <c:ptCount val="3"/>
                <c:pt idx="0">
                  <c:v>1.65</c:v>
                </c:pt>
                <c:pt idx="1">
                  <c:v>1.73</c:v>
                </c:pt>
                <c:pt idx="2">
                  <c:v>1.75</c:v>
                </c:pt>
              </c:numCache>
            </c:numRef>
          </c:val>
          <c:extLst>
            <c:ext xmlns:c16="http://schemas.microsoft.com/office/drawing/2014/chart" uri="{C3380CC4-5D6E-409C-BE32-E72D297353CC}">
              <c16:uniqueId val="{00000000-6DC8-4AB6-88A0-488ECE42F185}"/>
            </c:ext>
          </c:extLst>
        </c:ser>
        <c:ser>
          <c:idx val="1"/>
          <c:order val="1"/>
          <c:tx>
            <c:strRef>
              <c:f>'Comparison 4'!$C$1</c:f>
              <c:strCache>
                <c:ptCount val="1"/>
                <c:pt idx="0">
                  <c:v>Rapid Decline</c:v>
                </c:pt>
              </c:strCache>
            </c:strRef>
          </c:tx>
          <c:spPr>
            <a:solidFill>
              <a:schemeClr val="accent2"/>
            </a:solidFill>
            <a:ln>
              <a:noFill/>
            </a:ln>
            <a:effectLst/>
          </c:spPr>
          <c:invertIfNegative val="0"/>
          <c:cat>
            <c:strRef>
              <c:f>'Comparison 4'!$A$2:$A$4</c:f>
              <c:strCache>
                <c:ptCount val="3"/>
                <c:pt idx="0">
                  <c:v>Stress Year 1</c:v>
                </c:pt>
                <c:pt idx="1">
                  <c:v>Stress Year 2</c:v>
                </c:pt>
                <c:pt idx="2">
                  <c:v>Stress Year 3</c:v>
                </c:pt>
              </c:strCache>
            </c:strRef>
          </c:cat>
          <c:val>
            <c:numRef>
              <c:f>'Comparison 4'!$C$2:$C$4</c:f>
              <c:numCache>
                <c:formatCode>General</c:formatCode>
                <c:ptCount val="3"/>
                <c:pt idx="0">
                  <c:v>2.65</c:v>
                </c:pt>
                <c:pt idx="1">
                  <c:v>3.07</c:v>
                </c:pt>
                <c:pt idx="2">
                  <c:v>3.1</c:v>
                </c:pt>
              </c:numCache>
            </c:numRef>
          </c:val>
          <c:extLst>
            <c:ext xmlns:c16="http://schemas.microsoft.com/office/drawing/2014/chart" uri="{C3380CC4-5D6E-409C-BE32-E72D297353CC}">
              <c16:uniqueId val="{00000001-6DC8-4AB6-88A0-488ECE42F185}"/>
            </c:ext>
          </c:extLst>
        </c:ser>
        <c:dLbls>
          <c:showLegendKey val="0"/>
          <c:showVal val="0"/>
          <c:showCatName val="0"/>
          <c:showSerName val="0"/>
          <c:showPercent val="0"/>
          <c:showBubbleSize val="0"/>
        </c:dLbls>
        <c:gapWidth val="219"/>
        <c:overlap val="-27"/>
        <c:axId val="878633151"/>
        <c:axId val="878616831"/>
      </c:barChart>
      <c:catAx>
        <c:axId val="878633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16831"/>
        <c:crosses val="autoZero"/>
        <c:auto val="1"/>
        <c:lblAlgn val="ctr"/>
        <c:lblOffset val="100"/>
        <c:noMultiLvlLbl val="0"/>
      </c:catAx>
      <c:valAx>
        <c:axId val="878616831"/>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33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4'!$G$1</c:f>
              <c:strCache>
                <c:ptCount val="1"/>
                <c:pt idx="0">
                  <c:v>Thriving for Now</c:v>
                </c:pt>
              </c:strCache>
            </c:strRef>
          </c:tx>
          <c:spPr>
            <a:solidFill>
              <a:schemeClr val="accent1"/>
            </a:solidFill>
            <a:ln>
              <a:noFill/>
            </a:ln>
            <a:effectLst/>
          </c:spPr>
          <c:invertIfNegative val="0"/>
          <c:cat>
            <c:strRef>
              <c:f>'Comparison 4'!$F$2</c:f>
              <c:strCache>
                <c:ptCount val="1"/>
                <c:pt idx="0">
                  <c:v>Undergrad GPA</c:v>
                </c:pt>
              </c:strCache>
            </c:strRef>
          </c:cat>
          <c:val>
            <c:numRef>
              <c:f>'Comparison 4'!$G$2</c:f>
              <c:numCache>
                <c:formatCode>General</c:formatCode>
                <c:ptCount val="1"/>
                <c:pt idx="0">
                  <c:v>3.67</c:v>
                </c:pt>
              </c:numCache>
            </c:numRef>
          </c:val>
          <c:extLst>
            <c:ext xmlns:c16="http://schemas.microsoft.com/office/drawing/2014/chart" uri="{C3380CC4-5D6E-409C-BE32-E72D297353CC}">
              <c16:uniqueId val="{00000000-988D-45F6-8308-07F7843B9E4A}"/>
            </c:ext>
          </c:extLst>
        </c:ser>
        <c:ser>
          <c:idx val="1"/>
          <c:order val="1"/>
          <c:tx>
            <c:strRef>
              <c:f>'Comparison 4'!$H$1</c:f>
              <c:strCache>
                <c:ptCount val="1"/>
                <c:pt idx="0">
                  <c:v>Rapid Decline</c:v>
                </c:pt>
              </c:strCache>
            </c:strRef>
          </c:tx>
          <c:spPr>
            <a:solidFill>
              <a:schemeClr val="accent2"/>
            </a:solidFill>
            <a:ln>
              <a:noFill/>
            </a:ln>
            <a:effectLst/>
          </c:spPr>
          <c:invertIfNegative val="0"/>
          <c:cat>
            <c:strRef>
              <c:f>'Comparison 4'!$F$2</c:f>
              <c:strCache>
                <c:ptCount val="1"/>
                <c:pt idx="0">
                  <c:v>Undergrad GPA</c:v>
                </c:pt>
              </c:strCache>
            </c:strRef>
          </c:cat>
          <c:val>
            <c:numRef>
              <c:f>'Comparison 4'!$H$2</c:f>
              <c:numCache>
                <c:formatCode>General</c:formatCode>
                <c:ptCount val="1"/>
                <c:pt idx="0">
                  <c:v>3.6</c:v>
                </c:pt>
              </c:numCache>
            </c:numRef>
          </c:val>
          <c:extLst>
            <c:ext xmlns:c16="http://schemas.microsoft.com/office/drawing/2014/chart" uri="{C3380CC4-5D6E-409C-BE32-E72D297353CC}">
              <c16:uniqueId val="{00000001-988D-45F6-8308-07F7843B9E4A}"/>
            </c:ext>
          </c:extLst>
        </c:ser>
        <c:dLbls>
          <c:showLegendKey val="0"/>
          <c:showVal val="0"/>
          <c:showCatName val="0"/>
          <c:showSerName val="0"/>
          <c:showPercent val="0"/>
          <c:showBubbleSize val="0"/>
        </c:dLbls>
        <c:gapWidth val="219"/>
        <c:overlap val="-27"/>
        <c:axId val="878603871"/>
        <c:axId val="878593791"/>
      </c:barChart>
      <c:catAx>
        <c:axId val="878603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593791"/>
        <c:crosses val="autoZero"/>
        <c:auto val="1"/>
        <c:lblAlgn val="ctr"/>
        <c:lblOffset val="100"/>
        <c:noMultiLvlLbl val="0"/>
      </c:catAx>
      <c:valAx>
        <c:axId val="878593791"/>
        <c:scaling>
          <c:orientation val="minMax"/>
          <c:max val="3.75"/>
          <c:min val="3.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03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3'!$B$1</c:f>
              <c:strCache>
                <c:ptCount val="1"/>
                <c:pt idx="0">
                  <c:v>Thriving for Now</c:v>
                </c:pt>
              </c:strCache>
            </c:strRef>
          </c:tx>
          <c:spPr>
            <a:solidFill>
              <a:schemeClr val="accent1"/>
            </a:solidFill>
            <a:ln>
              <a:noFill/>
            </a:ln>
            <a:effectLst/>
          </c:spPr>
          <c:invertIfNegative val="0"/>
          <c:cat>
            <c:strRef>
              <c:f>'Comparison 3'!$A$2:$A$4</c:f>
              <c:strCache>
                <c:ptCount val="3"/>
                <c:pt idx="0">
                  <c:v>Stress Year 1</c:v>
                </c:pt>
                <c:pt idx="1">
                  <c:v>Stress Year 2</c:v>
                </c:pt>
                <c:pt idx="2">
                  <c:v>Stress Year 3</c:v>
                </c:pt>
              </c:strCache>
            </c:strRef>
          </c:cat>
          <c:val>
            <c:numRef>
              <c:f>'Comparison 3'!$B$2:$B$4</c:f>
              <c:numCache>
                <c:formatCode>General</c:formatCode>
                <c:ptCount val="3"/>
                <c:pt idx="0">
                  <c:v>1.65</c:v>
                </c:pt>
                <c:pt idx="1">
                  <c:v>1.73</c:v>
                </c:pt>
                <c:pt idx="2">
                  <c:v>1.75</c:v>
                </c:pt>
              </c:numCache>
            </c:numRef>
          </c:val>
          <c:extLst>
            <c:ext xmlns:c16="http://schemas.microsoft.com/office/drawing/2014/chart" uri="{C3380CC4-5D6E-409C-BE32-E72D297353CC}">
              <c16:uniqueId val="{00000000-CBF0-459A-82D8-C0BF3C939287}"/>
            </c:ext>
          </c:extLst>
        </c:ser>
        <c:ser>
          <c:idx val="1"/>
          <c:order val="1"/>
          <c:tx>
            <c:strRef>
              <c:f>'Comparison 3'!$C$1</c:f>
              <c:strCache>
                <c:ptCount val="1"/>
                <c:pt idx="0">
                  <c:v>High but Falling</c:v>
                </c:pt>
              </c:strCache>
            </c:strRef>
          </c:tx>
          <c:spPr>
            <a:solidFill>
              <a:schemeClr val="accent2"/>
            </a:solidFill>
            <a:ln>
              <a:noFill/>
            </a:ln>
            <a:effectLst/>
          </c:spPr>
          <c:invertIfNegative val="0"/>
          <c:cat>
            <c:strRef>
              <c:f>'Comparison 3'!$A$2:$A$4</c:f>
              <c:strCache>
                <c:ptCount val="3"/>
                <c:pt idx="0">
                  <c:v>Stress Year 1</c:v>
                </c:pt>
                <c:pt idx="1">
                  <c:v>Stress Year 2</c:v>
                </c:pt>
                <c:pt idx="2">
                  <c:v>Stress Year 3</c:v>
                </c:pt>
              </c:strCache>
            </c:strRef>
          </c:cat>
          <c:val>
            <c:numRef>
              <c:f>'Comparison 3'!$C$2:$C$4</c:f>
              <c:numCache>
                <c:formatCode>General</c:formatCode>
                <c:ptCount val="3"/>
                <c:pt idx="0">
                  <c:v>2.2799999999999998</c:v>
                </c:pt>
                <c:pt idx="1">
                  <c:v>2.2400000000000002</c:v>
                </c:pt>
                <c:pt idx="2">
                  <c:v>2.2599999999999998</c:v>
                </c:pt>
              </c:numCache>
            </c:numRef>
          </c:val>
          <c:extLst>
            <c:ext xmlns:c16="http://schemas.microsoft.com/office/drawing/2014/chart" uri="{C3380CC4-5D6E-409C-BE32-E72D297353CC}">
              <c16:uniqueId val="{00000001-CBF0-459A-82D8-C0BF3C939287}"/>
            </c:ext>
          </c:extLst>
        </c:ser>
        <c:dLbls>
          <c:showLegendKey val="0"/>
          <c:showVal val="0"/>
          <c:showCatName val="0"/>
          <c:showSerName val="0"/>
          <c:showPercent val="0"/>
          <c:showBubbleSize val="0"/>
        </c:dLbls>
        <c:gapWidth val="219"/>
        <c:overlap val="-27"/>
        <c:axId val="480175103"/>
        <c:axId val="480175583"/>
      </c:barChart>
      <c:catAx>
        <c:axId val="48017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175583"/>
        <c:crosses val="autoZero"/>
        <c:auto val="1"/>
        <c:lblAlgn val="ctr"/>
        <c:lblOffset val="100"/>
        <c:noMultiLvlLbl val="0"/>
      </c:catAx>
      <c:valAx>
        <c:axId val="480175583"/>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175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17:38:15.550"/>
    </inkml:context>
    <inkml:brush xml:id="br0">
      <inkml:brushProperty name="width" value="0.05292" units="cm"/>
      <inkml:brushProperty name="height" value="0.10583" units="cm"/>
      <inkml:brushProperty name="color" value="#0069AF"/>
      <inkml:brushProperty name="tip" value="rectangle"/>
      <inkml:brushProperty name="rasterOp" value="maskPen"/>
      <inkml:brushProperty name="ignorePressure" value="1"/>
    </inkml:brush>
  </inkml:definitions>
  <inkml:trace contextRef="#ctx0" brushRef="#br0">1818 105,'-31'-2,"0"-2,0-2,-58-17,-4-1,10 7,-1 4,-127-2,166 15,-226 9,236-5,0 2,1 1,0 2,0 1,-56 26,62-19,1 1,0 2,1 0,1 2,-22 26,-1-2,5-4,1 2,2 2,3 2,1 1,2 2,2 1,-25 58,49-87,1-1,1 1,1 1,1-1,0 1,2 0,1 0,1-1,1 1,0 0,2 0,1-1,1 1,0-1,2 0,11 27,-6-28,1 0,0-1,1 0,2-1,23 24,96 83,-135-127,37 34,2-2,1-2,1-2,1-1,1-3,2-1,0-3,1-1,1-3,56 12,548 94,-183-22,-325-75,231 7,147-31,-295-4,-133 3,554-28,-585 21,219-36,-245 35,-1-1,0-2,-1-2,0-1,54-32,-73 35,0-1,-1 0,0-1,-1-1,0 0,-1-1,0 0,-1-1,-1 0,-1-1,0 0,-1 0,0-1,-2 0,0-1,-1 0,-1 0,0 0,-2 0,0 0,-1-1,-1 1,0-1,-1 1,-2 0,-5-28,1 25,0 0,-1 1,-1 0,-1 0,-1 1,-1 0,0 1,-1 0,-1 2,-1-1,-25-22,-20-14,-123-83,2 17,-5 8,-395-171,497 251,-1 4,-1 4,-2 4,0 3,0 5,-127 0,105 12,5 2,1-5,-117-20,182 15,-2 1,1 2,-1 2,1 2,-68 7,81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17:38:17.345"/>
    </inkml:context>
    <inkml:brush xml:id="br0">
      <inkml:brushProperty name="width" value="0.05292" units="cm"/>
      <inkml:brushProperty name="height" value="0.10583" units="cm"/>
      <inkml:brushProperty name="color" value="#0069AF"/>
      <inkml:brushProperty name="tip" value="rectangle"/>
      <inkml:brushProperty name="rasterOp" value="maskPen"/>
      <inkml:brushProperty name="ignorePressure" value="1"/>
    </inkml:brush>
  </inkml:definitions>
  <inkml:trace contextRef="#ctx0" brushRef="#br0">2531 221,'-205'-12,"42"0,-1033 4,747 10,431-3,1 2,-1 0,0 1,1 0,-1 1,-21 8,28-7,-1 2,1-1,0 2,0-1,1 2,0-1,0 1,0 0,-10 14,-16 16,2 1,-50 77,70-92,2 0,0 0,2 1,0 0,2 1,1-1,-4 34,1 18,4 1,3-1,4 1,12 84,-8-136,2 0,1 0,1 0,1-1,2 0,0-1,2-1,1 0,0 0,2-2,28 30,2-6,2-2,2-1,95 59,-85-66,0-3,2-2,2-3,103 30,280 45,585 34,-478-74,-413-46,-1-6,166-9,-222-6,0-3,0-4,-1-3,151-48,-175 38,-2-1,0-4,-2-1,-2-3,-1-2,81-72,-102 79,-2-2,-1-1,43-62,57-117,-107 172,-16 27,0-1,-1 1,-1-1,0 0,0 0,-2 0,0-1,0 1,-1-1,-1 1,-1-1,0 1,0-1,-1 1,-1 0,-1 0,0 0,0 0,-2 0,1 1,-2 0,-7-12,-6-6,0 2,-2 0,-2 1,0 1,-2 1,0 1,-45-30,28 26,-2 2,0 2,-81-30,-157-40,173 60,-352-106,-233-75,456 115,183 73,-3 1,0 3,-1 2,-1 3,-82-13,107 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0T17:38:18.204"/>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5FC7B-84E4-4EF2-B646-C25C1C161D68}"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4891C-6B58-4A8E-B3E3-A116DF654B59}" type="slidenum">
              <a:rPr lang="en-US" smtClean="0"/>
              <a:t>‹#›</a:t>
            </a:fld>
            <a:endParaRPr lang="en-US"/>
          </a:p>
        </p:txBody>
      </p:sp>
    </p:spTree>
    <p:extLst>
      <p:ext uri="{BB962C8B-B14F-4D97-AF65-F5344CB8AC3E}">
        <p14:creationId xmlns:p14="http://schemas.microsoft.com/office/powerpoint/2010/main" val="212984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B3CA8-EC6D-DBB0-93F2-40C58DFB1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F7143-4717-7BE6-8F11-EFDE7243F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E1157-37A5-BEE0-B123-804B1FD9DC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1B11A1-9A87-6019-FB3D-E59DD1761385}"/>
              </a:ext>
            </a:extLst>
          </p:cNvPr>
          <p:cNvSpPr>
            <a:spLocks noGrp="1"/>
          </p:cNvSpPr>
          <p:nvPr>
            <p:ph type="sldNum" sz="quarter" idx="5"/>
          </p:nvPr>
        </p:nvSpPr>
        <p:spPr/>
        <p:txBody>
          <a:bodyPr/>
          <a:lstStyle/>
          <a:p>
            <a:fld id="{3E94891C-6B58-4A8E-B3E3-A116DF654B59}" type="slidenum">
              <a:rPr lang="en-US" smtClean="0"/>
              <a:t>1</a:t>
            </a:fld>
            <a:endParaRPr lang="en-US"/>
          </a:p>
        </p:txBody>
      </p:sp>
    </p:spTree>
    <p:extLst>
      <p:ext uri="{BB962C8B-B14F-4D97-AF65-F5344CB8AC3E}">
        <p14:creationId xmlns:p14="http://schemas.microsoft.com/office/powerpoint/2010/main" val="255966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E81F-F712-862E-5E22-04A004742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8FEAF-946C-439E-8373-71530B287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50B99-A861-5521-46F3-0CEEFDFA32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E3339-6D3F-B3CE-79F4-CB4D36BF91EC}"/>
              </a:ext>
            </a:extLst>
          </p:cNvPr>
          <p:cNvSpPr>
            <a:spLocks noGrp="1"/>
          </p:cNvSpPr>
          <p:nvPr>
            <p:ph type="sldNum" sz="quarter" idx="5"/>
          </p:nvPr>
        </p:nvSpPr>
        <p:spPr/>
        <p:txBody>
          <a:bodyPr/>
          <a:lstStyle/>
          <a:p>
            <a:fld id="{3E94891C-6B58-4A8E-B3E3-A116DF654B59}" type="slidenum">
              <a:rPr lang="en-US" smtClean="0"/>
              <a:t>10</a:t>
            </a:fld>
            <a:endParaRPr lang="en-US"/>
          </a:p>
        </p:txBody>
      </p:sp>
    </p:spTree>
    <p:extLst>
      <p:ext uri="{BB962C8B-B14F-4D97-AF65-F5344CB8AC3E}">
        <p14:creationId xmlns:p14="http://schemas.microsoft.com/office/powerpoint/2010/main" val="2061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C594F-01A6-1588-F1CC-206B42383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D4153-C51B-82E4-215E-E3EAD3194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5F18B-E281-C246-66CC-53DCAAB42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5426CE-B10B-59DE-885F-C6A692A80DEC}"/>
              </a:ext>
            </a:extLst>
          </p:cNvPr>
          <p:cNvSpPr>
            <a:spLocks noGrp="1"/>
          </p:cNvSpPr>
          <p:nvPr>
            <p:ph type="sldNum" sz="quarter" idx="5"/>
          </p:nvPr>
        </p:nvSpPr>
        <p:spPr/>
        <p:txBody>
          <a:bodyPr/>
          <a:lstStyle/>
          <a:p>
            <a:fld id="{3E94891C-6B58-4A8E-B3E3-A116DF654B59}" type="slidenum">
              <a:rPr lang="en-US" smtClean="0"/>
              <a:t>11</a:t>
            </a:fld>
            <a:endParaRPr lang="en-US"/>
          </a:p>
        </p:txBody>
      </p:sp>
    </p:spTree>
    <p:extLst>
      <p:ext uri="{BB962C8B-B14F-4D97-AF65-F5344CB8AC3E}">
        <p14:creationId xmlns:p14="http://schemas.microsoft.com/office/powerpoint/2010/main" val="1432051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05F1-E67D-97FA-B0E6-A7F59958A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126D5-A545-C694-4498-A86137953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4450F-5EB6-A043-59F0-73BDBACCE1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7243D-F676-3206-53B0-52D40E24CBEE}"/>
              </a:ext>
            </a:extLst>
          </p:cNvPr>
          <p:cNvSpPr>
            <a:spLocks noGrp="1"/>
          </p:cNvSpPr>
          <p:nvPr>
            <p:ph type="sldNum" sz="quarter" idx="5"/>
          </p:nvPr>
        </p:nvSpPr>
        <p:spPr/>
        <p:txBody>
          <a:bodyPr/>
          <a:lstStyle/>
          <a:p>
            <a:fld id="{3E94891C-6B58-4A8E-B3E3-A116DF654B59}" type="slidenum">
              <a:rPr lang="en-US" smtClean="0"/>
              <a:t>12</a:t>
            </a:fld>
            <a:endParaRPr lang="en-US"/>
          </a:p>
        </p:txBody>
      </p:sp>
    </p:spTree>
    <p:extLst>
      <p:ext uri="{BB962C8B-B14F-4D97-AF65-F5344CB8AC3E}">
        <p14:creationId xmlns:p14="http://schemas.microsoft.com/office/powerpoint/2010/main" val="256790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1BAD0-6D0A-F92D-8EBC-9BA024ADD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1D455-11B9-898F-0B34-C732650D1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9F774-D371-CC19-52CE-E2234CADED2A}"/>
              </a:ext>
            </a:extLst>
          </p:cNvPr>
          <p:cNvSpPr>
            <a:spLocks noGrp="1"/>
          </p:cNvSpPr>
          <p:nvPr>
            <p:ph type="body" idx="1"/>
          </p:nvPr>
        </p:nvSpPr>
        <p:spPr/>
        <p:txBody>
          <a:bodyPr/>
          <a:lstStyle/>
          <a:p>
            <a:pPr marL="0" lvl="0" indent="0" algn="l" rtl="0">
              <a:spcBef>
                <a:spcPts val="1200"/>
              </a:spcBef>
              <a:spcAft>
                <a:spcPts val="0"/>
              </a:spcAft>
              <a:buNone/>
            </a:pPr>
            <a:endParaRPr lang="en-US" dirty="0"/>
          </a:p>
        </p:txBody>
      </p:sp>
      <p:sp>
        <p:nvSpPr>
          <p:cNvPr id="4" name="Slide Number Placeholder 3">
            <a:extLst>
              <a:ext uri="{FF2B5EF4-FFF2-40B4-BE49-F238E27FC236}">
                <a16:creationId xmlns:a16="http://schemas.microsoft.com/office/drawing/2014/main" id="{C0005FDE-FF5B-D7E9-3A81-26B5F06EAE0B}"/>
              </a:ext>
            </a:extLst>
          </p:cNvPr>
          <p:cNvSpPr>
            <a:spLocks noGrp="1"/>
          </p:cNvSpPr>
          <p:nvPr>
            <p:ph type="sldNum" sz="quarter" idx="5"/>
          </p:nvPr>
        </p:nvSpPr>
        <p:spPr/>
        <p:txBody>
          <a:bodyPr/>
          <a:lstStyle/>
          <a:p>
            <a:fld id="{3E94891C-6B58-4A8E-B3E3-A116DF654B59}" type="slidenum">
              <a:rPr lang="en-US" smtClean="0"/>
              <a:t>13</a:t>
            </a:fld>
            <a:endParaRPr lang="en-US"/>
          </a:p>
        </p:txBody>
      </p:sp>
    </p:spTree>
    <p:extLst>
      <p:ext uri="{BB962C8B-B14F-4D97-AF65-F5344CB8AC3E}">
        <p14:creationId xmlns:p14="http://schemas.microsoft.com/office/powerpoint/2010/main" val="219320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A326-866A-C195-DE70-10C979393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D4A7F-1859-377E-4A49-738469D2F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9AB40-B57B-2C50-EA08-EC1AF8A64074}"/>
              </a:ext>
            </a:extLst>
          </p:cNvPr>
          <p:cNvSpPr>
            <a:spLocks noGrp="1"/>
          </p:cNvSpPr>
          <p:nvPr>
            <p:ph type="body" idx="1"/>
          </p:nvPr>
        </p:nvSpPr>
        <p:spPr/>
        <p:txBody>
          <a:bodyPr/>
          <a:lstStyle/>
          <a:p>
            <a:pPr marL="0" lvl="0" indent="0" algn="l" rtl="0">
              <a:spcBef>
                <a:spcPts val="1200"/>
              </a:spcBef>
              <a:spcAft>
                <a:spcPts val="0"/>
              </a:spcAft>
              <a:buNone/>
            </a:pPr>
            <a:endParaRPr lang="en-US" sz="1200" dirty="0">
              <a:solidFill>
                <a:schemeClr val="dk2"/>
              </a:solidFill>
            </a:endParaRPr>
          </a:p>
        </p:txBody>
      </p:sp>
      <p:sp>
        <p:nvSpPr>
          <p:cNvPr id="4" name="Slide Number Placeholder 3">
            <a:extLst>
              <a:ext uri="{FF2B5EF4-FFF2-40B4-BE49-F238E27FC236}">
                <a16:creationId xmlns:a16="http://schemas.microsoft.com/office/drawing/2014/main" id="{879F5F3A-38F2-92B3-0C82-3C040CA2F789}"/>
              </a:ext>
            </a:extLst>
          </p:cNvPr>
          <p:cNvSpPr>
            <a:spLocks noGrp="1"/>
          </p:cNvSpPr>
          <p:nvPr>
            <p:ph type="sldNum" sz="quarter" idx="5"/>
          </p:nvPr>
        </p:nvSpPr>
        <p:spPr/>
        <p:txBody>
          <a:bodyPr/>
          <a:lstStyle/>
          <a:p>
            <a:fld id="{3E94891C-6B58-4A8E-B3E3-A116DF654B59}" type="slidenum">
              <a:rPr lang="en-US" smtClean="0"/>
              <a:t>14</a:t>
            </a:fld>
            <a:endParaRPr lang="en-US"/>
          </a:p>
        </p:txBody>
      </p:sp>
    </p:spTree>
    <p:extLst>
      <p:ext uri="{BB962C8B-B14F-4D97-AF65-F5344CB8AC3E}">
        <p14:creationId xmlns:p14="http://schemas.microsoft.com/office/powerpoint/2010/main" val="13624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2B174-689B-B840-8935-6FFD8C116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7AA65-CB8A-B926-D50D-17576123A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6ABA7-B9E3-814D-D661-165C263F1392}"/>
              </a:ext>
            </a:extLst>
          </p:cNvPr>
          <p:cNvSpPr>
            <a:spLocks noGrp="1"/>
          </p:cNvSpPr>
          <p:nvPr>
            <p:ph type="body" idx="1"/>
          </p:nvPr>
        </p:nvSpPr>
        <p:spPr/>
        <p:txBody>
          <a:bodyPr/>
          <a:lstStyle/>
          <a:p>
            <a:pPr marL="0" lvl="0" indent="0" algn="l" rtl="0">
              <a:spcBef>
                <a:spcPts val="1200"/>
              </a:spcBef>
              <a:spcAft>
                <a:spcPts val="0"/>
              </a:spcAft>
              <a:buNone/>
            </a:pPr>
            <a:endParaRPr lang="en-US" sz="1200" dirty="0">
              <a:solidFill>
                <a:schemeClr val="dk2"/>
              </a:solidFill>
            </a:endParaRPr>
          </a:p>
        </p:txBody>
      </p:sp>
      <p:sp>
        <p:nvSpPr>
          <p:cNvPr id="4" name="Slide Number Placeholder 3">
            <a:extLst>
              <a:ext uri="{FF2B5EF4-FFF2-40B4-BE49-F238E27FC236}">
                <a16:creationId xmlns:a16="http://schemas.microsoft.com/office/drawing/2014/main" id="{4E3C4D84-B89C-03C3-A5DA-627582B9D4C7}"/>
              </a:ext>
            </a:extLst>
          </p:cNvPr>
          <p:cNvSpPr>
            <a:spLocks noGrp="1"/>
          </p:cNvSpPr>
          <p:nvPr>
            <p:ph type="sldNum" sz="quarter" idx="5"/>
          </p:nvPr>
        </p:nvSpPr>
        <p:spPr/>
        <p:txBody>
          <a:bodyPr/>
          <a:lstStyle/>
          <a:p>
            <a:fld id="{3E94891C-6B58-4A8E-B3E3-A116DF654B59}" type="slidenum">
              <a:rPr lang="en-US" smtClean="0"/>
              <a:t>15</a:t>
            </a:fld>
            <a:endParaRPr lang="en-US"/>
          </a:p>
        </p:txBody>
      </p:sp>
    </p:spTree>
    <p:extLst>
      <p:ext uri="{BB962C8B-B14F-4D97-AF65-F5344CB8AC3E}">
        <p14:creationId xmlns:p14="http://schemas.microsoft.com/office/powerpoint/2010/main" val="4051480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0C1F-6C3D-D0D9-7037-2FFB53C0E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6CB85-3A9A-D36A-3999-F37F21F2C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E51FE-625F-FD14-E4B1-C57BF346A13A}"/>
              </a:ext>
            </a:extLst>
          </p:cNvPr>
          <p:cNvSpPr>
            <a:spLocks noGrp="1"/>
          </p:cNvSpPr>
          <p:nvPr>
            <p:ph type="body" idx="1"/>
          </p:nvPr>
        </p:nvSpPr>
        <p:spPr/>
        <p:txBody>
          <a:bodyPr/>
          <a:lstStyle/>
          <a:p>
            <a:pPr marL="0" lvl="0" indent="0" algn="l" rtl="0">
              <a:spcBef>
                <a:spcPts val="1200"/>
              </a:spcBef>
              <a:spcAft>
                <a:spcPts val="0"/>
              </a:spcAft>
              <a:buNone/>
            </a:pPr>
            <a:endParaRPr lang="en-US" dirty="0"/>
          </a:p>
        </p:txBody>
      </p:sp>
      <p:sp>
        <p:nvSpPr>
          <p:cNvPr id="4" name="Slide Number Placeholder 3">
            <a:extLst>
              <a:ext uri="{FF2B5EF4-FFF2-40B4-BE49-F238E27FC236}">
                <a16:creationId xmlns:a16="http://schemas.microsoft.com/office/drawing/2014/main" id="{EBE2F0BC-7A17-FF3F-0DA8-1EDAD50FD794}"/>
              </a:ext>
            </a:extLst>
          </p:cNvPr>
          <p:cNvSpPr>
            <a:spLocks noGrp="1"/>
          </p:cNvSpPr>
          <p:nvPr>
            <p:ph type="sldNum" sz="quarter" idx="5"/>
          </p:nvPr>
        </p:nvSpPr>
        <p:spPr/>
        <p:txBody>
          <a:bodyPr/>
          <a:lstStyle/>
          <a:p>
            <a:fld id="{3E94891C-6B58-4A8E-B3E3-A116DF654B59}" type="slidenum">
              <a:rPr lang="en-US" smtClean="0"/>
              <a:t>16</a:t>
            </a:fld>
            <a:endParaRPr lang="en-US"/>
          </a:p>
        </p:txBody>
      </p:sp>
    </p:spTree>
    <p:extLst>
      <p:ext uri="{BB962C8B-B14F-4D97-AF65-F5344CB8AC3E}">
        <p14:creationId xmlns:p14="http://schemas.microsoft.com/office/powerpoint/2010/main" val="156421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B210-EC9E-E155-7D3C-50087ED9E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5FD1C-1183-FFAD-A8D1-0E715DB0C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60B51-5F37-DD77-CBE1-492442A6F6CD}"/>
              </a:ext>
            </a:extLst>
          </p:cNvPr>
          <p:cNvSpPr>
            <a:spLocks noGrp="1"/>
          </p:cNvSpPr>
          <p:nvPr>
            <p:ph type="body" idx="1"/>
          </p:nvPr>
        </p:nvSpPr>
        <p:spPr/>
        <p:txBody>
          <a:bodyPr/>
          <a:lstStyle/>
          <a:p>
            <a:pPr marL="0" lvl="0" indent="0" algn="l" rtl="0">
              <a:spcBef>
                <a:spcPts val="1200"/>
              </a:spcBef>
              <a:spcAft>
                <a:spcPts val="0"/>
              </a:spcAft>
              <a:buNone/>
            </a:pPr>
            <a:r>
              <a:rPr lang="en-US" sz="1200" dirty="0">
                <a:solidFill>
                  <a:schemeClr val="dk2"/>
                </a:solidFill>
              </a:rPr>
              <a:t>This developmental process influences students’ wellbeing, which in turn, feeds back into the process in an iterative manner over time</a:t>
            </a:r>
          </a:p>
          <a:p>
            <a:pPr marL="0" lvl="0" indent="0" algn="l" rtl="0">
              <a:spcBef>
                <a:spcPts val="1200"/>
              </a:spcBef>
              <a:spcAft>
                <a:spcPts val="0"/>
              </a:spcAft>
              <a:buNone/>
            </a:pPr>
            <a:endParaRPr lang="en-US" sz="1200" dirty="0">
              <a:solidFill>
                <a:schemeClr val="dk2"/>
              </a:solidFil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t>One thing the conceptual model makes clear is that the MDES is not a study of PhD student well-being. It is a study of student development over time, in which well-being plays a significant role. That means we can’t divorce student well-being from the graduate education context it occurs with. </a:t>
            </a:r>
          </a:p>
          <a:p>
            <a:pPr marL="0" lvl="0" indent="0" algn="l" rtl="0">
              <a:spcBef>
                <a:spcPts val="1200"/>
              </a:spcBef>
              <a:spcAft>
                <a:spcPts val="0"/>
              </a:spcAft>
              <a:buNone/>
            </a:pPr>
            <a:endParaRPr lang="en-US" sz="1200" dirty="0">
              <a:solidFill>
                <a:schemeClr val="dk2"/>
              </a:solidFill>
            </a:endParaRPr>
          </a:p>
        </p:txBody>
      </p:sp>
      <p:sp>
        <p:nvSpPr>
          <p:cNvPr id="4" name="Slide Number Placeholder 3">
            <a:extLst>
              <a:ext uri="{FF2B5EF4-FFF2-40B4-BE49-F238E27FC236}">
                <a16:creationId xmlns:a16="http://schemas.microsoft.com/office/drawing/2014/main" id="{74EFE798-E5A7-88E6-F29F-0C7227539A4A}"/>
              </a:ext>
            </a:extLst>
          </p:cNvPr>
          <p:cNvSpPr>
            <a:spLocks noGrp="1"/>
          </p:cNvSpPr>
          <p:nvPr>
            <p:ph type="sldNum" sz="quarter" idx="5"/>
          </p:nvPr>
        </p:nvSpPr>
        <p:spPr/>
        <p:txBody>
          <a:bodyPr/>
          <a:lstStyle/>
          <a:p>
            <a:fld id="{3E94891C-6B58-4A8E-B3E3-A116DF654B59}" type="slidenum">
              <a:rPr lang="en-US" smtClean="0"/>
              <a:t>17</a:t>
            </a:fld>
            <a:endParaRPr lang="en-US"/>
          </a:p>
        </p:txBody>
      </p:sp>
    </p:spTree>
    <p:extLst>
      <p:ext uri="{BB962C8B-B14F-4D97-AF65-F5344CB8AC3E}">
        <p14:creationId xmlns:p14="http://schemas.microsoft.com/office/powerpoint/2010/main" val="2373683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3482F-A0D1-F95E-A0DF-BC1D58246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0AE9F-B09D-015D-A15A-A9BE9BA8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0ADFC-C755-C28D-E74F-3270CF3916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428E1B-4DF2-0AE5-2AE0-4CDF574A188D}"/>
              </a:ext>
            </a:extLst>
          </p:cNvPr>
          <p:cNvSpPr>
            <a:spLocks noGrp="1"/>
          </p:cNvSpPr>
          <p:nvPr>
            <p:ph type="sldNum" sz="quarter" idx="5"/>
          </p:nvPr>
        </p:nvSpPr>
        <p:spPr/>
        <p:txBody>
          <a:bodyPr/>
          <a:lstStyle/>
          <a:p>
            <a:fld id="{3E94891C-6B58-4A8E-B3E3-A116DF654B59}" type="slidenum">
              <a:rPr lang="en-US" smtClean="0"/>
              <a:t>18</a:t>
            </a:fld>
            <a:endParaRPr lang="en-US"/>
          </a:p>
        </p:txBody>
      </p:sp>
    </p:spTree>
    <p:extLst>
      <p:ext uri="{BB962C8B-B14F-4D97-AF65-F5344CB8AC3E}">
        <p14:creationId xmlns:p14="http://schemas.microsoft.com/office/powerpoint/2010/main" val="315845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8FD6-3CC5-B5F7-4097-F347C834E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BC602-ABB0-0591-F04C-D6FA4504E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416E1-1E68-4A87-B7A7-3BCB4FABD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FE60E5-2815-C6DB-6326-7018BC58A942}"/>
              </a:ext>
            </a:extLst>
          </p:cNvPr>
          <p:cNvSpPr>
            <a:spLocks noGrp="1"/>
          </p:cNvSpPr>
          <p:nvPr>
            <p:ph type="sldNum" sz="quarter" idx="5"/>
          </p:nvPr>
        </p:nvSpPr>
        <p:spPr/>
        <p:txBody>
          <a:bodyPr/>
          <a:lstStyle/>
          <a:p>
            <a:fld id="{3E94891C-6B58-4A8E-B3E3-A116DF654B59}" type="slidenum">
              <a:rPr lang="en-US" smtClean="0"/>
              <a:t>19</a:t>
            </a:fld>
            <a:endParaRPr lang="en-US"/>
          </a:p>
        </p:txBody>
      </p:sp>
    </p:spTree>
    <p:extLst>
      <p:ext uri="{BB962C8B-B14F-4D97-AF65-F5344CB8AC3E}">
        <p14:creationId xmlns:p14="http://schemas.microsoft.com/office/powerpoint/2010/main" val="67889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3F875-9B08-1FDA-CCD0-4F103AAE6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3647A-5550-C8DE-19A6-4C0E7C5C4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B6E3-A2F4-ADFD-C9E6-E07A3558F1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25E695-B1F5-B16C-D230-3FD4FD26DDBC}"/>
              </a:ext>
            </a:extLst>
          </p:cNvPr>
          <p:cNvSpPr>
            <a:spLocks noGrp="1"/>
          </p:cNvSpPr>
          <p:nvPr>
            <p:ph type="sldNum" sz="quarter" idx="5"/>
          </p:nvPr>
        </p:nvSpPr>
        <p:spPr/>
        <p:txBody>
          <a:bodyPr/>
          <a:lstStyle/>
          <a:p>
            <a:fld id="{3E94891C-6B58-4A8E-B3E3-A116DF654B59}" type="slidenum">
              <a:rPr lang="en-US" smtClean="0"/>
              <a:t>2</a:t>
            </a:fld>
            <a:endParaRPr lang="en-US"/>
          </a:p>
        </p:txBody>
      </p:sp>
    </p:spTree>
    <p:extLst>
      <p:ext uri="{BB962C8B-B14F-4D97-AF65-F5344CB8AC3E}">
        <p14:creationId xmlns:p14="http://schemas.microsoft.com/office/powerpoint/2010/main" val="2746827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5519C-42A9-236E-F66D-83AEA98F8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6484A-CA2A-46B5-7A2D-0A60BA623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A5CCD-C700-4184-9E74-5063323CCD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CEBD05-0CB9-6041-F37D-769EDB12F512}"/>
              </a:ext>
            </a:extLst>
          </p:cNvPr>
          <p:cNvSpPr>
            <a:spLocks noGrp="1"/>
          </p:cNvSpPr>
          <p:nvPr>
            <p:ph type="sldNum" sz="quarter" idx="5"/>
          </p:nvPr>
        </p:nvSpPr>
        <p:spPr/>
        <p:txBody>
          <a:bodyPr/>
          <a:lstStyle/>
          <a:p>
            <a:fld id="{3E94891C-6B58-4A8E-B3E3-A116DF654B59}" type="slidenum">
              <a:rPr lang="en-US" smtClean="0"/>
              <a:t>20</a:t>
            </a:fld>
            <a:endParaRPr lang="en-US"/>
          </a:p>
        </p:txBody>
      </p:sp>
    </p:spTree>
    <p:extLst>
      <p:ext uri="{BB962C8B-B14F-4D97-AF65-F5344CB8AC3E}">
        <p14:creationId xmlns:p14="http://schemas.microsoft.com/office/powerpoint/2010/main" val="3727090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27CA6-D137-CD26-27D1-0D81FACA1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72887-C066-C41F-CB53-DAC8A959A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C185E-732B-DF62-0EA9-165EE256FF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99A300-72C2-FEEB-311A-D807AE85EB42}"/>
              </a:ext>
            </a:extLst>
          </p:cNvPr>
          <p:cNvSpPr>
            <a:spLocks noGrp="1"/>
          </p:cNvSpPr>
          <p:nvPr>
            <p:ph type="sldNum" sz="quarter" idx="5"/>
          </p:nvPr>
        </p:nvSpPr>
        <p:spPr/>
        <p:txBody>
          <a:bodyPr/>
          <a:lstStyle/>
          <a:p>
            <a:fld id="{3E94891C-6B58-4A8E-B3E3-A116DF654B59}" type="slidenum">
              <a:rPr lang="en-US" smtClean="0"/>
              <a:t>21</a:t>
            </a:fld>
            <a:endParaRPr lang="en-US"/>
          </a:p>
        </p:txBody>
      </p:sp>
    </p:spTree>
    <p:extLst>
      <p:ext uri="{BB962C8B-B14F-4D97-AF65-F5344CB8AC3E}">
        <p14:creationId xmlns:p14="http://schemas.microsoft.com/office/powerpoint/2010/main" val="245328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D3AC3-4BF5-EC62-CCE3-6F9E17875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72F43-FBCC-1597-660E-AD8114699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63317-F135-FDC9-0DE3-4271FFBD2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970-5030-B6ED-628C-9370A06402F7}"/>
              </a:ext>
            </a:extLst>
          </p:cNvPr>
          <p:cNvSpPr>
            <a:spLocks noGrp="1"/>
          </p:cNvSpPr>
          <p:nvPr>
            <p:ph type="sldNum" sz="quarter" idx="5"/>
          </p:nvPr>
        </p:nvSpPr>
        <p:spPr/>
        <p:txBody>
          <a:bodyPr/>
          <a:lstStyle/>
          <a:p>
            <a:fld id="{3E94891C-6B58-4A8E-B3E3-A116DF654B59}" type="slidenum">
              <a:rPr lang="en-US" smtClean="0"/>
              <a:t>22</a:t>
            </a:fld>
            <a:endParaRPr lang="en-US"/>
          </a:p>
        </p:txBody>
      </p:sp>
    </p:spTree>
    <p:extLst>
      <p:ext uri="{BB962C8B-B14F-4D97-AF65-F5344CB8AC3E}">
        <p14:creationId xmlns:p14="http://schemas.microsoft.com/office/powerpoint/2010/main" val="90960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F843-3F00-02BA-060F-ABEE8511B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74E29-8064-7CBD-3F31-A6DE4835B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DCDA0-1229-E5D0-51FA-DAA8751919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0F1ED6-9D6A-CF43-69D7-C794219F5EA8}"/>
              </a:ext>
            </a:extLst>
          </p:cNvPr>
          <p:cNvSpPr>
            <a:spLocks noGrp="1"/>
          </p:cNvSpPr>
          <p:nvPr>
            <p:ph type="sldNum" sz="quarter" idx="5"/>
          </p:nvPr>
        </p:nvSpPr>
        <p:spPr/>
        <p:txBody>
          <a:bodyPr/>
          <a:lstStyle/>
          <a:p>
            <a:fld id="{3E94891C-6B58-4A8E-B3E3-A116DF654B59}" type="slidenum">
              <a:rPr lang="en-US" smtClean="0"/>
              <a:t>23</a:t>
            </a:fld>
            <a:endParaRPr lang="en-US"/>
          </a:p>
        </p:txBody>
      </p:sp>
    </p:spTree>
    <p:extLst>
      <p:ext uri="{BB962C8B-B14F-4D97-AF65-F5344CB8AC3E}">
        <p14:creationId xmlns:p14="http://schemas.microsoft.com/office/powerpoint/2010/main" val="1203024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77F92-083D-D4CA-B073-BFA0D6910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751A5-5A34-9F3E-E5F1-7B9415D0F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AD576-54EF-DE28-A8A4-FC31A9F5C6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F6C379-7CC6-12A5-522C-C24ACFC32C7D}"/>
              </a:ext>
            </a:extLst>
          </p:cNvPr>
          <p:cNvSpPr>
            <a:spLocks noGrp="1"/>
          </p:cNvSpPr>
          <p:nvPr>
            <p:ph type="sldNum" sz="quarter" idx="5"/>
          </p:nvPr>
        </p:nvSpPr>
        <p:spPr/>
        <p:txBody>
          <a:bodyPr/>
          <a:lstStyle/>
          <a:p>
            <a:fld id="{3E94891C-6B58-4A8E-B3E3-A116DF654B59}" type="slidenum">
              <a:rPr lang="en-US" smtClean="0"/>
              <a:t>24</a:t>
            </a:fld>
            <a:endParaRPr lang="en-US"/>
          </a:p>
        </p:txBody>
      </p:sp>
    </p:spTree>
    <p:extLst>
      <p:ext uri="{BB962C8B-B14F-4D97-AF65-F5344CB8AC3E}">
        <p14:creationId xmlns:p14="http://schemas.microsoft.com/office/powerpoint/2010/main" val="169475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D0EEE-C056-EF09-1D4C-B0C01359B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A4364-10D1-614F-9BFD-F920ECB1A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E7455-3FAB-552E-503D-F73AA1136C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A4FB38-1E1F-E47C-4015-D08EB7A8998F}"/>
              </a:ext>
            </a:extLst>
          </p:cNvPr>
          <p:cNvSpPr>
            <a:spLocks noGrp="1"/>
          </p:cNvSpPr>
          <p:nvPr>
            <p:ph type="sldNum" sz="quarter" idx="5"/>
          </p:nvPr>
        </p:nvSpPr>
        <p:spPr/>
        <p:txBody>
          <a:bodyPr/>
          <a:lstStyle/>
          <a:p>
            <a:fld id="{3E94891C-6B58-4A8E-B3E3-A116DF654B59}" type="slidenum">
              <a:rPr lang="en-US" smtClean="0"/>
              <a:t>25</a:t>
            </a:fld>
            <a:endParaRPr lang="en-US"/>
          </a:p>
        </p:txBody>
      </p:sp>
    </p:spTree>
    <p:extLst>
      <p:ext uri="{BB962C8B-B14F-4D97-AF65-F5344CB8AC3E}">
        <p14:creationId xmlns:p14="http://schemas.microsoft.com/office/powerpoint/2010/main" val="1918683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BA12-C22A-AA41-0EFB-A3F4497C2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509D3-CF25-0654-25C2-C8C86F3E7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A430F-D4B0-22A8-A07C-9B5F130CC3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students likely </a:t>
            </a:r>
            <a:r>
              <a:rPr lang="en-US" dirty="0"/>
              <a:t>follow different well-being trajectories rather than a single pattern.  We undertook a study to identify and examine those differences.</a:t>
            </a:r>
          </a:p>
          <a:p>
            <a:endParaRPr lang="en-US" dirty="0"/>
          </a:p>
        </p:txBody>
      </p:sp>
      <p:sp>
        <p:nvSpPr>
          <p:cNvPr id="4" name="Slide Number Placeholder 3">
            <a:extLst>
              <a:ext uri="{FF2B5EF4-FFF2-40B4-BE49-F238E27FC236}">
                <a16:creationId xmlns:a16="http://schemas.microsoft.com/office/drawing/2014/main" id="{A65DD974-71BF-8922-80A1-51DB94EF3AC1}"/>
              </a:ext>
            </a:extLst>
          </p:cNvPr>
          <p:cNvSpPr>
            <a:spLocks noGrp="1"/>
          </p:cNvSpPr>
          <p:nvPr>
            <p:ph type="sldNum" sz="quarter" idx="5"/>
          </p:nvPr>
        </p:nvSpPr>
        <p:spPr/>
        <p:txBody>
          <a:bodyPr/>
          <a:lstStyle/>
          <a:p>
            <a:fld id="{3E94891C-6B58-4A8E-B3E3-A116DF654B59}" type="slidenum">
              <a:rPr lang="en-US" smtClean="0"/>
              <a:t>26</a:t>
            </a:fld>
            <a:endParaRPr lang="en-US"/>
          </a:p>
        </p:txBody>
      </p:sp>
    </p:spTree>
    <p:extLst>
      <p:ext uri="{BB962C8B-B14F-4D97-AF65-F5344CB8AC3E}">
        <p14:creationId xmlns:p14="http://schemas.microsoft.com/office/powerpoint/2010/main" val="1552241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FDB5A-A105-F7D8-B5C2-92C0847FE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44A66-AE2D-76F0-BEF5-1D9CF460C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84303-7D7B-71A9-29D5-81289B29CD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1E0E91-B8FB-3D2D-D868-C3607DA4FCBF}"/>
              </a:ext>
            </a:extLst>
          </p:cNvPr>
          <p:cNvSpPr>
            <a:spLocks noGrp="1"/>
          </p:cNvSpPr>
          <p:nvPr>
            <p:ph type="sldNum" sz="quarter" idx="5"/>
          </p:nvPr>
        </p:nvSpPr>
        <p:spPr/>
        <p:txBody>
          <a:bodyPr/>
          <a:lstStyle/>
          <a:p>
            <a:fld id="{3E94891C-6B58-4A8E-B3E3-A116DF654B59}" type="slidenum">
              <a:rPr lang="en-US" smtClean="0"/>
              <a:t>27</a:t>
            </a:fld>
            <a:endParaRPr lang="en-US"/>
          </a:p>
        </p:txBody>
      </p:sp>
    </p:spTree>
    <p:extLst>
      <p:ext uri="{BB962C8B-B14F-4D97-AF65-F5344CB8AC3E}">
        <p14:creationId xmlns:p14="http://schemas.microsoft.com/office/powerpoint/2010/main" val="1231487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B2D6-58B9-8BA3-02B8-1225DBAC0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B4B0A-7204-6CBC-CDA0-20B1EE73CB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885C1-2A20-B36A-DA04-11A0983AE04B}"/>
              </a:ext>
            </a:extLst>
          </p:cNvPr>
          <p:cNvSpPr>
            <a:spLocks noGrp="1"/>
          </p:cNvSpPr>
          <p:nvPr>
            <p:ph type="body" idx="1"/>
          </p:nvPr>
        </p:nvSpPr>
        <p:spPr/>
        <p:txBody>
          <a:bodyPr/>
          <a:lstStyle/>
          <a:p>
            <a:r>
              <a:rPr lang="en-US" dirty="0"/>
              <a:t>Let’s look at the comparison of the “Thriving for Now” group and the “Continuing Struggle” group, as they had very different trajectories. Our regression analyses showed there were no differences by discipline type or in demographics. All differences were in entering stress levels, SDT needs satisfaction, and recognition from faculty. The bar graphs on the right show the average values for these variables for students classified as being in the “Thriving for Now” group and the “Continuing Struggle” group.</a:t>
            </a:r>
          </a:p>
          <a:p>
            <a:endParaRPr lang="en-US" dirty="0"/>
          </a:p>
          <a:p>
            <a:r>
              <a:rPr lang="en-US" dirty="0"/>
              <a:t>Points to emphasize:</a:t>
            </a:r>
          </a:p>
          <a:p>
            <a:pPr marL="171450" indent="-171450">
              <a:buFont typeface="Arial" panose="020B0604020202020204" pitchFamily="34" charset="0"/>
              <a:buChar char="•"/>
            </a:pPr>
            <a:r>
              <a:rPr lang="en-US" dirty="0"/>
              <a:t>Continuing Struggle students enter with much higher levels of stress and maintain those stress levels over 3 years</a:t>
            </a:r>
          </a:p>
          <a:p>
            <a:pPr marL="171450" indent="-171450">
              <a:buFont typeface="Arial" panose="020B0604020202020204" pitchFamily="34" charset="0"/>
              <a:buChar char="•"/>
            </a:pPr>
            <a:r>
              <a:rPr lang="en-US" dirty="0"/>
              <a:t>Continuing Struggle students enter with lower levels of their psychological needs being met and continue to be lower over three years</a:t>
            </a:r>
          </a:p>
          <a:p>
            <a:pPr marL="171450" indent="-171450">
              <a:buFont typeface="Arial" panose="020B0604020202020204" pitchFamily="34" charset="0"/>
              <a:buChar char="•"/>
            </a:pPr>
            <a:r>
              <a:rPr lang="en-US" dirty="0"/>
              <a:t>Continuing Struggle students report receiving less recognition from faculty for the quality of their work, ideas, and promise as a future scholar.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E4A34EF-C553-1055-8EF3-1ECEA9DCC4DC}"/>
              </a:ext>
            </a:extLst>
          </p:cNvPr>
          <p:cNvSpPr>
            <a:spLocks noGrp="1"/>
          </p:cNvSpPr>
          <p:nvPr>
            <p:ph type="sldNum" sz="quarter" idx="5"/>
          </p:nvPr>
        </p:nvSpPr>
        <p:spPr/>
        <p:txBody>
          <a:bodyPr/>
          <a:lstStyle/>
          <a:p>
            <a:fld id="{3E94891C-6B58-4A8E-B3E3-A116DF654B59}" type="slidenum">
              <a:rPr lang="en-US" smtClean="0"/>
              <a:t>28</a:t>
            </a:fld>
            <a:endParaRPr lang="en-US"/>
          </a:p>
        </p:txBody>
      </p:sp>
    </p:spTree>
    <p:extLst>
      <p:ext uri="{BB962C8B-B14F-4D97-AF65-F5344CB8AC3E}">
        <p14:creationId xmlns:p14="http://schemas.microsoft.com/office/powerpoint/2010/main" val="1881043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43DA-B806-589F-2B2B-4D1BBF7C3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E13D2-42B9-CB55-7D6E-4A03083E6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FA4BC-B7DD-1432-5A72-437CEF7557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B80794-DEF7-BA26-947E-6EA79BFAE5FC}"/>
              </a:ext>
            </a:extLst>
          </p:cNvPr>
          <p:cNvSpPr>
            <a:spLocks noGrp="1"/>
          </p:cNvSpPr>
          <p:nvPr>
            <p:ph type="sldNum" sz="quarter" idx="5"/>
          </p:nvPr>
        </p:nvSpPr>
        <p:spPr/>
        <p:txBody>
          <a:bodyPr/>
          <a:lstStyle/>
          <a:p>
            <a:fld id="{3E94891C-6B58-4A8E-B3E3-A116DF654B59}" type="slidenum">
              <a:rPr lang="en-US" smtClean="0"/>
              <a:t>29</a:t>
            </a:fld>
            <a:endParaRPr lang="en-US"/>
          </a:p>
        </p:txBody>
      </p:sp>
    </p:spTree>
    <p:extLst>
      <p:ext uri="{BB962C8B-B14F-4D97-AF65-F5344CB8AC3E}">
        <p14:creationId xmlns:p14="http://schemas.microsoft.com/office/powerpoint/2010/main" val="227755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8CEBC-064F-FCBB-7F7F-826E5D9B5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26EC6-75EB-5A82-3485-9D015659E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744C6-2397-15C2-5593-F0E5A1E21F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EEE305-341B-E8E2-E983-F79E25AE07B6}"/>
              </a:ext>
            </a:extLst>
          </p:cNvPr>
          <p:cNvSpPr>
            <a:spLocks noGrp="1"/>
          </p:cNvSpPr>
          <p:nvPr>
            <p:ph type="sldNum" sz="quarter" idx="5"/>
          </p:nvPr>
        </p:nvSpPr>
        <p:spPr/>
        <p:txBody>
          <a:bodyPr/>
          <a:lstStyle/>
          <a:p>
            <a:fld id="{3E94891C-6B58-4A8E-B3E3-A116DF654B59}" type="slidenum">
              <a:rPr lang="en-US" smtClean="0"/>
              <a:t>3</a:t>
            </a:fld>
            <a:endParaRPr lang="en-US"/>
          </a:p>
        </p:txBody>
      </p:sp>
    </p:spTree>
    <p:extLst>
      <p:ext uri="{BB962C8B-B14F-4D97-AF65-F5344CB8AC3E}">
        <p14:creationId xmlns:p14="http://schemas.microsoft.com/office/powerpoint/2010/main" val="1574709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BA2D6-5747-4025-F614-665C3D59D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97472-5D04-621D-9AC2-AA34E9B79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6D480-E38F-31FD-B551-98EEDB2872F5}"/>
              </a:ext>
            </a:extLst>
          </p:cNvPr>
          <p:cNvSpPr>
            <a:spLocks noGrp="1"/>
          </p:cNvSpPr>
          <p:nvPr>
            <p:ph type="body" idx="1"/>
          </p:nvPr>
        </p:nvSpPr>
        <p:spPr/>
        <p:txBody>
          <a:bodyPr/>
          <a:lstStyle/>
          <a:p>
            <a:r>
              <a:rPr lang="en-US" dirty="0"/>
              <a:t>Let’s look at the comparison of the “Thriving for Now” group and the “High but Falling Group” group, as they both started with high levels of well being and disciplinary identity, but different slopes,, particularly in mental health. Our regression analyses showed that there are significant differences in stress levels, SDT needs satisfaction, discipline type, whether students had published work before starting their PhD program, and sex. The bar graphs on the right show the average values for these variables for students classified as being in the “Thriving for Now” group and the “High but Falling” group.</a:t>
            </a:r>
          </a:p>
          <a:p>
            <a:endParaRPr lang="en-US" dirty="0"/>
          </a:p>
          <a:p>
            <a:r>
              <a:rPr lang="en-US" dirty="0"/>
              <a:t>Points to emphasize:</a:t>
            </a:r>
          </a:p>
          <a:p>
            <a:pPr marL="171450" indent="-171450">
              <a:buFont typeface="Arial" panose="020B0604020202020204" pitchFamily="34" charset="0"/>
              <a:buChar char="•"/>
            </a:pPr>
            <a:r>
              <a:rPr lang="en-US" dirty="0"/>
              <a:t>Both groups have fairly low levels of stress across all 3 years, but High but Falling group is higher</a:t>
            </a:r>
          </a:p>
          <a:p>
            <a:pPr marL="171450" indent="-171450">
              <a:buFont typeface="Arial" panose="020B0604020202020204" pitchFamily="34" charset="0"/>
              <a:buChar char="•"/>
            </a:pPr>
            <a:r>
              <a:rPr lang="en-US" dirty="0"/>
              <a:t>Both groups have high levels of their SDT needs being met, but Thriving for Now group is higher</a:t>
            </a:r>
          </a:p>
          <a:p>
            <a:pPr marL="171450" indent="-171450">
              <a:buFont typeface="Arial" panose="020B0604020202020204" pitchFamily="34" charset="0"/>
              <a:buChar char="•"/>
            </a:pPr>
            <a:r>
              <a:rPr lang="en-US" dirty="0"/>
              <a:t>Students in the High but Falling group are much more likely than the Thriving for Now group to be female, to have published before entering their program, or to be in a Biological Sciences and Health discipline</a:t>
            </a:r>
          </a:p>
        </p:txBody>
      </p:sp>
      <p:sp>
        <p:nvSpPr>
          <p:cNvPr id="4" name="Slide Number Placeholder 3">
            <a:extLst>
              <a:ext uri="{FF2B5EF4-FFF2-40B4-BE49-F238E27FC236}">
                <a16:creationId xmlns:a16="http://schemas.microsoft.com/office/drawing/2014/main" id="{83EE5FF1-F17A-6525-BADE-2DB78FE3E5A0}"/>
              </a:ext>
            </a:extLst>
          </p:cNvPr>
          <p:cNvSpPr>
            <a:spLocks noGrp="1"/>
          </p:cNvSpPr>
          <p:nvPr>
            <p:ph type="sldNum" sz="quarter" idx="5"/>
          </p:nvPr>
        </p:nvSpPr>
        <p:spPr/>
        <p:txBody>
          <a:bodyPr/>
          <a:lstStyle/>
          <a:p>
            <a:fld id="{3E94891C-6B58-4A8E-B3E3-A116DF654B59}" type="slidenum">
              <a:rPr lang="en-US" smtClean="0"/>
              <a:t>30</a:t>
            </a:fld>
            <a:endParaRPr lang="en-US"/>
          </a:p>
        </p:txBody>
      </p:sp>
    </p:spTree>
    <p:extLst>
      <p:ext uri="{BB962C8B-B14F-4D97-AF65-F5344CB8AC3E}">
        <p14:creationId xmlns:p14="http://schemas.microsoft.com/office/powerpoint/2010/main" val="84493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D6CD9-C21E-9336-EA55-430B0CBA9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A9C33-8FAF-071C-3E47-305A0A1E7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082C9-41B9-DC5F-AFFB-6F5927FBD1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23770B-D725-21CB-E640-C50F78A3F27B}"/>
              </a:ext>
            </a:extLst>
          </p:cNvPr>
          <p:cNvSpPr>
            <a:spLocks noGrp="1"/>
          </p:cNvSpPr>
          <p:nvPr>
            <p:ph type="sldNum" sz="quarter" idx="5"/>
          </p:nvPr>
        </p:nvSpPr>
        <p:spPr/>
        <p:txBody>
          <a:bodyPr/>
          <a:lstStyle/>
          <a:p>
            <a:fld id="{3E94891C-6B58-4A8E-B3E3-A116DF654B59}" type="slidenum">
              <a:rPr lang="en-US" smtClean="0"/>
              <a:t>31</a:t>
            </a:fld>
            <a:endParaRPr lang="en-US"/>
          </a:p>
        </p:txBody>
      </p:sp>
    </p:spTree>
    <p:extLst>
      <p:ext uri="{BB962C8B-B14F-4D97-AF65-F5344CB8AC3E}">
        <p14:creationId xmlns:p14="http://schemas.microsoft.com/office/powerpoint/2010/main" val="2974309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359DF-DE21-9773-39A3-300791BAF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E237E-9009-AA92-2A9A-5131E6FC3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2FB5B-E788-70B5-04D9-54F3EBA59D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C1DD93E-7F6F-F48F-CE9F-6FBCAA79BF66}"/>
              </a:ext>
            </a:extLst>
          </p:cNvPr>
          <p:cNvSpPr>
            <a:spLocks noGrp="1"/>
          </p:cNvSpPr>
          <p:nvPr>
            <p:ph type="sldNum" sz="quarter" idx="5"/>
          </p:nvPr>
        </p:nvSpPr>
        <p:spPr/>
        <p:txBody>
          <a:bodyPr/>
          <a:lstStyle/>
          <a:p>
            <a:fld id="{3E94891C-6B58-4A8E-B3E3-A116DF654B59}" type="slidenum">
              <a:rPr lang="en-US" smtClean="0"/>
              <a:t>32</a:t>
            </a:fld>
            <a:endParaRPr lang="en-US"/>
          </a:p>
        </p:txBody>
      </p:sp>
    </p:spTree>
    <p:extLst>
      <p:ext uri="{BB962C8B-B14F-4D97-AF65-F5344CB8AC3E}">
        <p14:creationId xmlns:p14="http://schemas.microsoft.com/office/powerpoint/2010/main" val="1398494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BDFD-75E9-6220-C263-25B0199CC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E664D-EAD7-48CA-175E-76DED50E6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CAC46-8C9A-4E80-2F6A-698113DF1A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1E610EA-DE2E-3267-2583-E3AF1E6C1196}"/>
              </a:ext>
            </a:extLst>
          </p:cNvPr>
          <p:cNvSpPr>
            <a:spLocks noGrp="1"/>
          </p:cNvSpPr>
          <p:nvPr>
            <p:ph type="sldNum" sz="quarter" idx="5"/>
          </p:nvPr>
        </p:nvSpPr>
        <p:spPr/>
        <p:txBody>
          <a:bodyPr/>
          <a:lstStyle/>
          <a:p>
            <a:fld id="{3E94891C-6B58-4A8E-B3E3-A116DF654B59}" type="slidenum">
              <a:rPr lang="en-US" smtClean="0"/>
              <a:t>33</a:t>
            </a:fld>
            <a:endParaRPr lang="en-US"/>
          </a:p>
        </p:txBody>
      </p:sp>
    </p:spTree>
    <p:extLst>
      <p:ext uri="{BB962C8B-B14F-4D97-AF65-F5344CB8AC3E}">
        <p14:creationId xmlns:p14="http://schemas.microsoft.com/office/powerpoint/2010/main" val="1246887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1F5F-31F6-F2DD-4A4E-3D6F30FDC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E574F-DFF2-66A2-9003-C8144E09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74800-55E9-A363-81D8-5B0F788425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5D25D3-21E6-28A3-7EC5-F7AD01F1341F}"/>
              </a:ext>
            </a:extLst>
          </p:cNvPr>
          <p:cNvSpPr>
            <a:spLocks noGrp="1"/>
          </p:cNvSpPr>
          <p:nvPr>
            <p:ph type="sldNum" sz="quarter" idx="5"/>
          </p:nvPr>
        </p:nvSpPr>
        <p:spPr/>
        <p:txBody>
          <a:bodyPr/>
          <a:lstStyle/>
          <a:p>
            <a:fld id="{3E94891C-6B58-4A8E-B3E3-A116DF654B59}" type="slidenum">
              <a:rPr lang="en-US" smtClean="0"/>
              <a:t>34</a:t>
            </a:fld>
            <a:endParaRPr lang="en-US"/>
          </a:p>
        </p:txBody>
      </p:sp>
    </p:spTree>
    <p:extLst>
      <p:ext uri="{BB962C8B-B14F-4D97-AF65-F5344CB8AC3E}">
        <p14:creationId xmlns:p14="http://schemas.microsoft.com/office/powerpoint/2010/main" val="3038288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0DAA-C357-2316-DBA7-8F7BB5638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22B4B-4D21-F073-D66B-2AB3D363E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F81C1-48E5-226A-3156-0CFA77FB46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20468C-8A21-33BA-58B1-2500538D2F5D}"/>
              </a:ext>
            </a:extLst>
          </p:cNvPr>
          <p:cNvSpPr>
            <a:spLocks noGrp="1"/>
          </p:cNvSpPr>
          <p:nvPr>
            <p:ph type="sldNum" sz="quarter" idx="5"/>
          </p:nvPr>
        </p:nvSpPr>
        <p:spPr/>
        <p:txBody>
          <a:bodyPr/>
          <a:lstStyle/>
          <a:p>
            <a:fld id="{3E94891C-6B58-4A8E-B3E3-A116DF654B59}" type="slidenum">
              <a:rPr lang="en-US" smtClean="0"/>
              <a:t>35</a:t>
            </a:fld>
            <a:endParaRPr lang="en-US"/>
          </a:p>
        </p:txBody>
      </p:sp>
    </p:spTree>
    <p:extLst>
      <p:ext uri="{BB962C8B-B14F-4D97-AF65-F5344CB8AC3E}">
        <p14:creationId xmlns:p14="http://schemas.microsoft.com/office/powerpoint/2010/main" val="1667561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2CD9-B1AD-4E77-83AE-93195A72E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C1442-A818-869D-7CAE-6374DFCFC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3215F-CE9E-1DE7-BDCD-6190D2864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7F45E4-58EF-FB34-06BF-8C4C80832527}"/>
              </a:ext>
            </a:extLst>
          </p:cNvPr>
          <p:cNvSpPr>
            <a:spLocks noGrp="1"/>
          </p:cNvSpPr>
          <p:nvPr>
            <p:ph type="sldNum" sz="quarter" idx="5"/>
          </p:nvPr>
        </p:nvSpPr>
        <p:spPr/>
        <p:txBody>
          <a:bodyPr/>
          <a:lstStyle/>
          <a:p>
            <a:fld id="{3E94891C-6B58-4A8E-B3E3-A116DF654B59}" type="slidenum">
              <a:rPr lang="en-US" smtClean="0"/>
              <a:t>36</a:t>
            </a:fld>
            <a:endParaRPr lang="en-US"/>
          </a:p>
        </p:txBody>
      </p:sp>
    </p:spTree>
    <p:extLst>
      <p:ext uri="{BB962C8B-B14F-4D97-AF65-F5344CB8AC3E}">
        <p14:creationId xmlns:p14="http://schemas.microsoft.com/office/powerpoint/2010/main" val="568168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54732-090E-8346-AE0D-902898144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FB627-8438-4784-C8F0-1F5D78472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339E4-CB70-D1CD-CCE5-5854995B53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6D8DC2-CDE2-5084-340C-A92FED4AA0AA}"/>
              </a:ext>
            </a:extLst>
          </p:cNvPr>
          <p:cNvSpPr>
            <a:spLocks noGrp="1"/>
          </p:cNvSpPr>
          <p:nvPr>
            <p:ph type="sldNum" sz="quarter" idx="5"/>
          </p:nvPr>
        </p:nvSpPr>
        <p:spPr/>
        <p:txBody>
          <a:bodyPr/>
          <a:lstStyle/>
          <a:p>
            <a:fld id="{3E94891C-6B58-4A8E-B3E3-A116DF654B59}" type="slidenum">
              <a:rPr lang="en-US" smtClean="0"/>
              <a:t>37</a:t>
            </a:fld>
            <a:endParaRPr lang="en-US"/>
          </a:p>
        </p:txBody>
      </p:sp>
    </p:spTree>
    <p:extLst>
      <p:ext uri="{BB962C8B-B14F-4D97-AF65-F5344CB8AC3E}">
        <p14:creationId xmlns:p14="http://schemas.microsoft.com/office/powerpoint/2010/main" val="2832077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0EAC-5751-0254-D025-17F2F4B99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77A0F-CF9B-9AB0-3E38-DD0A03B18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3E14A-BAC0-0206-B9EB-71A3E861FC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BFA78E-6AFE-5D9D-1AEF-3D34F9B5645A}"/>
              </a:ext>
            </a:extLst>
          </p:cNvPr>
          <p:cNvSpPr>
            <a:spLocks noGrp="1"/>
          </p:cNvSpPr>
          <p:nvPr>
            <p:ph type="sldNum" sz="quarter" idx="5"/>
          </p:nvPr>
        </p:nvSpPr>
        <p:spPr/>
        <p:txBody>
          <a:bodyPr/>
          <a:lstStyle/>
          <a:p>
            <a:fld id="{3E94891C-6B58-4A8E-B3E3-A116DF654B59}" type="slidenum">
              <a:rPr lang="en-US" smtClean="0"/>
              <a:t>38</a:t>
            </a:fld>
            <a:endParaRPr lang="en-US"/>
          </a:p>
        </p:txBody>
      </p:sp>
    </p:spTree>
    <p:extLst>
      <p:ext uri="{BB962C8B-B14F-4D97-AF65-F5344CB8AC3E}">
        <p14:creationId xmlns:p14="http://schemas.microsoft.com/office/powerpoint/2010/main" val="2275832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4891C-6B58-4A8E-B3E3-A116DF654B59}" type="slidenum">
              <a:rPr lang="en-US" smtClean="0"/>
              <a:t>39</a:t>
            </a:fld>
            <a:endParaRPr lang="en-US"/>
          </a:p>
        </p:txBody>
      </p:sp>
    </p:spTree>
    <p:extLst>
      <p:ext uri="{BB962C8B-B14F-4D97-AF65-F5344CB8AC3E}">
        <p14:creationId xmlns:p14="http://schemas.microsoft.com/office/powerpoint/2010/main" val="165389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789E2-7C5F-8E4D-45C8-C9C410196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6F945-A3A4-06C6-A68F-7E6798835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5F074-F872-AFA7-5637-DC1020D36D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12825-D6AA-F04B-FE46-A433FA06854A}"/>
              </a:ext>
            </a:extLst>
          </p:cNvPr>
          <p:cNvSpPr>
            <a:spLocks noGrp="1"/>
          </p:cNvSpPr>
          <p:nvPr>
            <p:ph type="sldNum" sz="quarter" idx="5"/>
          </p:nvPr>
        </p:nvSpPr>
        <p:spPr/>
        <p:txBody>
          <a:bodyPr/>
          <a:lstStyle/>
          <a:p>
            <a:fld id="{3E94891C-6B58-4A8E-B3E3-A116DF654B59}" type="slidenum">
              <a:rPr lang="en-US" smtClean="0"/>
              <a:t>4</a:t>
            </a:fld>
            <a:endParaRPr lang="en-US"/>
          </a:p>
        </p:txBody>
      </p:sp>
    </p:spTree>
    <p:extLst>
      <p:ext uri="{BB962C8B-B14F-4D97-AF65-F5344CB8AC3E}">
        <p14:creationId xmlns:p14="http://schemas.microsoft.com/office/powerpoint/2010/main" val="1303580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6E21-13BE-B266-A8B4-A22472755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886E0-A18F-C030-5EAB-5EB10A5C0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433BF-1676-1D28-EEF9-F9A7860BA7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4E528E-8940-6603-6B19-326ED36D983D}"/>
              </a:ext>
            </a:extLst>
          </p:cNvPr>
          <p:cNvSpPr>
            <a:spLocks noGrp="1"/>
          </p:cNvSpPr>
          <p:nvPr>
            <p:ph type="sldNum" sz="quarter" idx="5"/>
          </p:nvPr>
        </p:nvSpPr>
        <p:spPr/>
        <p:txBody>
          <a:bodyPr/>
          <a:lstStyle/>
          <a:p>
            <a:fld id="{3E94891C-6B58-4A8E-B3E3-A116DF654B59}" type="slidenum">
              <a:rPr lang="en-US" smtClean="0"/>
              <a:t>40</a:t>
            </a:fld>
            <a:endParaRPr lang="en-US"/>
          </a:p>
        </p:txBody>
      </p:sp>
    </p:spTree>
    <p:extLst>
      <p:ext uri="{BB962C8B-B14F-4D97-AF65-F5344CB8AC3E}">
        <p14:creationId xmlns:p14="http://schemas.microsoft.com/office/powerpoint/2010/main" val="3453091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03E5-C6EA-2AE7-8BA8-43138C0F8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AB61D-501C-4F92-4295-15CF72761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03379-906A-E8A5-D093-8C16BDEC59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1DAA37F-EB20-DFAF-9087-7932391E2149}"/>
              </a:ext>
            </a:extLst>
          </p:cNvPr>
          <p:cNvSpPr>
            <a:spLocks noGrp="1"/>
          </p:cNvSpPr>
          <p:nvPr>
            <p:ph type="sldNum" sz="quarter" idx="5"/>
          </p:nvPr>
        </p:nvSpPr>
        <p:spPr/>
        <p:txBody>
          <a:bodyPr/>
          <a:lstStyle/>
          <a:p>
            <a:fld id="{3E94891C-6B58-4A8E-B3E3-A116DF654B59}" type="slidenum">
              <a:rPr lang="en-US" smtClean="0"/>
              <a:t>41</a:t>
            </a:fld>
            <a:endParaRPr lang="en-US"/>
          </a:p>
        </p:txBody>
      </p:sp>
    </p:spTree>
    <p:extLst>
      <p:ext uri="{BB962C8B-B14F-4D97-AF65-F5344CB8AC3E}">
        <p14:creationId xmlns:p14="http://schemas.microsoft.com/office/powerpoint/2010/main" val="3583071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FA721-E8D0-B761-8C26-8A068F9A1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718AB-5F64-6809-3CFB-87AE2A76A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28428-EEC4-E4ED-0D08-47D9D58268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A88CE8-14E3-DE9F-405D-2F5E4999A9A6}"/>
              </a:ext>
            </a:extLst>
          </p:cNvPr>
          <p:cNvSpPr>
            <a:spLocks noGrp="1"/>
          </p:cNvSpPr>
          <p:nvPr>
            <p:ph type="sldNum" sz="quarter" idx="5"/>
          </p:nvPr>
        </p:nvSpPr>
        <p:spPr/>
        <p:txBody>
          <a:bodyPr/>
          <a:lstStyle/>
          <a:p>
            <a:fld id="{3E94891C-6B58-4A8E-B3E3-A116DF654B59}" type="slidenum">
              <a:rPr lang="en-US" smtClean="0"/>
              <a:t>42</a:t>
            </a:fld>
            <a:endParaRPr lang="en-US"/>
          </a:p>
        </p:txBody>
      </p:sp>
    </p:spTree>
    <p:extLst>
      <p:ext uri="{BB962C8B-B14F-4D97-AF65-F5344CB8AC3E}">
        <p14:creationId xmlns:p14="http://schemas.microsoft.com/office/powerpoint/2010/main" val="4132334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CE28-E8C1-563D-4AC1-4FE86F12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AF921-E91B-26EA-1068-33A556134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DC76F-B324-5EF6-A873-B7CA94B3EA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CB23C8C-9169-5CF4-B025-9BA7726AD189}"/>
              </a:ext>
            </a:extLst>
          </p:cNvPr>
          <p:cNvSpPr>
            <a:spLocks noGrp="1"/>
          </p:cNvSpPr>
          <p:nvPr>
            <p:ph type="sldNum" sz="quarter" idx="5"/>
          </p:nvPr>
        </p:nvSpPr>
        <p:spPr/>
        <p:txBody>
          <a:bodyPr/>
          <a:lstStyle/>
          <a:p>
            <a:fld id="{3E94891C-6B58-4A8E-B3E3-A116DF654B59}" type="slidenum">
              <a:rPr lang="en-US" smtClean="0"/>
              <a:t>43</a:t>
            </a:fld>
            <a:endParaRPr lang="en-US"/>
          </a:p>
        </p:txBody>
      </p:sp>
    </p:spTree>
    <p:extLst>
      <p:ext uri="{BB962C8B-B14F-4D97-AF65-F5344CB8AC3E}">
        <p14:creationId xmlns:p14="http://schemas.microsoft.com/office/powerpoint/2010/main" val="1190278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B3664-FFF9-0DF0-85C3-A09E6F7A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D9E26-6068-AE92-1489-1562EF1CD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E1358-D9D9-AB37-D193-7F69C3ABE3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D6674C-BBB8-8EDF-3CFC-C180DA29596A}"/>
              </a:ext>
            </a:extLst>
          </p:cNvPr>
          <p:cNvSpPr>
            <a:spLocks noGrp="1"/>
          </p:cNvSpPr>
          <p:nvPr>
            <p:ph type="sldNum" sz="quarter" idx="5"/>
          </p:nvPr>
        </p:nvSpPr>
        <p:spPr/>
        <p:txBody>
          <a:bodyPr/>
          <a:lstStyle/>
          <a:p>
            <a:fld id="{3E94891C-6B58-4A8E-B3E3-A116DF654B59}" type="slidenum">
              <a:rPr lang="en-US" smtClean="0"/>
              <a:t>44</a:t>
            </a:fld>
            <a:endParaRPr lang="en-US"/>
          </a:p>
        </p:txBody>
      </p:sp>
    </p:spTree>
    <p:extLst>
      <p:ext uri="{BB962C8B-B14F-4D97-AF65-F5344CB8AC3E}">
        <p14:creationId xmlns:p14="http://schemas.microsoft.com/office/powerpoint/2010/main" val="4262647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2BDF-7CA0-E29E-72E9-68616AEC7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55393-1586-C78D-A99A-3974A09FA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7C8C8-78DE-98AD-4E46-6905610705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7DA518-F631-5EA7-8BA2-5BE55DCD8EE0}"/>
              </a:ext>
            </a:extLst>
          </p:cNvPr>
          <p:cNvSpPr>
            <a:spLocks noGrp="1"/>
          </p:cNvSpPr>
          <p:nvPr>
            <p:ph type="sldNum" sz="quarter" idx="5"/>
          </p:nvPr>
        </p:nvSpPr>
        <p:spPr/>
        <p:txBody>
          <a:bodyPr/>
          <a:lstStyle/>
          <a:p>
            <a:fld id="{3E94891C-6B58-4A8E-B3E3-A116DF654B59}" type="slidenum">
              <a:rPr lang="en-US" smtClean="0"/>
              <a:t>45</a:t>
            </a:fld>
            <a:endParaRPr lang="en-US"/>
          </a:p>
        </p:txBody>
      </p:sp>
    </p:spTree>
    <p:extLst>
      <p:ext uri="{BB962C8B-B14F-4D97-AF65-F5344CB8AC3E}">
        <p14:creationId xmlns:p14="http://schemas.microsoft.com/office/powerpoint/2010/main" val="2809414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B9DA-0D4E-6DAB-BFD8-16319E4A0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7181C-D491-C7A0-9D6D-CE87DDBE9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4728F-E4EA-889C-4D25-AA70B3694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14C2F4-CEB0-EB2E-6F2A-BFBEAB598905}"/>
              </a:ext>
            </a:extLst>
          </p:cNvPr>
          <p:cNvSpPr>
            <a:spLocks noGrp="1"/>
          </p:cNvSpPr>
          <p:nvPr>
            <p:ph type="sldNum" sz="quarter" idx="5"/>
          </p:nvPr>
        </p:nvSpPr>
        <p:spPr/>
        <p:txBody>
          <a:bodyPr/>
          <a:lstStyle/>
          <a:p>
            <a:fld id="{3E94891C-6B58-4A8E-B3E3-A116DF654B59}" type="slidenum">
              <a:rPr lang="en-US" smtClean="0"/>
              <a:t>46</a:t>
            </a:fld>
            <a:endParaRPr lang="en-US"/>
          </a:p>
        </p:txBody>
      </p:sp>
    </p:spTree>
    <p:extLst>
      <p:ext uri="{BB962C8B-B14F-4D97-AF65-F5344CB8AC3E}">
        <p14:creationId xmlns:p14="http://schemas.microsoft.com/office/powerpoint/2010/main" val="584941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FC2C-DF7E-1354-7CB7-C965F2CC3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76E8F-088B-10DD-87F5-21CAAF5E8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A9E09-D875-7F98-028E-6F99F25D65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FB1279-10A1-70AE-0EA3-1B2F92D8CEBB}"/>
              </a:ext>
            </a:extLst>
          </p:cNvPr>
          <p:cNvSpPr>
            <a:spLocks noGrp="1"/>
          </p:cNvSpPr>
          <p:nvPr>
            <p:ph type="sldNum" sz="quarter" idx="5"/>
          </p:nvPr>
        </p:nvSpPr>
        <p:spPr/>
        <p:txBody>
          <a:bodyPr/>
          <a:lstStyle/>
          <a:p>
            <a:fld id="{3E94891C-6B58-4A8E-B3E3-A116DF654B59}" type="slidenum">
              <a:rPr lang="en-US" smtClean="0"/>
              <a:t>47</a:t>
            </a:fld>
            <a:endParaRPr lang="en-US"/>
          </a:p>
        </p:txBody>
      </p:sp>
    </p:spTree>
    <p:extLst>
      <p:ext uri="{BB962C8B-B14F-4D97-AF65-F5344CB8AC3E}">
        <p14:creationId xmlns:p14="http://schemas.microsoft.com/office/powerpoint/2010/main" val="4233117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C9FF1-ADB2-60C1-B6A8-826AD646E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D0FA0-A751-C489-91A9-4EFAF66D8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AB891-0D4B-3C00-1EC9-0A3BACA978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161E29-8B70-1F83-0170-C79917C3E022}"/>
              </a:ext>
            </a:extLst>
          </p:cNvPr>
          <p:cNvSpPr>
            <a:spLocks noGrp="1"/>
          </p:cNvSpPr>
          <p:nvPr>
            <p:ph type="sldNum" sz="quarter" idx="5"/>
          </p:nvPr>
        </p:nvSpPr>
        <p:spPr/>
        <p:txBody>
          <a:bodyPr/>
          <a:lstStyle/>
          <a:p>
            <a:fld id="{3E94891C-6B58-4A8E-B3E3-A116DF654B59}" type="slidenum">
              <a:rPr lang="en-US" smtClean="0"/>
              <a:t>48</a:t>
            </a:fld>
            <a:endParaRPr lang="en-US"/>
          </a:p>
        </p:txBody>
      </p:sp>
    </p:spTree>
    <p:extLst>
      <p:ext uri="{BB962C8B-B14F-4D97-AF65-F5344CB8AC3E}">
        <p14:creationId xmlns:p14="http://schemas.microsoft.com/office/powerpoint/2010/main" val="3356196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373F5-3D6D-5779-6531-D0C5A234A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FA044-F342-F7C6-317D-44B3A9836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229BB-7EDF-7001-7451-B0D6A077CE23}"/>
              </a:ext>
            </a:extLst>
          </p:cNvPr>
          <p:cNvSpPr>
            <a:spLocks noGrp="1"/>
          </p:cNvSpPr>
          <p:nvPr>
            <p:ph type="body" idx="1"/>
          </p:nvPr>
        </p:nvSpPr>
        <p:spPr/>
        <p:txBody>
          <a:bodyPr/>
          <a:lstStyle/>
          <a:p>
            <a:r>
              <a:rPr lang="en-US" dirty="0"/>
              <a:t>Disciplinary differences are the only ones where disparities in mental health ratings appear to have grown between Year 1 and Year 5. The % of social science students who rate their mental health as fair or poor has grown more than  the other disciplines.</a:t>
            </a:r>
          </a:p>
        </p:txBody>
      </p:sp>
      <p:sp>
        <p:nvSpPr>
          <p:cNvPr id="4" name="Slide Number Placeholder 3">
            <a:extLst>
              <a:ext uri="{FF2B5EF4-FFF2-40B4-BE49-F238E27FC236}">
                <a16:creationId xmlns:a16="http://schemas.microsoft.com/office/drawing/2014/main" id="{9959F67F-28AF-C108-CD24-BD4A35330FF5}"/>
              </a:ext>
            </a:extLst>
          </p:cNvPr>
          <p:cNvSpPr>
            <a:spLocks noGrp="1"/>
          </p:cNvSpPr>
          <p:nvPr>
            <p:ph type="sldNum" sz="quarter" idx="5"/>
          </p:nvPr>
        </p:nvSpPr>
        <p:spPr/>
        <p:txBody>
          <a:bodyPr/>
          <a:lstStyle/>
          <a:p>
            <a:fld id="{3E94891C-6B58-4A8E-B3E3-A116DF654B59}" type="slidenum">
              <a:rPr lang="en-US" smtClean="0"/>
              <a:t>49</a:t>
            </a:fld>
            <a:endParaRPr lang="en-US"/>
          </a:p>
        </p:txBody>
      </p:sp>
    </p:spTree>
    <p:extLst>
      <p:ext uri="{BB962C8B-B14F-4D97-AF65-F5344CB8AC3E}">
        <p14:creationId xmlns:p14="http://schemas.microsoft.com/office/powerpoint/2010/main" val="161391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12571-9B5A-F777-9C02-847B58EEB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20F23-7D86-A004-5A74-1347BE8D4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66ABA-C7DD-58FB-AD75-A78DD7F37D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5347DE-C567-48D0-BD25-A50A29E89F42}"/>
              </a:ext>
            </a:extLst>
          </p:cNvPr>
          <p:cNvSpPr>
            <a:spLocks noGrp="1"/>
          </p:cNvSpPr>
          <p:nvPr>
            <p:ph type="sldNum" sz="quarter" idx="5"/>
          </p:nvPr>
        </p:nvSpPr>
        <p:spPr/>
        <p:txBody>
          <a:bodyPr/>
          <a:lstStyle/>
          <a:p>
            <a:fld id="{3E94891C-6B58-4A8E-B3E3-A116DF654B59}" type="slidenum">
              <a:rPr lang="en-US" smtClean="0"/>
              <a:t>5</a:t>
            </a:fld>
            <a:endParaRPr lang="en-US"/>
          </a:p>
        </p:txBody>
      </p:sp>
    </p:spTree>
    <p:extLst>
      <p:ext uri="{BB962C8B-B14F-4D97-AF65-F5344CB8AC3E}">
        <p14:creationId xmlns:p14="http://schemas.microsoft.com/office/powerpoint/2010/main" val="3433348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2CD9-B1AD-4E77-83AE-93195A72E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C1442-A818-869D-7CAE-6374DFCFC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3215F-CE9E-1DE7-BDCD-6190D2864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7F45E4-58EF-FB34-06BF-8C4C80832527}"/>
              </a:ext>
            </a:extLst>
          </p:cNvPr>
          <p:cNvSpPr>
            <a:spLocks noGrp="1"/>
          </p:cNvSpPr>
          <p:nvPr>
            <p:ph type="sldNum" sz="quarter" idx="5"/>
          </p:nvPr>
        </p:nvSpPr>
        <p:spPr/>
        <p:txBody>
          <a:bodyPr/>
          <a:lstStyle/>
          <a:p>
            <a:fld id="{3E94891C-6B58-4A8E-B3E3-A116DF654B59}" type="slidenum">
              <a:rPr lang="en-US" smtClean="0"/>
              <a:t>50</a:t>
            </a:fld>
            <a:endParaRPr lang="en-US"/>
          </a:p>
        </p:txBody>
      </p:sp>
    </p:spTree>
    <p:extLst>
      <p:ext uri="{BB962C8B-B14F-4D97-AF65-F5344CB8AC3E}">
        <p14:creationId xmlns:p14="http://schemas.microsoft.com/office/powerpoint/2010/main" val="568168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8864-E3BF-8D02-A37C-976F8E8CB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FA70F-5D3C-5479-E7A4-4491C68F5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0367F-36C5-EDF8-9E64-77AD24BE7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3122FA-8AA0-71EA-9817-F79A165D9461}"/>
              </a:ext>
            </a:extLst>
          </p:cNvPr>
          <p:cNvSpPr>
            <a:spLocks noGrp="1"/>
          </p:cNvSpPr>
          <p:nvPr>
            <p:ph type="sldNum" sz="quarter" idx="5"/>
          </p:nvPr>
        </p:nvSpPr>
        <p:spPr/>
        <p:txBody>
          <a:bodyPr/>
          <a:lstStyle/>
          <a:p>
            <a:fld id="{3E94891C-6B58-4A8E-B3E3-A116DF654B59}" type="slidenum">
              <a:rPr lang="en-US" smtClean="0"/>
              <a:t>51</a:t>
            </a:fld>
            <a:endParaRPr lang="en-US"/>
          </a:p>
        </p:txBody>
      </p:sp>
    </p:spTree>
    <p:extLst>
      <p:ext uri="{BB962C8B-B14F-4D97-AF65-F5344CB8AC3E}">
        <p14:creationId xmlns:p14="http://schemas.microsoft.com/office/powerpoint/2010/main" val="3527690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F518-16A3-B0D0-D3CC-F9D847C9B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9879A-97C1-7EFF-25E8-D1B18CAFA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92B41-4546-3929-F47C-36B66C5C12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significant association was found between the COVID-19 years and autonomy, competence, relatedness, and knowledge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Regarding stress, we found that the pandemic disruptions exacerbated the pre-existing stress levels associated with the first and second years. </a:t>
            </a:r>
            <a:r>
              <a:rPr lang="en-US" sz="1200" b="0" kern="1200" dirty="0">
                <a:solidFill>
                  <a:schemeClr val="tx1"/>
                </a:solidFill>
                <a:effectLst/>
                <a:latin typeface="+mn-lt"/>
                <a:ea typeface="+mn-ea"/>
                <a:cs typeface="+mn-cs"/>
              </a:rPr>
              <a:t>While the cohorts 2017 and 2018 have an identical trajectory before the pandemic, the trajectories during the pandemic show a substantially steeper slope. See Fig 1.  </a:t>
            </a:r>
            <a:r>
              <a:rPr lang="en-US" sz="1200" kern="1200" dirty="0">
                <a:solidFill>
                  <a:schemeClr val="tx1"/>
                </a:solidFill>
                <a:effectLst/>
                <a:latin typeface="+mn-lt"/>
                <a:ea typeface="+mn-ea"/>
                <a:cs typeface="+mn-cs"/>
              </a:rPr>
              <a:t>Regarding disciplinary identity, we found that students engaged in doctoral studies during the COVID-19 pandemic had, unexpectedly, lower decreases in disciplinary identity than those engaged in studies at similar points before the pandemic. See Figure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Therefore, due to Covid, cohorts experienced significantly different levels of stress and disciplinary identity development during the important first year of doctoral study,</a:t>
            </a:r>
          </a:p>
        </p:txBody>
      </p:sp>
      <p:sp>
        <p:nvSpPr>
          <p:cNvPr id="4" name="Slide Number Placeholder 3">
            <a:extLst>
              <a:ext uri="{FF2B5EF4-FFF2-40B4-BE49-F238E27FC236}">
                <a16:creationId xmlns:a16="http://schemas.microsoft.com/office/drawing/2014/main" id="{A97A33AF-2C19-9663-D53D-7DB4D415638F}"/>
              </a:ext>
            </a:extLst>
          </p:cNvPr>
          <p:cNvSpPr>
            <a:spLocks noGrp="1"/>
          </p:cNvSpPr>
          <p:nvPr>
            <p:ph type="sldNum" sz="quarter" idx="5"/>
          </p:nvPr>
        </p:nvSpPr>
        <p:spPr/>
        <p:txBody>
          <a:bodyPr/>
          <a:lstStyle/>
          <a:p>
            <a:fld id="{3E94891C-6B58-4A8E-B3E3-A116DF654B59}" type="slidenum">
              <a:rPr lang="en-US" smtClean="0"/>
              <a:t>52</a:t>
            </a:fld>
            <a:endParaRPr lang="en-US"/>
          </a:p>
        </p:txBody>
      </p:sp>
    </p:spTree>
    <p:extLst>
      <p:ext uri="{BB962C8B-B14F-4D97-AF65-F5344CB8AC3E}">
        <p14:creationId xmlns:p14="http://schemas.microsoft.com/office/powerpoint/2010/main" val="184718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7E2E-3E25-9246-029A-7791A7E1B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4A84F-DE26-1C78-E22A-3C4EF05AA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D726D-0634-C892-B730-9E89CBED26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E95DCC-87D0-610F-7801-5DCBAEF86973}"/>
              </a:ext>
            </a:extLst>
          </p:cNvPr>
          <p:cNvSpPr>
            <a:spLocks noGrp="1"/>
          </p:cNvSpPr>
          <p:nvPr>
            <p:ph type="sldNum" sz="quarter" idx="5"/>
          </p:nvPr>
        </p:nvSpPr>
        <p:spPr/>
        <p:txBody>
          <a:bodyPr/>
          <a:lstStyle/>
          <a:p>
            <a:fld id="{3E94891C-6B58-4A8E-B3E3-A116DF654B59}" type="slidenum">
              <a:rPr lang="en-US" smtClean="0"/>
              <a:t>6</a:t>
            </a:fld>
            <a:endParaRPr lang="en-US"/>
          </a:p>
        </p:txBody>
      </p:sp>
    </p:spTree>
    <p:extLst>
      <p:ext uri="{BB962C8B-B14F-4D97-AF65-F5344CB8AC3E}">
        <p14:creationId xmlns:p14="http://schemas.microsoft.com/office/powerpoint/2010/main" val="147499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A5E7-2215-9038-7F6E-E0C3B9CCC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509FD-587C-0FD1-BB03-4876D7F17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CEB44-B003-0C37-A0F0-A51C4DFA44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360B9-278D-3B4D-712C-953DFD56474D}"/>
              </a:ext>
            </a:extLst>
          </p:cNvPr>
          <p:cNvSpPr>
            <a:spLocks noGrp="1"/>
          </p:cNvSpPr>
          <p:nvPr>
            <p:ph type="sldNum" sz="quarter" idx="5"/>
          </p:nvPr>
        </p:nvSpPr>
        <p:spPr/>
        <p:txBody>
          <a:bodyPr/>
          <a:lstStyle/>
          <a:p>
            <a:fld id="{3E94891C-6B58-4A8E-B3E3-A116DF654B59}" type="slidenum">
              <a:rPr lang="en-US" smtClean="0"/>
              <a:t>7</a:t>
            </a:fld>
            <a:endParaRPr lang="en-US"/>
          </a:p>
        </p:txBody>
      </p:sp>
    </p:spTree>
    <p:extLst>
      <p:ext uri="{BB962C8B-B14F-4D97-AF65-F5344CB8AC3E}">
        <p14:creationId xmlns:p14="http://schemas.microsoft.com/office/powerpoint/2010/main" val="1041594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E4E40-EAFE-3ED4-7D90-63D0BD142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61F6F-006D-8219-8A9E-7CA0101D5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8A9BE-C007-B453-0610-392F97817A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9DE3E8-CABE-B2A0-5F97-709D782863A2}"/>
              </a:ext>
            </a:extLst>
          </p:cNvPr>
          <p:cNvSpPr>
            <a:spLocks noGrp="1"/>
          </p:cNvSpPr>
          <p:nvPr>
            <p:ph type="sldNum" sz="quarter" idx="5"/>
          </p:nvPr>
        </p:nvSpPr>
        <p:spPr/>
        <p:txBody>
          <a:bodyPr/>
          <a:lstStyle/>
          <a:p>
            <a:fld id="{3E94891C-6B58-4A8E-B3E3-A116DF654B59}" type="slidenum">
              <a:rPr lang="en-US" smtClean="0"/>
              <a:t>8</a:t>
            </a:fld>
            <a:endParaRPr lang="en-US"/>
          </a:p>
        </p:txBody>
      </p:sp>
    </p:spTree>
    <p:extLst>
      <p:ext uri="{BB962C8B-B14F-4D97-AF65-F5344CB8AC3E}">
        <p14:creationId xmlns:p14="http://schemas.microsoft.com/office/powerpoint/2010/main" val="198934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AE8C6-EE4F-6CC2-DFC5-A10EF5E07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7F23A-D915-67F4-9ED4-EAFF4D77F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F4101-AB90-019E-800B-81C4C9F50B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2E1F5D-F42E-B206-E74D-57A81ED7A2A5}"/>
              </a:ext>
            </a:extLst>
          </p:cNvPr>
          <p:cNvSpPr>
            <a:spLocks noGrp="1"/>
          </p:cNvSpPr>
          <p:nvPr>
            <p:ph type="sldNum" sz="quarter" idx="5"/>
          </p:nvPr>
        </p:nvSpPr>
        <p:spPr/>
        <p:txBody>
          <a:bodyPr/>
          <a:lstStyle/>
          <a:p>
            <a:fld id="{3E94891C-6B58-4A8E-B3E3-A116DF654B59}" type="slidenum">
              <a:rPr lang="en-US" smtClean="0"/>
              <a:t>9</a:t>
            </a:fld>
            <a:endParaRPr lang="en-US"/>
          </a:p>
        </p:txBody>
      </p:sp>
    </p:spTree>
    <p:extLst>
      <p:ext uri="{BB962C8B-B14F-4D97-AF65-F5344CB8AC3E}">
        <p14:creationId xmlns:p14="http://schemas.microsoft.com/office/powerpoint/2010/main" val="10843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BE47-196D-49A2-A7FE-38EEAD8406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317776-8429-429E-DDBD-1462E087F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241C78-E08A-7973-D026-6482723C387C}"/>
              </a:ext>
            </a:extLst>
          </p:cNvPr>
          <p:cNvSpPr>
            <a:spLocks noGrp="1"/>
          </p:cNvSpPr>
          <p:nvPr>
            <p:ph type="dt" sz="half" idx="10"/>
          </p:nvPr>
        </p:nvSpPr>
        <p:spPr/>
        <p:txBody>
          <a:bodyPr/>
          <a:lstStyle/>
          <a:p>
            <a:fld id="{34D3FAD8-8A99-4EE5-948A-029FB1A3870C}" type="datetime1">
              <a:rPr lang="en-US" smtClean="0"/>
              <a:t>10/23/2025</a:t>
            </a:fld>
            <a:endParaRPr lang="en-US"/>
          </a:p>
        </p:txBody>
      </p:sp>
      <p:sp>
        <p:nvSpPr>
          <p:cNvPr id="5" name="Footer Placeholder 4">
            <a:extLst>
              <a:ext uri="{FF2B5EF4-FFF2-40B4-BE49-F238E27FC236}">
                <a16:creationId xmlns:a16="http://schemas.microsoft.com/office/drawing/2014/main" id="{D93513A5-D976-74BF-3A0D-657663BD2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E9D62-8B7A-40CA-C826-B5E9494ED2C9}"/>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207647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D424-18BC-C7FD-EC92-4A7D6BD15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FB118-0B04-F207-D812-150DF72E4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B8449-C42D-1DC0-AA9A-D71CF5648E43}"/>
              </a:ext>
            </a:extLst>
          </p:cNvPr>
          <p:cNvSpPr>
            <a:spLocks noGrp="1"/>
          </p:cNvSpPr>
          <p:nvPr>
            <p:ph type="dt" sz="half" idx="10"/>
          </p:nvPr>
        </p:nvSpPr>
        <p:spPr/>
        <p:txBody>
          <a:bodyPr/>
          <a:lstStyle/>
          <a:p>
            <a:fld id="{31755E7B-342E-4B31-BE73-7A9C93A07DE5}" type="datetime1">
              <a:rPr lang="en-US" smtClean="0"/>
              <a:t>10/23/2025</a:t>
            </a:fld>
            <a:endParaRPr lang="en-US"/>
          </a:p>
        </p:txBody>
      </p:sp>
      <p:sp>
        <p:nvSpPr>
          <p:cNvPr id="5" name="Footer Placeholder 4">
            <a:extLst>
              <a:ext uri="{FF2B5EF4-FFF2-40B4-BE49-F238E27FC236}">
                <a16:creationId xmlns:a16="http://schemas.microsoft.com/office/drawing/2014/main" id="{F69584D2-5270-071F-4D8A-779860D2C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87BBA-B778-3ACD-B0E9-E1DD46BB44AE}"/>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275660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BEBEF7-A3FE-28B9-AADC-63BC6495E2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9802C5-7309-7D67-5492-F2499339B3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59336-6800-78E9-A09B-88EE058EAE8D}"/>
              </a:ext>
            </a:extLst>
          </p:cNvPr>
          <p:cNvSpPr>
            <a:spLocks noGrp="1"/>
          </p:cNvSpPr>
          <p:nvPr>
            <p:ph type="dt" sz="half" idx="10"/>
          </p:nvPr>
        </p:nvSpPr>
        <p:spPr/>
        <p:txBody>
          <a:bodyPr/>
          <a:lstStyle/>
          <a:p>
            <a:fld id="{DE32832F-495A-48CD-B2F9-52E71004455A}" type="datetime1">
              <a:rPr lang="en-US" smtClean="0"/>
              <a:t>10/23/2025</a:t>
            </a:fld>
            <a:endParaRPr lang="en-US"/>
          </a:p>
        </p:txBody>
      </p:sp>
      <p:sp>
        <p:nvSpPr>
          <p:cNvPr id="5" name="Footer Placeholder 4">
            <a:extLst>
              <a:ext uri="{FF2B5EF4-FFF2-40B4-BE49-F238E27FC236}">
                <a16:creationId xmlns:a16="http://schemas.microsoft.com/office/drawing/2014/main" id="{37E011C8-F254-337E-FFB1-F6703C469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28F34-6A40-7135-9601-42AF8DF732D4}"/>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362586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U-M Blu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3439160"/>
            <a:ext cx="8420100" cy="1835684"/>
          </a:xfrm>
        </p:spPr>
        <p:txBody>
          <a:bodyPr anchor="t" anchorCtr="0">
            <a:noAutofit/>
          </a:bodyPr>
          <a:lstStyle>
            <a:lvl1pPr>
              <a:defRPr sz="5400" spc="0" baseline="0"/>
            </a:lvl1pPr>
          </a:lstStyle>
          <a:p>
            <a:r>
              <a:rPr lang="en-US" dirty="0"/>
              <a:t>Click to edit Primary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2" name="TextBox 1">
            <a:extLst>
              <a:ext uri="{FF2B5EF4-FFF2-40B4-BE49-F238E27FC236}">
                <a16:creationId xmlns:a16="http://schemas.microsoft.com/office/drawing/2014/main" id="{B699D212-E790-F04F-A1F8-CD5275962C47}"/>
              </a:ext>
            </a:extLst>
          </p:cNvPr>
          <p:cNvSpPr txBox="1"/>
          <p:nvPr userDrawn="1"/>
        </p:nvSpPr>
        <p:spPr>
          <a:xfrm>
            <a:off x="6075680" y="-132080"/>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8A02795C-352C-B940-803E-962FA0680A1C}"/>
              </a:ext>
            </a:extLst>
          </p:cNvPr>
          <p:cNvPicPr>
            <a:picLocks noChangeAspect="1"/>
          </p:cNvPicPr>
          <p:nvPr userDrawn="1"/>
        </p:nvPicPr>
        <p:blipFill>
          <a:blip r:embed="rId2"/>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3316188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U-M Blue">
    <p:bg>
      <p:bgPr>
        <a:solidFill>
          <a:schemeClr val="accent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3439160"/>
            <a:ext cx="8420100" cy="1835684"/>
          </a:xfrm>
        </p:spPr>
        <p:txBody>
          <a:bodyPr anchor="t" anchorCtr="0">
            <a:noAutofit/>
          </a:bodyPr>
          <a:lstStyle>
            <a:lvl1pPr>
              <a:defRPr sz="5400" spc="0" baseline="0"/>
            </a:lvl1pPr>
          </a:lstStyle>
          <a:p>
            <a:r>
              <a:rPr lang="en-US" dirty="0"/>
              <a:t>Click to edit Primary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2" name="TextBox 1">
            <a:extLst>
              <a:ext uri="{FF2B5EF4-FFF2-40B4-BE49-F238E27FC236}">
                <a16:creationId xmlns:a16="http://schemas.microsoft.com/office/drawing/2014/main" id="{B699D212-E790-F04F-A1F8-CD5275962C47}"/>
              </a:ext>
            </a:extLst>
          </p:cNvPr>
          <p:cNvSpPr txBox="1"/>
          <p:nvPr userDrawn="1"/>
        </p:nvSpPr>
        <p:spPr>
          <a:xfrm>
            <a:off x="6075680" y="-132080"/>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8A02795C-352C-B940-803E-962FA0680A1C}"/>
              </a:ext>
            </a:extLst>
          </p:cNvPr>
          <p:cNvPicPr>
            <a:picLocks noChangeAspect="1"/>
          </p:cNvPicPr>
          <p:nvPr userDrawn="1"/>
        </p:nvPicPr>
        <p:blipFill>
          <a:blip r:embed="rId2"/>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1909892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U-M Blu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hasCustomPrompt="1"/>
          </p:nvPr>
        </p:nvSpPr>
        <p:spPr>
          <a:xfrm>
            <a:off x="1028700" y="4211320"/>
            <a:ext cx="5867401" cy="1215189"/>
          </a:xfrm>
        </p:spPr>
        <p:txBody>
          <a:bodyPr/>
          <a:lstStyle>
            <a:lvl1pPr marL="0" indent="0" algn="l">
              <a:buNone/>
              <a:defRPr sz="3200" b="0" i="0" cap="none" spc="0" baseline="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Primary subtitle style</a:t>
            </a:r>
          </a:p>
        </p:txBody>
      </p:sp>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1848456"/>
            <a:ext cx="10096500" cy="2174903"/>
          </a:xfrm>
        </p:spPr>
        <p:txBody>
          <a:bodyPr anchor="b" anchorCtr="0"/>
          <a:lstStyle/>
          <a:p>
            <a:r>
              <a:rPr lang="en-US" dirty="0"/>
              <a:t>Click to edit Primary title style </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7" name="Picture 6">
            <a:extLst>
              <a:ext uri="{FF2B5EF4-FFF2-40B4-BE49-F238E27FC236}">
                <a16:creationId xmlns:a16="http://schemas.microsoft.com/office/drawing/2014/main" id="{D65A46E1-072E-8741-8CFF-0CA85B8D1399}"/>
              </a:ext>
            </a:extLst>
          </p:cNvPr>
          <p:cNvPicPr>
            <a:picLocks noChangeAspect="1"/>
          </p:cNvPicPr>
          <p:nvPr userDrawn="1"/>
        </p:nvPicPr>
        <p:blipFill>
          <a:blip r:embed="rId2"/>
          <a:stretch>
            <a:fillRect/>
          </a:stretch>
        </p:blipFill>
        <p:spPr>
          <a:xfrm>
            <a:off x="1028700" y="1028700"/>
            <a:ext cx="3390900" cy="280775"/>
          </a:xfrm>
          <a:prstGeom prst="rect">
            <a:avLst/>
          </a:prstGeom>
        </p:spPr>
      </p:pic>
    </p:spTree>
    <p:extLst>
      <p:ext uri="{BB962C8B-B14F-4D97-AF65-F5344CB8AC3E}">
        <p14:creationId xmlns:p14="http://schemas.microsoft.com/office/powerpoint/2010/main" val="308806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rboretum Blue With Subtitl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hasCustomPrompt="1"/>
          </p:nvPr>
        </p:nvSpPr>
        <p:spPr>
          <a:xfrm>
            <a:off x="1028700" y="4211320"/>
            <a:ext cx="5867401" cy="1215189"/>
          </a:xfrm>
        </p:spPr>
        <p:txBody>
          <a:bodyPr/>
          <a:lstStyle>
            <a:lvl1pPr marL="0" indent="0" algn="l">
              <a:buNone/>
              <a:defRPr sz="3200" b="0" i="0" cap="none" spc="0" baseline="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Primary subtitle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10" name="Picture 9">
            <a:extLst>
              <a:ext uri="{FF2B5EF4-FFF2-40B4-BE49-F238E27FC236}">
                <a16:creationId xmlns:a16="http://schemas.microsoft.com/office/drawing/2014/main" id="{E67084A0-7E6A-3B4D-A878-42772BA89368}"/>
              </a:ext>
            </a:extLst>
          </p:cNvPr>
          <p:cNvPicPr>
            <a:picLocks noChangeAspect="1"/>
          </p:cNvPicPr>
          <p:nvPr userDrawn="1"/>
        </p:nvPicPr>
        <p:blipFill>
          <a:blip r:embed="rId2"/>
          <a:stretch>
            <a:fillRect/>
          </a:stretch>
        </p:blipFill>
        <p:spPr>
          <a:xfrm>
            <a:off x="1028700" y="1028700"/>
            <a:ext cx="3390900" cy="280775"/>
          </a:xfrm>
          <a:prstGeom prst="rect">
            <a:avLst/>
          </a:prstGeom>
        </p:spPr>
      </p:pic>
      <p:sp>
        <p:nvSpPr>
          <p:cNvPr id="7" name="Title 8">
            <a:extLst>
              <a:ext uri="{FF2B5EF4-FFF2-40B4-BE49-F238E27FC236}">
                <a16:creationId xmlns:a16="http://schemas.microsoft.com/office/drawing/2014/main" id="{043D3E16-E344-9242-87D0-811BC0D5FACE}"/>
              </a:ext>
            </a:extLst>
          </p:cNvPr>
          <p:cNvSpPr>
            <a:spLocks noGrp="1"/>
          </p:cNvSpPr>
          <p:nvPr>
            <p:ph type="title" hasCustomPrompt="1"/>
          </p:nvPr>
        </p:nvSpPr>
        <p:spPr>
          <a:xfrm>
            <a:off x="1047750" y="1848456"/>
            <a:ext cx="10096500" cy="2174903"/>
          </a:xfrm>
        </p:spPr>
        <p:txBody>
          <a:bodyPr anchor="b" anchorCtr="0"/>
          <a:lstStyle/>
          <a:p>
            <a:r>
              <a:rPr lang="en-US" dirty="0"/>
              <a:t>Click to edit Primary title style </a:t>
            </a:r>
          </a:p>
        </p:txBody>
      </p:sp>
    </p:spTree>
    <p:extLst>
      <p:ext uri="{BB962C8B-B14F-4D97-AF65-F5344CB8AC3E}">
        <p14:creationId xmlns:p14="http://schemas.microsoft.com/office/powerpoint/2010/main" val="420331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Rackham Bldg 1">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outdoor, house, building&#10;&#10;Description automatically generated">
            <a:extLst>
              <a:ext uri="{FF2B5EF4-FFF2-40B4-BE49-F238E27FC236}">
                <a16:creationId xmlns:a16="http://schemas.microsoft.com/office/drawing/2014/main" id="{E79505F5-B7FC-C640-8701-0FED2C3AB3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45943"/>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15" name="Picture 14">
            <a:extLst>
              <a:ext uri="{FF2B5EF4-FFF2-40B4-BE49-F238E27FC236}">
                <a16:creationId xmlns:a16="http://schemas.microsoft.com/office/drawing/2014/main" id="{DCEF5542-ABBC-BF4B-8B43-CC81938561EA}"/>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107628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Rackham Bldg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ky, outdoor, cloudy, day&#10;&#10;Description automatically generated">
            <a:extLst>
              <a:ext uri="{FF2B5EF4-FFF2-40B4-BE49-F238E27FC236}">
                <a16:creationId xmlns:a16="http://schemas.microsoft.com/office/drawing/2014/main" id="{63B96328-F5C5-DA45-88C4-2730085785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40623"/>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8" name="Picture 7">
            <a:extLst>
              <a:ext uri="{FF2B5EF4-FFF2-40B4-BE49-F238E27FC236}">
                <a16:creationId xmlns:a16="http://schemas.microsoft.com/office/drawing/2014/main" id="{FEFF3BA1-BC8B-9B44-9CFB-102969A46D54}"/>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1303254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Rackham Bldg 3">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outdoor, tower&#10;&#10;Description automatically generated">
            <a:extLst>
              <a:ext uri="{FF2B5EF4-FFF2-40B4-BE49-F238E27FC236}">
                <a16:creationId xmlns:a16="http://schemas.microsoft.com/office/drawing/2014/main" id="{791B3709-2798-4244-93F2-EC73FA42F8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47750" y="3440863"/>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8" name="Picture 7">
            <a:extLst>
              <a:ext uri="{FF2B5EF4-FFF2-40B4-BE49-F238E27FC236}">
                <a16:creationId xmlns:a16="http://schemas.microsoft.com/office/drawing/2014/main" id="{FEFF3BA1-BC8B-9B44-9CFB-102969A46D54}"/>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75085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Burton Tower">
    <p:bg>
      <p:bgPr>
        <a:solidFill>
          <a:schemeClr val="tx1"/>
        </a:solidFill>
        <a:effectLst/>
      </p:bgPr>
    </p:bg>
    <p:spTree>
      <p:nvGrpSpPr>
        <p:cNvPr id="1" name=""/>
        <p:cNvGrpSpPr/>
        <p:nvPr/>
      </p:nvGrpSpPr>
      <p:grpSpPr>
        <a:xfrm>
          <a:off x="0" y="0"/>
          <a:ext cx="0" cy="0"/>
          <a:chOff x="0" y="0"/>
          <a:chExt cx="0" cy="0"/>
        </a:xfrm>
      </p:grpSpPr>
      <p:pic>
        <p:nvPicPr>
          <p:cNvPr id="5" name="Picture 4" descr="A tall building with a tree in front of it&#10;&#10;Description automatically generated with low confidence">
            <a:extLst>
              <a:ext uri="{FF2B5EF4-FFF2-40B4-BE49-F238E27FC236}">
                <a16:creationId xmlns:a16="http://schemas.microsoft.com/office/drawing/2014/main" id="{0895DF9C-D03C-134A-B6D8-51DB77718C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44715"/>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15" name="Picture 14">
            <a:extLst>
              <a:ext uri="{FF2B5EF4-FFF2-40B4-BE49-F238E27FC236}">
                <a16:creationId xmlns:a16="http://schemas.microsoft.com/office/drawing/2014/main" id="{DCEF5542-ABBC-BF4B-8B43-CC81938561EA}"/>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277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5918-C8E2-62EF-1D5B-43C5D3108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E727B-6659-AB84-5E03-605B7E06F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1C922-3227-3BBC-5076-DB2B533D86B6}"/>
              </a:ext>
            </a:extLst>
          </p:cNvPr>
          <p:cNvSpPr>
            <a:spLocks noGrp="1"/>
          </p:cNvSpPr>
          <p:nvPr>
            <p:ph type="dt" sz="half" idx="10"/>
          </p:nvPr>
        </p:nvSpPr>
        <p:spPr/>
        <p:txBody>
          <a:bodyPr/>
          <a:lstStyle/>
          <a:p>
            <a:fld id="{B84D22C1-1C71-41E2-B50D-A6747ED6858C}" type="datetime1">
              <a:rPr lang="en-US" smtClean="0"/>
              <a:t>10/23/2025</a:t>
            </a:fld>
            <a:endParaRPr lang="en-US"/>
          </a:p>
        </p:txBody>
      </p:sp>
      <p:sp>
        <p:nvSpPr>
          <p:cNvPr id="5" name="Footer Placeholder 4">
            <a:extLst>
              <a:ext uri="{FF2B5EF4-FFF2-40B4-BE49-F238E27FC236}">
                <a16:creationId xmlns:a16="http://schemas.microsoft.com/office/drawing/2014/main" id="{E369F019-F196-313D-17CB-5C184EF87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E919C-1DDF-34FE-978A-5A788C63673A}"/>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317996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Student 1">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holding, dark&#10;&#10;Description automatically generated">
            <a:extLst>
              <a:ext uri="{FF2B5EF4-FFF2-40B4-BE49-F238E27FC236}">
                <a16:creationId xmlns:a16="http://schemas.microsoft.com/office/drawing/2014/main" id="{D0262535-F1E1-A744-9575-1D0FEA3519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54400"/>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8" name="Picture 7">
            <a:extLst>
              <a:ext uri="{FF2B5EF4-FFF2-40B4-BE49-F238E27FC236}">
                <a16:creationId xmlns:a16="http://schemas.microsoft.com/office/drawing/2014/main" id="{FEFF3BA1-BC8B-9B44-9CFB-102969A46D54}"/>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412965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Student 2">
    <p:bg>
      <p:bgPr>
        <a:solidFill>
          <a:schemeClr val="tx1"/>
        </a:solidFill>
        <a:effectLst/>
      </p:bgPr>
    </p:bg>
    <p:spTree>
      <p:nvGrpSpPr>
        <p:cNvPr id="1" name=""/>
        <p:cNvGrpSpPr/>
        <p:nvPr/>
      </p:nvGrpSpPr>
      <p:grpSpPr>
        <a:xfrm>
          <a:off x="0" y="0"/>
          <a:ext cx="0" cy="0"/>
          <a:chOff x="0" y="0"/>
          <a:chExt cx="0" cy="0"/>
        </a:xfrm>
      </p:grpSpPr>
      <p:pic>
        <p:nvPicPr>
          <p:cNvPr id="3" name="Picture 2" descr="A person in a mask&#10;&#10;Description automatically generated with medium confidence">
            <a:extLst>
              <a:ext uri="{FF2B5EF4-FFF2-40B4-BE49-F238E27FC236}">
                <a16:creationId xmlns:a16="http://schemas.microsoft.com/office/drawing/2014/main" id="{17786AB3-2C11-C842-A3B6-BA8543E79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39160"/>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8" name="Picture 7">
            <a:extLst>
              <a:ext uri="{FF2B5EF4-FFF2-40B4-BE49-F238E27FC236}">
                <a16:creationId xmlns:a16="http://schemas.microsoft.com/office/drawing/2014/main" id="{FEFF3BA1-BC8B-9B44-9CFB-102969A46D54}"/>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1927632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Student 3">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person, dark&#10;&#10;Description automatically generated">
            <a:extLst>
              <a:ext uri="{FF2B5EF4-FFF2-40B4-BE49-F238E27FC236}">
                <a16:creationId xmlns:a16="http://schemas.microsoft.com/office/drawing/2014/main" id="{CE21CEFD-5651-3C49-AD02-DA3698FC80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48332"/>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pic>
        <p:nvPicPr>
          <p:cNvPr id="8" name="Picture 7">
            <a:extLst>
              <a:ext uri="{FF2B5EF4-FFF2-40B4-BE49-F238E27FC236}">
                <a16:creationId xmlns:a16="http://schemas.microsoft.com/office/drawing/2014/main" id="{FEFF3BA1-BC8B-9B44-9CFB-102969A46D54}"/>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312445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Student 4">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sitting at desks&#10;&#10;Description automatically generated with low confidence">
            <a:extLst>
              <a:ext uri="{FF2B5EF4-FFF2-40B4-BE49-F238E27FC236}">
                <a16:creationId xmlns:a16="http://schemas.microsoft.com/office/drawing/2014/main" id="{4CFD87E6-C4A1-5740-A65D-403FA26BC1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3440863"/>
            <a:ext cx="8420100" cy="1705177"/>
          </a:xfrm>
        </p:spPr>
        <p:txBody>
          <a:bodyPr anchor="t" anchorCtr="0">
            <a:noAutofit/>
          </a:bodyPr>
          <a:lstStyle>
            <a:lvl1pPr>
              <a:defRPr sz="5400" spc="0" baseline="0"/>
            </a:lvl1pPr>
          </a:lstStyle>
          <a:p>
            <a:r>
              <a:rPr lang="en-US" dirty="0"/>
              <a:t>Click to edit Primary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5544669"/>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5829300"/>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Thursday, May 23, 2019</a:t>
            </a:r>
          </a:p>
        </p:txBody>
      </p:sp>
      <p:pic>
        <p:nvPicPr>
          <p:cNvPr id="8" name="Picture 7">
            <a:extLst>
              <a:ext uri="{FF2B5EF4-FFF2-40B4-BE49-F238E27FC236}">
                <a16:creationId xmlns:a16="http://schemas.microsoft.com/office/drawing/2014/main" id="{FEFF3BA1-BC8B-9B44-9CFB-102969A46D54}"/>
              </a:ext>
            </a:extLst>
          </p:cNvPr>
          <p:cNvPicPr>
            <a:picLocks noChangeAspect="1"/>
          </p:cNvPicPr>
          <p:nvPr userDrawn="1"/>
        </p:nvPicPr>
        <p:blipFill>
          <a:blip r:embed="rId3"/>
          <a:stretch>
            <a:fillRect/>
          </a:stretch>
        </p:blipFill>
        <p:spPr>
          <a:xfrm>
            <a:off x="1028700" y="2628900"/>
            <a:ext cx="3390900" cy="280775"/>
          </a:xfrm>
          <a:prstGeom prst="rect">
            <a:avLst/>
          </a:prstGeom>
        </p:spPr>
      </p:pic>
    </p:spTree>
    <p:extLst>
      <p:ext uri="{BB962C8B-B14F-4D97-AF65-F5344CB8AC3E}">
        <p14:creationId xmlns:p14="http://schemas.microsoft.com/office/powerpoint/2010/main" val="4202642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hoto Block 1">
    <p:bg>
      <p:bgPr>
        <a:solidFill>
          <a:schemeClr val="accent5"/>
        </a:solidFill>
        <a:effectLst/>
      </p:bgPr>
    </p:bg>
    <p:spTree>
      <p:nvGrpSpPr>
        <p:cNvPr id="1" name=""/>
        <p:cNvGrpSpPr/>
        <p:nvPr/>
      </p:nvGrpSpPr>
      <p:grpSpPr>
        <a:xfrm>
          <a:off x="0" y="0"/>
          <a:ext cx="0" cy="0"/>
          <a:chOff x="0" y="0"/>
          <a:chExt cx="0" cy="0"/>
        </a:xfrm>
      </p:grpSpPr>
      <p:pic>
        <p:nvPicPr>
          <p:cNvPr id="7" name="Picture 6" descr="A picture containing building, outdoor, tall, window&#10;&#10;Description automatically generated">
            <a:extLst>
              <a:ext uri="{FF2B5EF4-FFF2-40B4-BE49-F238E27FC236}">
                <a16:creationId xmlns:a16="http://schemas.microsoft.com/office/drawing/2014/main" id="{0706537D-CA89-B447-A4A7-CA493FA9FE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8117236-5E7C-3A4F-9AE6-882902A89316}"/>
              </a:ext>
            </a:extLst>
          </p:cNvPr>
          <p:cNvSpPr/>
          <p:nvPr userDrawn="1"/>
        </p:nvSpPr>
        <p:spPr>
          <a:xfrm>
            <a:off x="0" y="1028700"/>
            <a:ext cx="6896100" cy="4800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28701" y="2636851"/>
            <a:ext cx="5029200" cy="2354249"/>
          </a:xfrm>
        </p:spPr>
        <p:txBody>
          <a:bodyPr anchor="t" anchorCtr="0">
            <a:noAutofit/>
          </a:bodyPr>
          <a:lstStyle>
            <a:lvl1pPr>
              <a:defRPr sz="5400" spc="0" baseline="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pic>
        <p:nvPicPr>
          <p:cNvPr id="10" name="Picture 9">
            <a:extLst>
              <a:ext uri="{FF2B5EF4-FFF2-40B4-BE49-F238E27FC236}">
                <a16:creationId xmlns:a16="http://schemas.microsoft.com/office/drawing/2014/main" id="{56D47351-C7E1-E84F-9848-3AD8A765E9A3}"/>
              </a:ext>
            </a:extLst>
          </p:cNvPr>
          <p:cNvPicPr>
            <a:picLocks noChangeAspect="1"/>
          </p:cNvPicPr>
          <p:nvPr userDrawn="1"/>
        </p:nvPicPr>
        <p:blipFill>
          <a:blip r:embed="rId3"/>
          <a:stretch>
            <a:fillRect/>
          </a:stretch>
        </p:blipFill>
        <p:spPr>
          <a:xfrm>
            <a:off x="1028701" y="1828800"/>
            <a:ext cx="3390900" cy="280775"/>
          </a:xfrm>
          <a:prstGeom prst="rect">
            <a:avLst/>
          </a:prstGeom>
        </p:spPr>
      </p:pic>
    </p:spTree>
    <p:extLst>
      <p:ext uri="{BB962C8B-B14F-4D97-AF65-F5344CB8AC3E}">
        <p14:creationId xmlns:p14="http://schemas.microsoft.com/office/powerpoint/2010/main" val="25728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hoto Block 2">
    <p:bg>
      <p:bgPr>
        <a:solidFill>
          <a:schemeClr val="tx1"/>
        </a:solidFill>
        <a:effectLst/>
      </p:bgPr>
    </p:bg>
    <p:spTree>
      <p:nvGrpSpPr>
        <p:cNvPr id="1" name=""/>
        <p:cNvGrpSpPr/>
        <p:nvPr/>
      </p:nvGrpSpPr>
      <p:grpSpPr>
        <a:xfrm>
          <a:off x="0" y="0"/>
          <a:ext cx="0" cy="0"/>
          <a:chOff x="0" y="0"/>
          <a:chExt cx="0" cy="0"/>
        </a:xfrm>
      </p:grpSpPr>
      <p:pic>
        <p:nvPicPr>
          <p:cNvPr id="15" name="Picture 14" descr="A picture containing person&#10;&#10;Description automatically generated">
            <a:extLst>
              <a:ext uri="{FF2B5EF4-FFF2-40B4-BE49-F238E27FC236}">
                <a16:creationId xmlns:a16="http://schemas.microsoft.com/office/drawing/2014/main" id="{13705810-7192-1E4D-B112-8ADA0E83DE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E927D59C-1055-284F-A691-EB81D0AAF6DF}"/>
              </a:ext>
            </a:extLst>
          </p:cNvPr>
          <p:cNvSpPr/>
          <p:nvPr userDrawn="1"/>
        </p:nvSpPr>
        <p:spPr>
          <a:xfrm>
            <a:off x="0" y="1028700"/>
            <a:ext cx="6896100" cy="4800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D008463-24A0-A542-BE4F-09DCE05EE46B}"/>
              </a:ext>
            </a:extLst>
          </p:cNvPr>
          <p:cNvSpPr>
            <a:spLocks noGrp="1"/>
          </p:cNvSpPr>
          <p:nvPr>
            <p:ph type="title" hasCustomPrompt="1"/>
          </p:nvPr>
        </p:nvSpPr>
        <p:spPr>
          <a:xfrm>
            <a:off x="1028701" y="2628900"/>
            <a:ext cx="5029200" cy="2362200"/>
          </a:xfrm>
        </p:spPr>
        <p:txBody>
          <a:bodyPr anchor="t" anchorCtr="0">
            <a:noAutofit/>
          </a:bodyPr>
          <a:lstStyle>
            <a:lvl1pPr>
              <a:defRPr sz="5400" spc="0" baseline="0"/>
            </a:lvl1pPr>
          </a:lstStyle>
          <a:p>
            <a:r>
              <a:rPr lang="en-US" dirty="0"/>
              <a:t>Click to edit Primary title style</a:t>
            </a:r>
          </a:p>
        </p:txBody>
      </p:sp>
      <p:pic>
        <p:nvPicPr>
          <p:cNvPr id="11" name="Picture 10">
            <a:extLst>
              <a:ext uri="{FF2B5EF4-FFF2-40B4-BE49-F238E27FC236}">
                <a16:creationId xmlns:a16="http://schemas.microsoft.com/office/drawing/2014/main" id="{5AB709EC-3B81-8143-A393-4633F2908DDA}"/>
              </a:ext>
            </a:extLst>
          </p:cNvPr>
          <p:cNvPicPr>
            <a:picLocks noChangeAspect="1"/>
          </p:cNvPicPr>
          <p:nvPr userDrawn="1"/>
        </p:nvPicPr>
        <p:blipFill>
          <a:blip r:embed="rId3"/>
          <a:stretch>
            <a:fillRect/>
          </a:stretch>
        </p:blipFill>
        <p:spPr>
          <a:xfrm>
            <a:off x="1028701" y="1828800"/>
            <a:ext cx="3390900" cy="280775"/>
          </a:xfrm>
          <a:prstGeom prst="rect">
            <a:avLst/>
          </a:prstGeom>
        </p:spPr>
      </p:pic>
    </p:spTree>
    <p:extLst>
      <p:ext uri="{BB962C8B-B14F-4D97-AF65-F5344CB8AC3E}">
        <p14:creationId xmlns:p14="http://schemas.microsoft.com/office/powerpoint/2010/main" val="3017422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hoto Block Blan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927D59C-1055-284F-A691-EB81D0AAF6DF}"/>
              </a:ext>
            </a:extLst>
          </p:cNvPr>
          <p:cNvSpPr/>
          <p:nvPr userDrawn="1"/>
        </p:nvSpPr>
        <p:spPr>
          <a:xfrm>
            <a:off x="0" y="1028700"/>
            <a:ext cx="6896100" cy="4800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D008463-24A0-A542-BE4F-09DCE05EE46B}"/>
              </a:ext>
            </a:extLst>
          </p:cNvPr>
          <p:cNvSpPr>
            <a:spLocks noGrp="1"/>
          </p:cNvSpPr>
          <p:nvPr>
            <p:ph type="title" hasCustomPrompt="1"/>
          </p:nvPr>
        </p:nvSpPr>
        <p:spPr>
          <a:xfrm>
            <a:off x="1028701" y="2628900"/>
            <a:ext cx="5029200" cy="2362200"/>
          </a:xfrm>
        </p:spPr>
        <p:txBody>
          <a:bodyPr anchor="t" anchorCtr="0">
            <a:noAutofit/>
          </a:bodyPr>
          <a:lstStyle>
            <a:lvl1pPr>
              <a:defRPr sz="5400" spc="0" baseline="0"/>
            </a:lvl1pPr>
          </a:lstStyle>
          <a:p>
            <a:r>
              <a:rPr lang="en-US" dirty="0"/>
              <a:t>Click to edit Primary title style</a:t>
            </a:r>
          </a:p>
        </p:txBody>
      </p:sp>
      <p:pic>
        <p:nvPicPr>
          <p:cNvPr id="11" name="Picture 10">
            <a:extLst>
              <a:ext uri="{FF2B5EF4-FFF2-40B4-BE49-F238E27FC236}">
                <a16:creationId xmlns:a16="http://schemas.microsoft.com/office/drawing/2014/main" id="{5AB709EC-3B81-8143-A393-4633F2908DDA}"/>
              </a:ext>
            </a:extLst>
          </p:cNvPr>
          <p:cNvPicPr>
            <a:picLocks noChangeAspect="1"/>
          </p:cNvPicPr>
          <p:nvPr userDrawn="1"/>
        </p:nvPicPr>
        <p:blipFill>
          <a:blip r:embed="rId2"/>
          <a:stretch>
            <a:fillRect/>
          </a:stretch>
        </p:blipFill>
        <p:spPr>
          <a:xfrm>
            <a:off x="1028701" y="1828800"/>
            <a:ext cx="3390900" cy="280775"/>
          </a:xfrm>
          <a:prstGeom prst="rect">
            <a:avLst/>
          </a:prstGeom>
        </p:spPr>
      </p:pic>
    </p:spTree>
    <p:extLst>
      <p:ext uri="{BB962C8B-B14F-4D97-AF65-F5344CB8AC3E}">
        <p14:creationId xmlns:p14="http://schemas.microsoft.com/office/powerpoint/2010/main" val="1583163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Dark: 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1028700" y="1028699"/>
            <a:ext cx="10096500" cy="972591"/>
          </a:xfrm>
        </p:spPr>
        <p:txBody>
          <a:bodyPr/>
          <a:lstStyle>
            <a:lvl1pPr fontAlgn="b">
              <a:defRPr>
                <a:solidFill>
                  <a:schemeClr val="accent5"/>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1028700" y="2239672"/>
            <a:ext cx="10096500" cy="358962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a:extLst>
              <a:ext uri="{FF2B5EF4-FFF2-40B4-BE49-F238E27FC236}">
                <a16:creationId xmlns:a16="http://schemas.microsoft.com/office/drawing/2014/main" id="{A17E2765-3CB4-8248-A6F6-AF37155E0DA6}"/>
              </a:ext>
            </a:extLst>
          </p:cNvPr>
          <p:cNvSpPr>
            <a:spLocks noGrp="1"/>
          </p:cNvSpPr>
          <p:nvPr>
            <p:ph type="sldNum" sz="quarter" idx="12"/>
          </p:nvPr>
        </p:nvSpPr>
        <p:spPr>
          <a:xfrm>
            <a:off x="1028700" y="6264591"/>
            <a:ext cx="2743200" cy="365125"/>
          </a:xfrm>
        </p:spPr>
        <p:txBody>
          <a:bodyPr/>
          <a:lstStyle>
            <a:lvl1pPr algn="l">
              <a:defRPr sz="1400">
                <a:solidFill>
                  <a:schemeClr val="tx2"/>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7EC3E7A0-1EE3-FE4E-AAD6-55737CC1D76B}"/>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2776826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Picture Right with Caption">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96000" y="0"/>
            <a:ext cx="60960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itle 1">
            <a:extLst>
              <a:ext uri="{FF2B5EF4-FFF2-40B4-BE49-F238E27FC236}">
                <a16:creationId xmlns:a16="http://schemas.microsoft.com/office/drawing/2014/main" id="{239F5254-0A25-A948-BF98-6BD2402812A9}"/>
              </a:ext>
            </a:extLst>
          </p:cNvPr>
          <p:cNvSpPr>
            <a:spLocks noGrp="1"/>
          </p:cNvSpPr>
          <p:nvPr>
            <p:ph type="title" hasCustomPrompt="1"/>
          </p:nvPr>
        </p:nvSpPr>
        <p:spPr>
          <a:xfrm>
            <a:off x="1041953" y="959620"/>
            <a:ext cx="4215848" cy="961689"/>
          </a:xfrm>
        </p:spPr>
        <p:txBody>
          <a:bodyPr anchor="b"/>
          <a:lstStyle>
            <a:lvl1pPr fontAlgn="b">
              <a:defRPr sz="3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13" name="Text Placeholder 3">
            <a:extLst>
              <a:ext uri="{FF2B5EF4-FFF2-40B4-BE49-F238E27FC236}">
                <a16:creationId xmlns:a16="http://schemas.microsoft.com/office/drawing/2014/main" id="{E735ABAE-CAED-7E42-B3F6-D1B2A418E10A}"/>
              </a:ext>
            </a:extLst>
          </p:cNvPr>
          <p:cNvSpPr>
            <a:spLocks noGrp="1"/>
          </p:cNvSpPr>
          <p:nvPr>
            <p:ph type="body" sz="half" idx="2" hasCustomPrompt="1"/>
          </p:nvPr>
        </p:nvSpPr>
        <p:spPr>
          <a:xfrm>
            <a:off x="1041953" y="2364220"/>
            <a:ext cx="4215848" cy="3465080"/>
          </a:xfrm>
        </p:spPr>
        <p:txBody>
          <a:bodyPr/>
          <a:lstStyle>
            <a:lvl1pPr marL="0" indent="0" fontAlgn="t">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4" name="Slide Number Placeholder 4">
            <a:extLst>
              <a:ext uri="{FF2B5EF4-FFF2-40B4-BE49-F238E27FC236}">
                <a16:creationId xmlns:a16="http://schemas.microsoft.com/office/drawing/2014/main" id="{1E26523A-EBEA-C64D-8E4D-086A54BDB7BA}"/>
              </a:ext>
            </a:extLst>
          </p:cNvPr>
          <p:cNvSpPr>
            <a:spLocks noGrp="1"/>
          </p:cNvSpPr>
          <p:nvPr>
            <p:ph type="sldNum" sz="quarter" idx="12"/>
          </p:nvPr>
        </p:nvSpPr>
        <p:spPr>
          <a:xfrm>
            <a:off x="1028700" y="6264591"/>
            <a:ext cx="2743200" cy="365125"/>
          </a:xfrm>
        </p:spPr>
        <p:txBody>
          <a:bodyPr/>
          <a:lstStyle>
            <a:lvl1pPr algn="l">
              <a:defRPr sz="1400">
                <a:solidFill>
                  <a:schemeClr val="bg1"/>
                </a:solidFill>
              </a:defRPr>
            </a:lvl1pPr>
          </a:lstStyle>
          <a:p>
            <a:fld id="{550D91B6-7611-E24F-8BC2-6E0428B1704E}" type="slidenum">
              <a:rPr lang="en-US" smtClean="0"/>
              <a:pPr/>
              <a:t>‹#›</a:t>
            </a:fld>
            <a:endParaRPr lang="en-US" dirty="0"/>
          </a:p>
        </p:txBody>
      </p:sp>
    </p:spTree>
    <p:extLst>
      <p:ext uri="{BB962C8B-B14F-4D97-AF65-F5344CB8AC3E}">
        <p14:creationId xmlns:p14="http://schemas.microsoft.com/office/powerpoint/2010/main" val="394750720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Picture Left with Caption">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76200" y="0"/>
            <a:ext cx="61341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itle 1">
            <a:extLst>
              <a:ext uri="{FF2B5EF4-FFF2-40B4-BE49-F238E27FC236}">
                <a16:creationId xmlns:a16="http://schemas.microsoft.com/office/drawing/2014/main" id="{239F5254-0A25-A948-BF98-6BD2402812A9}"/>
              </a:ext>
            </a:extLst>
          </p:cNvPr>
          <p:cNvSpPr>
            <a:spLocks noGrp="1"/>
          </p:cNvSpPr>
          <p:nvPr>
            <p:ph type="title" hasCustomPrompt="1"/>
          </p:nvPr>
        </p:nvSpPr>
        <p:spPr>
          <a:xfrm>
            <a:off x="6909352" y="925787"/>
            <a:ext cx="4215848" cy="961689"/>
          </a:xfrm>
        </p:spPr>
        <p:txBody>
          <a:bodyPr anchor="b"/>
          <a:lstStyle>
            <a:lvl1pPr fontAlgn="b">
              <a:defRPr sz="3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13" name="Text Placeholder 3">
            <a:extLst>
              <a:ext uri="{FF2B5EF4-FFF2-40B4-BE49-F238E27FC236}">
                <a16:creationId xmlns:a16="http://schemas.microsoft.com/office/drawing/2014/main" id="{E735ABAE-CAED-7E42-B3F6-D1B2A418E10A}"/>
              </a:ext>
            </a:extLst>
          </p:cNvPr>
          <p:cNvSpPr>
            <a:spLocks noGrp="1"/>
          </p:cNvSpPr>
          <p:nvPr>
            <p:ph type="body" sz="half" idx="2" hasCustomPrompt="1"/>
          </p:nvPr>
        </p:nvSpPr>
        <p:spPr>
          <a:xfrm>
            <a:off x="6909352" y="2364220"/>
            <a:ext cx="4215848" cy="3465080"/>
          </a:xfrm>
        </p:spPr>
        <p:txBody>
          <a:bodyPr/>
          <a:lstStyle>
            <a:lvl1pPr marL="0" indent="0" fontAlgn="t">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pic>
        <p:nvPicPr>
          <p:cNvPr id="7" name="Picture 6">
            <a:extLst>
              <a:ext uri="{FF2B5EF4-FFF2-40B4-BE49-F238E27FC236}">
                <a16:creationId xmlns:a16="http://schemas.microsoft.com/office/drawing/2014/main" id="{B1B5C369-C4F8-574B-840A-70BD00C1FDA6}"/>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2257112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92DB-E4B2-60E0-95FF-50449D37F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B037B6-8B95-1832-66CB-ED16D3D2B7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FA2B18-DFFE-A89F-2475-CCBFE58FA793}"/>
              </a:ext>
            </a:extLst>
          </p:cNvPr>
          <p:cNvSpPr>
            <a:spLocks noGrp="1"/>
          </p:cNvSpPr>
          <p:nvPr>
            <p:ph type="dt" sz="half" idx="10"/>
          </p:nvPr>
        </p:nvSpPr>
        <p:spPr/>
        <p:txBody>
          <a:bodyPr/>
          <a:lstStyle/>
          <a:p>
            <a:fld id="{8D34829C-131C-4E6A-ADD9-DD00CCF128D6}" type="datetime1">
              <a:rPr lang="en-US" smtClean="0"/>
              <a:t>10/23/2025</a:t>
            </a:fld>
            <a:endParaRPr lang="en-US"/>
          </a:p>
        </p:txBody>
      </p:sp>
      <p:sp>
        <p:nvSpPr>
          <p:cNvPr id="5" name="Footer Placeholder 4">
            <a:extLst>
              <a:ext uri="{FF2B5EF4-FFF2-40B4-BE49-F238E27FC236}">
                <a16:creationId xmlns:a16="http://schemas.microsoft.com/office/drawing/2014/main" id="{3A33141B-A9A6-B663-C01B-8FC5DDCE2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9FA0D-F795-0411-6FD9-FB9B5A639643}"/>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2846996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Picture Right with Caption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1028700" y="795130"/>
            <a:ext cx="5867400" cy="1366159"/>
          </a:xfrm>
        </p:spPr>
        <p:txBody>
          <a:bodyPr/>
          <a:lstStyle>
            <a:lvl1pPr fontAlgn="b">
              <a:defRPr>
                <a:solidFill>
                  <a:schemeClr val="accent5"/>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1028700" y="2398210"/>
            <a:ext cx="5867400" cy="331679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8" name="Slide Number Placeholder 4">
            <a:extLst>
              <a:ext uri="{FF2B5EF4-FFF2-40B4-BE49-F238E27FC236}">
                <a16:creationId xmlns:a16="http://schemas.microsoft.com/office/drawing/2014/main" id="{FB153A5B-1F42-C644-B160-24A82774F5C8}"/>
              </a:ext>
            </a:extLst>
          </p:cNvPr>
          <p:cNvSpPr>
            <a:spLocks noGrp="1"/>
          </p:cNvSpPr>
          <p:nvPr>
            <p:ph type="sldNum" sz="quarter" idx="12"/>
          </p:nvPr>
        </p:nvSpPr>
        <p:spPr>
          <a:xfrm>
            <a:off x="1028700" y="6264591"/>
            <a:ext cx="2743200" cy="365125"/>
          </a:xfrm>
        </p:spPr>
        <p:txBody>
          <a:bodyPr/>
          <a:lstStyle>
            <a:lvl1pPr algn="l">
              <a:defRPr sz="1400">
                <a:solidFill>
                  <a:schemeClr val="tx2"/>
                </a:solidFill>
              </a:defRPr>
            </a:lvl1pPr>
          </a:lstStyle>
          <a:p>
            <a:fld id="{550D91B6-7611-E24F-8BC2-6E0428B1704E}" type="slidenum">
              <a:rPr lang="en-US" smtClean="0"/>
              <a:pPr/>
              <a:t>‹#›</a:t>
            </a:fld>
            <a:endParaRPr lang="en-US" dirty="0"/>
          </a:p>
        </p:txBody>
      </p:sp>
      <p:pic>
        <p:nvPicPr>
          <p:cNvPr id="9" name="Picture 8">
            <a:extLst>
              <a:ext uri="{FF2B5EF4-FFF2-40B4-BE49-F238E27FC236}">
                <a16:creationId xmlns:a16="http://schemas.microsoft.com/office/drawing/2014/main" id="{65CAA944-467D-FD4F-A75F-D856F3E389B9}"/>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607188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Picture Left with Caption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5257800" y="795130"/>
            <a:ext cx="5867400" cy="1366159"/>
          </a:xfrm>
        </p:spPr>
        <p:txBody>
          <a:bodyPr/>
          <a:lstStyle>
            <a:lvl1pPr fontAlgn="b">
              <a:defRPr>
                <a:solidFill>
                  <a:schemeClr val="accent5"/>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5257800" y="2398210"/>
            <a:ext cx="5867400" cy="343109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19600" cy="4800600"/>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8" name="Slide Number Placeholder 4">
            <a:extLst>
              <a:ext uri="{FF2B5EF4-FFF2-40B4-BE49-F238E27FC236}">
                <a16:creationId xmlns:a16="http://schemas.microsoft.com/office/drawing/2014/main" id="{A1B6338F-ED43-AC48-9D99-3A6FB8961ECC}"/>
              </a:ext>
            </a:extLst>
          </p:cNvPr>
          <p:cNvSpPr>
            <a:spLocks noGrp="1"/>
          </p:cNvSpPr>
          <p:nvPr>
            <p:ph type="sldNum" sz="quarter" idx="12"/>
          </p:nvPr>
        </p:nvSpPr>
        <p:spPr>
          <a:xfrm>
            <a:off x="1028700" y="6264591"/>
            <a:ext cx="2743200" cy="365125"/>
          </a:xfrm>
        </p:spPr>
        <p:txBody>
          <a:bodyPr/>
          <a:lstStyle>
            <a:lvl1pPr algn="l">
              <a:defRPr sz="1400">
                <a:solidFill>
                  <a:schemeClr val="tx2"/>
                </a:solidFill>
              </a:defRPr>
            </a:lvl1pPr>
          </a:lstStyle>
          <a:p>
            <a:fld id="{550D91B6-7611-E24F-8BC2-6E0428B1704E}" type="slidenum">
              <a:rPr lang="en-US" smtClean="0"/>
              <a:pPr/>
              <a:t>‹#›</a:t>
            </a:fld>
            <a:endParaRPr lang="en-US" dirty="0"/>
          </a:p>
        </p:txBody>
      </p:sp>
      <p:pic>
        <p:nvPicPr>
          <p:cNvPr id="9" name="Picture 8">
            <a:extLst>
              <a:ext uri="{FF2B5EF4-FFF2-40B4-BE49-F238E27FC236}">
                <a16:creationId xmlns:a16="http://schemas.microsoft.com/office/drawing/2014/main" id="{14717524-72E2-5441-B64B-DAA9B1645FA4}"/>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2822081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Picture Right with Caption 3">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96000" y="1028700"/>
            <a:ext cx="6134100" cy="483235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71153836-B37D-DD49-9F2B-8A6405B87F13}"/>
              </a:ext>
            </a:extLst>
          </p:cNvPr>
          <p:cNvSpPr>
            <a:spLocks noGrp="1"/>
          </p:cNvSpPr>
          <p:nvPr>
            <p:ph type="title" hasCustomPrompt="1"/>
          </p:nvPr>
        </p:nvSpPr>
        <p:spPr>
          <a:xfrm>
            <a:off x="1041952" y="930611"/>
            <a:ext cx="4215848" cy="961689"/>
          </a:xfrm>
        </p:spPr>
        <p:txBody>
          <a:bodyPr anchor="b"/>
          <a:lstStyle>
            <a:lvl1pPr fontAlgn="b">
              <a:defRPr sz="3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hasCustomPrompt="1"/>
          </p:nvPr>
        </p:nvSpPr>
        <p:spPr>
          <a:xfrm>
            <a:off x="1028700" y="2137890"/>
            <a:ext cx="4215848" cy="3465080"/>
          </a:xfrm>
        </p:spPr>
        <p:txBody>
          <a:bodyPr/>
          <a:lstStyle>
            <a:lvl1pPr marL="0" indent="0" fontAlgn="t">
              <a:buNone/>
              <a:defRPr sz="22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2" name="Slide Number Placeholder 4">
            <a:extLst>
              <a:ext uri="{FF2B5EF4-FFF2-40B4-BE49-F238E27FC236}">
                <a16:creationId xmlns:a16="http://schemas.microsoft.com/office/drawing/2014/main" id="{7A1A5A55-05E5-1A4D-B29E-D3C8A11BCBE0}"/>
              </a:ext>
            </a:extLst>
          </p:cNvPr>
          <p:cNvSpPr>
            <a:spLocks noGrp="1"/>
          </p:cNvSpPr>
          <p:nvPr>
            <p:ph type="sldNum" sz="quarter" idx="12"/>
          </p:nvPr>
        </p:nvSpPr>
        <p:spPr>
          <a:xfrm>
            <a:off x="1028700" y="6264591"/>
            <a:ext cx="2743200" cy="365125"/>
          </a:xfrm>
        </p:spPr>
        <p:txBody>
          <a:bodyPr/>
          <a:lstStyle>
            <a:lvl1pPr algn="l">
              <a:defRPr sz="1400">
                <a:solidFill>
                  <a:schemeClr val="bg2"/>
                </a:solidFill>
              </a:defRPr>
            </a:lvl1pPr>
          </a:lstStyle>
          <a:p>
            <a:fld id="{550D91B6-7611-E24F-8BC2-6E0428B1704E}" type="slidenum">
              <a:rPr lang="en-US" smtClean="0"/>
              <a:pPr/>
              <a:t>‹#›</a:t>
            </a:fld>
            <a:endParaRPr lang="en-US" dirty="0"/>
          </a:p>
        </p:txBody>
      </p:sp>
      <p:pic>
        <p:nvPicPr>
          <p:cNvPr id="7" name="Picture 6">
            <a:extLst>
              <a:ext uri="{FF2B5EF4-FFF2-40B4-BE49-F238E27FC236}">
                <a16:creationId xmlns:a16="http://schemas.microsoft.com/office/drawing/2014/main" id="{57BEFC56-29FE-6146-9CF9-89FD298F5067}"/>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236824755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Picture Left with Caption 3">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0" y="1028700"/>
            <a:ext cx="6134100" cy="483235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a:extLst>
              <a:ext uri="{FF2B5EF4-FFF2-40B4-BE49-F238E27FC236}">
                <a16:creationId xmlns:a16="http://schemas.microsoft.com/office/drawing/2014/main" id="{71153836-B37D-DD49-9F2B-8A6405B87F13}"/>
              </a:ext>
            </a:extLst>
          </p:cNvPr>
          <p:cNvSpPr>
            <a:spLocks noGrp="1"/>
          </p:cNvSpPr>
          <p:nvPr>
            <p:ph type="title" hasCustomPrompt="1"/>
          </p:nvPr>
        </p:nvSpPr>
        <p:spPr>
          <a:xfrm>
            <a:off x="6909352" y="930611"/>
            <a:ext cx="4215848" cy="961689"/>
          </a:xfrm>
        </p:spPr>
        <p:txBody>
          <a:bodyPr anchor="b"/>
          <a:lstStyle>
            <a:lvl1pPr fontAlgn="b">
              <a:defRPr sz="3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hasCustomPrompt="1"/>
          </p:nvPr>
        </p:nvSpPr>
        <p:spPr>
          <a:xfrm>
            <a:off x="6896100" y="2137890"/>
            <a:ext cx="4215848" cy="3465080"/>
          </a:xfrm>
        </p:spPr>
        <p:txBody>
          <a:bodyPr/>
          <a:lstStyle>
            <a:lvl1pPr marL="0" indent="0" fontAlgn="t">
              <a:buNone/>
              <a:defRPr sz="2200" b="1"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2" name="Slide Number Placeholder 4">
            <a:extLst>
              <a:ext uri="{FF2B5EF4-FFF2-40B4-BE49-F238E27FC236}">
                <a16:creationId xmlns:a16="http://schemas.microsoft.com/office/drawing/2014/main" id="{7A1A5A55-05E5-1A4D-B29E-D3C8A11BCBE0}"/>
              </a:ext>
            </a:extLst>
          </p:cNvPr>
          <p:cNvSpPr>
            <a:spLocks noGrp="1"/>
          </p:cNvSpPr>
          <p:nvPr>
            <p:ph type="sldNum" sz="quarter" idx="12"/>
          </p:nvPr>
        </p:nvSpPr>
        <p:spPr>
          <a:xfrm>
            <a:off x="1028700" y="6264591"/>
            <a:ext cx="2743200" cy="365125"/>
          </a:xfrm>
        </p:spPr>
        <p:txBody>
          <a:bodyPr/>
          <a:lstStyle>
            <a:lvl1pPr algn="l">
              <a:defRPr sz="1400">
                <a:solidFill>
                  <a:schemeClr val="bg2"/>
                </a:solidFill>
              </a:defRPr>
            </a:lvl1pPr>
          </a:lstStyle>
          <a:p>
            <a:fld id="{550D91B6-7611-E24F-8BC2-6E0428B1704E}" type="slidenum">
              <a:rPr lang="en-US" smtClean="0"/>
              <a:pPr/>
              <a:t>‹#›</a:t>
            </a:fld>
            <a:endParaRPr lang="en-US" dirty="0"/>
          </a:p>
        </p:txBody>
      </p:sp>
      <p:pic>
        <p:nvPicPr>
          <p:cNvPr id="7" name="Picture 6">
            <a:extLst>
              <a:ext uri="{FF2B5EF4-FFF2-40B4-BE49-F238E27FC236}">
                <a16:creationId xmlns:a16="http://schemas.microsoft.com/office/drawing/2014/main" id="{57BEFC56-29FE-6146-9CF9-89FD298F5067}"/>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264629863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ark: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hasCustomPrompt="1"/>
          </p:nvPr>
        </p:nvSpPr>
        <p:spPr>
          <a:xfrm>
            <a:off x="1028700" y="652916"/>
            <a:ext cx="10515600" cy="1331496"/>
          </a:xfrm>
        </p:spPr>
        <p:txBody>
          <a:bodyPr/>
          <a:lstStyle>
            <a:lvl1pPr>
              <a:defRPr>
                <a:solidFill>
                  <a:schemeClr val="accent5"/>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hasCustomPrompt="1"/>
          </p:nvPr>
        </p:nvSpPr>
        <p:spPr>
          <a:xfrm>
            <a:off x="1028700" y="2203221"/>
            <a:ext cx="4229100" cy="3626079"/>
          </a:xfrm>
        </p:spPr>
        <p:txBody>
          <a:bodyPr/>
          <a:lstStyle>
            <a:lvl1pPr marL="0" indent="0" fontAlgn="t">
              <a:buFontTx/>
              <a:buNone/>
              <a:defRPr>
                <a:solidFill>
                  <a:schemeClr val="bg2"/>
                </a:solidFill>
              </a:defRPr>
            </a:lvl1pPr>
            <a:lvl2pPr marL="457200" indent="0" fontAlgn="t">
              <a:buFontTx/>
              <a:buNone/>
              <a:defRPr>
                <a:solidFill>
                  <a:schemeClr val="bg2"/>
                </a:solidFill>
              </a:defRPr>
            </a:lvl2pPr>
            <a:lvl3pPr marL="914400" indent="0" fontAlgn="t">
              <a:buFontTx/>
              <a:buNone/>
              <a:defRPr>
                <a:solidFill>
                  <a:schemeClr val="bg2"/>
                </a:solidFill>
              </a:defRPr>
            </a:lvl3pPr>
            <a:lvl4pPr marL="1371600" indent="0" fontAlgn="t">
              <a:buFontTx/>
              <a:buNone/>
              <a:defRPr>
                <a:solidFill>
                  <a:schemeClr val="bg2"/>
                </a:solidFill>
              </a:defRPr>
            </a:lvl4pPr>
            <a:lvl5pPr marL="1828800" indent="0" fontAlgn="t">
              <a:buFontTx/>
              <a:buNone/>
              <a:defRPr>
                <a:solidFill>
                  <a:schemeClr val="bg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hasCustomPrompt="1"/>
          </p:nvPr>
        </p:nvSpPr>
        <p:spPr>
          <a:xfrm>
            <a:off x="6057900" y="2203221"/>
            <a:ext cx="4229100" cy="3626079"/>
          </a:xfrm>
        </p:spPr>
        <p:txBody>
          <a:bodyPr/>
          <a:lstStyle>
            <a:lvl1pPr marL="0" indent="0" fontAlgn="t">
              <a:buFontTx/>
              <a:buNone/>
              <a:defRPr>
                <a:solidFill>
                  <a:schemeClr val="bg2"/>
                </a:solidFill>
              </a:defRPr>
            </a:lvl1pPr>
            <a:lvl2pPr marL="457200" indent="0" fontAlgn="t">
              <a:buFontTx/>
              <a:buNone/>
              <a:defRPr>
                <a:solidFill>
                  <a:schemeClr val="bg2"/>
                </a:solidFill>
              </a:defRPr>
            </a:lvl2pPr>
            <a:lvl3pPr marL="914400" indent="0" fontAlgn="t">
              <a:buFontTx/>
              <a:buNone/>
              <a:defRPr>
                <a:solidFill>
                  <a:schemeClr val="bg2"/>
                </a:solidFill>
              </a:defRPr>
            </a:lvl3pPr>
            <a:lvl4pPr marL="1371600" indent="0" fontAlgn="t">
              <a:buFontTx/>
              <a:buNone/>
              <a:defRPr>
                <a:solidFill>
                  <a:schemeClr val="bg2"/>
                </a:solidFill>
              </a:defRPr>
            </a:lvl4pPr>
            <a:lvl5pPr marL="1828800" indent="0" fontAlgn="t">
              <a:buFontTx/>
              <a:buNone/>
              <a:defRPr>
                <a:solidFill>
                  <a:schemeClr val="bg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a:extLst>
              <a:ext uri="{FF2B5EF4-FFF2-40B4-BE49-F238E27FC236}">
                <a16:creationId xmlns:a16="http://schemas.microsoft.com/office/drawing/2014/main" id="{D7BADF55-3A21-0B40-9EAA-55E90E78C364}"/>
              </a:ext>
            </a:extLst>
          </p:cNvPr>
          <p:cNvSpPr>
            <a:spLocks noGrp="1"/>
          </p:cNvSpPr>
          <p:nvPr>
            <p:ph type="sldNum" sz="quarter" idx="12"/>
          </p:nvPr>
        </p:nvSpPr>
        <p:spPr>
          <a:xfrm>
            <a:off x="1028700" y="6264591"/>
            <a:ext cx="2743200" cy="365125"/>
          </a:xfrm>
        </p:spPr>
        <p:txBody>
          <a:bodyPr/>
          <a:lstStyle>
            <a:lvl1pPr algn="l">
              <a:defRPr sz="1400">
                <a:solidFill>
                  <a:schemeClr val="bg2"/>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E585A300-56F3-F24F-A49A-489D28E41FB2}"/>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361484170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Dark: Comparis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hasCustomPrompt="1"/>
          </p:nvPr>
        </p:nvSpPr>
        <p:spPr>
          <a:xfrm>
            <a:off x="1028700" y="675591"/>
            <a:ext cx="10326688" cy="1325563"/>
          </a:xfrm>
        </p:spPr>
        <p:txBody>
          <a:bodyPr/>
          <a:lstStyle>
            <a:lvl1pPr fontAlgn="b">
              <a:defRPr>
                <a:solidFill>
                  <a:schemeClr val="accent5"/>
                </a:solidFill>
              </a:defRPr>
            </a:lvl1pPr>
          </a:lstStyle>
          <a:p>
            <a:r>
              <a:rPr lang="en-US" dirty="0"/>
              <a:t>Click to edit Primary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hasCustomPrompt="1"/>
          </p:nvPr>
        </p:nvSpPr>
        <p:spPr>
          <a:xfrm>
            <a:off x="1028701" y="1681163"/>
            <a:ext cx="4229100" cy="823912"/>
          </a:xfrm>
        </p:spPr>
        <p:txBody>
          <a:bodyPr anchor="b"/>
          <a:lstStyle>
            <a:lvl1pPr marL="0" indent="0" fontAlgn="b">
              <a:buNone/>
              <a:defRPr sz="2000" b="1"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Primary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hasCustomPrompt="1"/>
          </p:nvPr>
        </p:nvSpPr>
        <p:spPr>
          <a:xfrm>
            <a:off x="1028701" y="2639825"/>
            <a:ext cx="4229100" cy="3212604"/>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hasCustomPrompt="1"/>
          </p:nvPr>
        </p:nvSpPr>
        <p:spPr>
          <a:xfrm>
            <a:off x="6057900" y="1681163"/>
            <a:ext cx="4229100" cy="823912"/>
          </a:xfrm>
        </p:spPr>
        <p:txBody>
          <a:bodyPr anchor="b"/>
          <a:lstStyle>
            <a:lvl1pPr marL="0" indent="0" fontAlgn="b">
              <a:buNone/>
              <a:defRPr sz="2000" b="1"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Primary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hasCustomPrompt="1"/>
          </p:nvPr>
        </p:nvSpPr>
        <p:spPr>
          <a:xfrm>
            <a:off x="6057900" y="2639825"/>
            <a:ext cx="4229100" cy="3212604"/>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a:extLst>
              <a:ext uri="{FF2B5EF4-FFF2-40B4-BE49-F238E27FC236}">
                <a16:creationId xmlns:a16="http://schemas.microsoft.com/office/drawing/2014/main" id="{56571925-C7BA-3141-B54F-D789BCB098FE}"/>
              </a:ext>
            </a:extLst>
          </p:cNvPr>
          <p:cNvSpPr>
            <a:spLocks noGrp="1"/>
          </p:cNvSpPr>
          <p:nvPr>
            <p:ph type="sldNum" sz="quarter" idx="12"/>
          </p:nvPr>
        </p:nvSpPr>
        <p:spPr>
          <a:xfrm>
            <a:off x="1028700" y="6264591"/>
            <a:ext cx="2743200" cy="365125"/>
          </a:xfrm>
        </p:spPr>
        <p:txBody>
          <a:bodyPr/>
          <a:lstStyle>
            <a:lvl1pPr algn="l">
              <a:defRPr sz="1400">
                <a:solidFill>
                  <a:schemeClr val="bg2"/>
                </a:solidFill>
              </a:defRPr>
            </a:lvl1pPr>
          </a:lstStyle>
          <a:p>
            <a:fld id="{550D91B6-7611-E24F-8BC2-6E0428B1704E}" type="slidenum">
              <a:rPr lang="en-US" smtClean="0"/>
              <a:pPr/>
              <a:t>‹#›</a:t>
            </a:fld>
            <a:endParaRPr lang="en-US" dirty="0"/>
          </a:p>
        </p:txBody>
      </p:sp>
      <p:pic>
        <p:nvPicPr>
          <p:cNvPr id="13" name="Picture 12">
            <a:extLst>
              <a:ext uri="{FF2B5EF4-FFF2-40B4-BE49-F238E27FC236}">
                <a16:creationId xmlns:a16="http://schemas.microsoft.com/office/drawing/2014/main" id="{95EE6089-8D49-FE42-B762-B7F2BACBD53D}"/>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360172377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Dark: Content with Cap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hasCustomPrompt="1"/>
          </p:nvPr>
        </p:nvSpPr>
        <p:spPr>
          <a:xfrm>
            <a:off x="1041953" y="956945"/>
            <a:ext cx="4215848" cy="961689"/>
          </a:xfrm>
        </p:spPr>
        <p:txBody>
          <a:bodyPr anchor="b"/>
          <a:lstStyle>
            <a:lvl1pPr fontAlgn="b">
              <a:defRPr sz="3200">
                <a:solidFill>
                  <a:schemeClr val="accent5"/>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hasCustomPrompt="1"/>
          </p:nvPr>
        </p:nvSpPr>
        <p:spPr>
          <a:xfrm>
            <a:off x="6096001" y="1030605"/>
            <a:ext cx="5029200" cy="4873625"/>
          </a:xfrm>
        </p:spPr>
        <p:txBody>
          <a:bodyPr/>
          <a:lstStyle>
            <a:lvl1pPr marL="0" indent="0" fontAlgn="t">
              <a:buFontTx/>
              <a:buNone/>
              <a:defRPr sz="3200">
                <a:solidFill>
                  <a:schemeClr val="bg1"/>
                </a:solidFill>
              </a:defRPr>
            </a:lvl1pPr>
            <a:lvl2pPr marL="457200" indent="0" fontAlgn="t">
              <a:buFontTx/>
              <a:buNone/>
              <a:defRPr sz="2800">
                <a:solidFill>
                  <a:schemeClr val="bg1"/>
                </a:solidFill>
              </a:defRPr>
            </a:lvl2pPr>
            <a:lvl3pPr marL="914400" indent="0" fontAlgn="t">
              <a:buFontTx/>
              <a:buNone/>
              <a:defRPr sz="2400">
                <a:solidFill>
                  <a:schemeClr val="bg1"/>
                </a:solidFill>
              </a:defRPr>
            </a:lvl3pPr>
            <a:lvl4pPr marL="1371600" indent="0" fontAlgn="t">
              <a:buFontTx/>
              <a:buNone/>
              <a:defRPr sz="2000">
                <a:solidFill>
                  <a:schemeClr val="bg1"/>
                </a:solidFill>
              </a:defRPr>
            </a:lvl4pPr>
            <a:lvl5pPr marL="1828800" indent="0" fontAlgn="t">
              <a:buFontTx/>
              <a:buNone/>
              <a:defRPr sz="2000">
                <a:solidFill>
                  <a:schemeClr val="bg1"/>
                </a:solidFill>
              </a:defRPr>
            </a:lvl5pPr>
            <a:lvl6pPr>
              <a:defRPr sz="2000"/>
            </a:lvl6pPr>
            <a:lvl7pPr>
              <a:defRPr sz="2000"/>
            </a:lvl7pPr>
            <a:lvl8pPr>
              <a:defRPr sz="2000"/>
            </a:lvl8pPr>
            <a:lvl9pPr>
              <a:defRPr sz="2000"/>
            </a:lvl9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hasCustomPrompt="1"/>
          </p:nvPr>
        </p:nvSpPr>
        <p:spPr>
          <a:xfrm>
            <a:off x="1041953" y="2137890"/>
            <a:ext cx="4215848" cy="3465080"/>
          </a:xfrm>
        </p:spPr>
        <p:txBody>
          <a:bodyPr/>
          <a:lstStyle>
            <a:lvl1pPr marL="0" indent="0" fontAlgn="t">
              <a:buNone/>
              <a:defRPr sz="2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0" name="Slide Number Placeholder 4">
            <a:extLst>
              <a:ext uri="{FF2B5EF4-FFF2-40B4-BE49-F238E27FC236}">
                <a16:creationId xmlns:a16="http://schemas.microsoft.com/office/drawing/2014/main" id="{63C97186-E280-F547-B3CE-12F74D2AEB61}"/>
              </a:ext>
            </a:extLst>
          </p:cNvPr>
          <p:cNvSpPr>
            <a:spLocks noGrp="1"/>
          </p:cNvSpPr>
          <p:nvPr>
            <p:ph type="sldNum" sz="quarter" idx="12"/>
          </p:nvPr>
        </p:nvSpPr>
        <p:spPr>
          <a:xfrm>
            <a:off x="1028700" y="6264591"/>
            <a:ext cx="2743200" cy="365125"/>
          </a:xfrm>
        </p:spPr>
        <p:txBody>
          <a:bodyPr/>
          <a:lstStyle>
            <a:lvl1pPr algn="l">
              <a:defRPr sz="1400">
                <a:solidFill>
                  <a:schemeClr val="bg2"/>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F6035365-2FC4-6247-8D71-7F7BEBC433FF}"/>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414627962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Section Divi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1028700" y="1028700"/>
            <a:ext cx="10096500" cy="2588260"/>
          </a:xfrm>
        </p:spPr>
        <p:txBody>
          <a:bodyPr>
            <a:noAutofit/>
          </a:bodyPr>
          <a:lstStyle>
            <a:lvl1pPr fontAlgn="b">
              <a:defRPr sz="5400">
                <a:solidFill>
                  <a:schemeClr val="tx1"/>
                </a:solidFill>
              </a:defRPr>
            </a:lvl1pPr>
          </a:lstStyle>
          <a:p>
            <a:r>
              <a:rPr lang="en-US" dirty="0"/>
              <a:t>Use this slide for Emphasis.</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1047750" y="4191000"/>
            <a:ext cx="10096500" cy="163830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C556FC92-8498-E742-B346-83C7D99FD284}"/>
              </a:ext>
            </a:extLst>
          </p:cNvPr>
          <p:cNvSpPr>
            <a:spLocks noGrp="1"/>
          </p:cNvSpPr>
          <p:nvPr>
            <p:ph type="sldNum" sz="quarter" idx="12"/>
          </p:nvPr>
        </p:nvSpPr>
        <p:spPr>
          <a:xfrm>
            <a:off x="1028700" y="6264591"/>
            <a:ext cx="2743200" cy="365125"/>
          </a:xfrm>
        </p:spPr>
        <p:txBody>
          <a:bodyPr/>
          <a:lstStyle>
            <a:lvl1pPr algn="l">
              <a:defRPr sz="1400">
                <a:solidFill>
                  <a:schemeClr val="tx1"/>
                </a:solidFill>
              </a:defRPr>
            </a:lvl1pPr>
          </a:lstStyle>
          <a:p>
            <a:fld id="{550D91B6-7611-E24F-8BC2-6E0428B1704E}" type="slidenum">
              <a:rPr lang="en-US" smtClean="0"/>
              <a:pPr/>
              <a:t>‹#›</a:t>
            </a:fld>
            <a:endParaRPr lang="en-US" dirty="0"/>
          </a:p>
        </p:txBody>
      </p:sp>
      <p:pic>
        <p:nvPicPr>
          <p:cNvPr id="7" name="Picture 6">
            <a:extLst>
              <a:ext uri="{FF2B5EF4-FFF2-40B4-BE49-F238E27FC236}">
                <a16:creationId xmlns:a16="http://schemas.microsoft.com/office/drawing/2014/main" id="{B4E224DE-CD3F-E04B-A907-5D3358696074}"/>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569134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028700"/>
            <a:ext cx="8420100" cy="3162299"/>
          </a:xfrm>
        </p:spPr>
        <p:txBody>
          <a:bodyPr/>
          <a:lstStyle>
            <a:lvl1pPr fontAlgn="t" hangingPunct="0">
              <a:defRPr b="0" i="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Quote</a:t>
            </a:r>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hasCustomPrompt="1"/>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a:extLst>
              <a:ext uri="{FF2B5EF4-FFF2-40B4-BE49-F238E27FC236}">
                <a16:creationId xmlns:a16="http://schemas.microsoft.com/office/drawing/2014/main" id="{C8352A2C-0E7B-CF48-815C-D362CBD07454}"/>
              </a:ext>
            </a:extLst>
          </p:cNvPr>
          <p:cNvSpPr>
            <a:spLocks noGrp="1"/>
          </p:cNvSpPr>
          <p:nvPr>
            <p:ph type="sldNum" sz="quarter" idx="12"/>
          </p:nvPr>
        </p:nvSpPr>
        <p:spPr>
          <a:xfrm>
            <a:off x="1028700" y="6264591"/>
            <a:ext cx="2743200" cy="365125"/>
          </a:xfrm>
        </p:spPr>
        <p:txBody>
          <a:bodyPr/>
          <a:lstStyle>
            <a:lvl1pPr algn="l">
              <a:defRPr sz="1400">
                <a:solidFill>
                  <a:schemeClr val="bg1"/>
                </a:solidFill>
              </a:defRPr>
            </a:lvl1pPr>
          </a:lstStyle>
          <a:p>
            <a:fld id="{550D91B6-7611-E24F-8BC2-6E0428B1704E}" type="slidenum">
              <a:rPr lang="en-US" smtClean="0"/>
              <a:pPr/>
              <a:t>‹#›</a:t>
            </a:fld>
            <a:endParaRPr lang="en-US" dirty="0"/>
          </a:p>
        </p:txBody>
      </p:sp>
      <p:pic>
        <p:nvPicPr>
          <p:cNvPr id="6" name="Picture 5">
            <a:extLst>
              <a:ext uri="{FF2B5EF4-FFF2-40B4-BE49-F238E27FC236}">
                <a16:creationId xmlns:a16="http://schemas.microsoft.com/office/drawing/2014/main" id="{C6AE593D-DB92-564C-951E-CBDD50AE063B}"/>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58493577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Percent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028700"/>
            <a:ext cx="8420100" cy="3162299"/>
          </a:xfrm>
        </p:spPr>
        <p:txBody>
          <a:bodyPr>
            <a:noAutofit/>
          </a:bodyPr>
          <a:lstStyle>
            <a:lvl1pPr fontAlgn="t" hangingPunct="0">
              <a:defRPr sz="22500" b="0" i="0" cap="none"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41%</a:t>
            </a:r>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1028700" y="6264591"/>
            <a:ext cx="2743200" cy="365125"/>
          </a:xfrm>
        </p:spPr>
        <p:txBody>
          <a:bodyPr/>
          <a:lstStyle>
            <a:lvl1pPr algn="l">
              <a:defRPr sz="1400">
                <a:solidFill>
                  <a:schemeClr val="bg1"/>
                </a:solidFill>
              </a:defRPr>
            </a:lvl1pPr>
          </a:lstStyle>
          <a:p>
            <a:fld id="{550D91B6-7611-E24F-8BC2-6E0428B1704E}" type="slidenum">
              <a:rPr lang="en-US" smtClean="0"/>
              <a:pPr/>
              <a:t>‹#›</a:t>
            </a:fld>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hasCustomPrompt="1"/>
          </p:nvPr>
        </p:nvSpPr>
        <p:spPr>
          <a:xfrm>
            <a:off x="1028700" y="4456113"/>
            <a:ext cx="6705600" cy="1745395"/>
          </a:xfrm>
        </p:spPr>
        <p:txBody>
          <a:bodyPr/>
          <a:lstStyle>
            <a:lvl1pPr marL="0" indent="0" fontAlgn="t">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E57C4418-DF8C-8043-87BB-8B1E40DECB96}"/>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209183714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2B9B-6CE7-F490-F528-69FDA2C69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4F527-7E60-1A63-5E6E-10C1E0D9C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09558-568B-B5A4-A2B9-03772CD681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FEDA6E-B1A0-E60A-6A86-C2B5A4DA649A}"/>
              </a:ext>
            </a:extLst>
          </p:cNvPr>
          <p:cNvSpPr>
            <a:spLocks noGrp="1"/>
          </p:cNvSpPr>
          <p:nvPr>
            <p:ph type="dt" sz="half" idx="10"/>
          </p:nvPr>
        </p:nvSpPr>
        <p:spPr/>
        <p:txBody>
          <a:bodyPr/>
          <a:lstStyle/>
          <a:p>
            <a:fld id="{B2058490-228D-46CB-856C-372179901CA5}" type="datetime1">
              <a:rPr lang="en-US" smtClean="0"/>
              <a:t>10/23/2025</a:t>
            </a:fld>
            <a:endParaRPr lang="en-US"/>
          </a:p>
        </p:txBody>
      </p:sp>
      <p:sp>
        <p:nvSpPr>
          <p:cNvPr id="6" name="Footer Placeholder 5">
            <a:extLst>
              <a:ext uri="{FF2B5EF4-FFF2-40B4-BE49-F238E27FC236}">
                <a16:creationId xmlns:a16="http://schemas.microsoft.com/office/drawing/2014/main" id="{332AEA27-9BE8-9EEC-E0AD-F56BBA44D2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A16445-F81B-D693-0066-0C3C3AA5A369}"/>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1180824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Dark: Blank">
    <p:bg>
      <p:bgPr>
        <a:solidFill>
          <a:schemeClr val="tx2"/>
        </a:solid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30B96FF-8AD6-BE47-8BC6-107BA9020899}"/>
              </a:ext>
            </a:extLst>
          </p:cNvPr>
          <p:cNvSpPr>
            <a:spLocks noGrp="1"/>
          </p:cNvSpPr>
          <p:nvPr>
            <p:ph type="sldNum" sz="quarter" idx="12"/>
          </p:nvPr>
        </p:nvSpPr>
        <p:spPr>
          <a:xfrm>
            <a:off x="1028700" y="6264591"/>
            <a:ext cx="2743200" cy="365125"/>
          </a:xfrm>
        </p:spPr>
        <p:txBody>
          <a:bodyPr/>
          <a:lstStyle>
            <a:lvl1pPr algn="l">
              <a:defRPr sz="1400">
                <a:solidFill>
                  <a:schemeClr val="bg2"/>
                </a:solidFill>
              </a:defRPr>
            </a:lvl1pPr>
          </a:lstStyle>
          <a:p>
            <a:fld id="{550D91B6-7611-E24F-8BC2-6E0428B1704E}" type="slidenum">
              <a:rPr lang="en-US" smtClean="0"/>
              <a:pPr/>
              <a:t>‹#›</a:t>
            </a:fld>
            <a:endParaRPr lang="en-US" dirty="0"/>
          </a:p>
        </p:txBody>
      </p:sp>
      <p:pic>
        <p:nvPicPr>
          <p:cNvPr id="4" name="Picture 3">
            <a:extLst>
              <a:ext uri="{FF2B5EF4-FFF2-40B4-BE49-F238E27FC236}">
                <a16:creationId xmlns:a16="http://schemas.microsoft.com/office/drawing/2014/main" id="{C591D5B5-8F02-BA47-9F7C-2CEEE3FCF2BE}"/>
              </a:ext>
            </a:extLst>
          </p:cNvPr>
          <p:cNvPicPr>
            <a:picLocks noChangeAspect="1"/>
          </p:cNvPicPr>
          <p:nvPr userDrawn="1"/>
        </p:nvPicPr>
        <p:blipFill>
          <a:blip r:embed="rId2"/>
          <a:stretch>
            <a:fillRect/>
          </a:stretch>
        </p:blipFill>
        <p:spPr>
          <a:xfrm>
            <a:off x="7734300" y="6308584"/>
            <a:ext cx="3390900" cy="280775"/>
          </a:xfrm>
          <a:prstGeom prst="rect">
            <a:avLst/>
          </a:prstGeom>
        </p:spPr>
      </p:pic>
    </p:spTree>
    <p:extLst>
      <p:ext uri="{BB962C8B-B14F-4D97-AF65-F5344CB8AC3E}">
        <p14:creationId xmlns:p14="http://schemas.microsoft.com/office/powerpoint/2010/main" val="350985843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Section Divider Rackham Bldg">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outdoor, house, building&#10;&#10;Description automatically generated">
            <a:extLst>
              <a:ext uri="{FF2B5EF4-FFF2-40B4-BE49-F238E27FC236}">
                <a16:creationId xmlns:a16="http://schemas.microsoft.com/office/drawing/2014/main" id="{E79505F5-B7FC-C640-8701-0FED2C3AB3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8">
            <a:extLst>
              <a:ext uri="{FF2B5EF4-FFF2-40B4-BE49-F238E27FC236}">
                <a16:creationId xmlns:a16="http://schemas.microsoft.com/office/drawing/2014/main" id="{47BD68E0-9DC0-CA40-BDA7-8E3D81087A54}"/>
              </a:ext>
            </a:extLst>
          </p:cNvPr>
          <p:cNvSpPr>
            <a:spLocks noGrp="1"/>
          </p:cNvSpPr>
          <p:nvPr>
            <p:ph type="title" hasCustomPrompt="1"/>
          </p:nvPr>
        </p:nvSpPr>
        <p:spPr>
          <a:xfrm>
            <a:off x="1028700" y="2640932"/>
            <a:ext cx="8420100" cy="2350168"/>
          </a:xfrm>
        </p:spPr>
        <p:txBody>
          <a:bodyPr anchor="t" anchorCtr="0">
            <a:noAutofit/>
          </a:bodyPr>
          <a:lstStyle>
            <a:lvl1pPr>
              <a:defRPr sz="5400" spc="0" baseline="0"/>
            </a:lvl1pPr>
          </a:lstStyle>
          <a:p>
            <a:r>
              <a:rPr lang="en-US" dirty="0"/>
              <a:t>Section Header</a:t>
            </a:r>
          </a:p>
        </p:txBody>
      </p:sp>
      <p:sp>
        <p:nvSpPr>
          <p:cNvPr id="7" name="Content Placeholder 3">
            <a:extLst>
              <a:ext uri="{FF2B5EF4-FFF2-40B4-BE49-F238E27FC236}">
                <a16:creationId xmlns:a16="http://schemas.microsoft.com/office/drawing/2014/main" id="{F9803DEA-37B1-184C-A30A-4979EB751EA2}"/>
              </a:ext>
            </a:extLst>
          </p:cNvPr>
          <p:cNvSpPr>
            <a:spLocks noGrp="1"/>
          </p:cNvSpPr>
          <p:nvPr>
            <p:ph sz="half" idx="2" hasCustomPrompt="1"/>
          </p:nvPr>
        </p:nvSpPr>
        <p:spPr>
          <a:xfrm>
            <a:off x="1028699" y="5007143"/>
            <a:ext cx="8420099" cy="822158"/>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3715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Section Divider Burton Tower">
    <p:bg>
      <p:bgPr>
        <a:solidFill>
          <a:schemeClr val="tx1"/>
        </a:solidFill>
        <a:effectLst/>
      </p:bgPr>
    </p:bg>
    <p:spTree>
      <p:nvGrpSpPr>
        <p:cNvPr id="1" name=""/>
        <p:cNvGrpSpPr/>
        <p:nvPr/>
      </p:nvGrpSpPr>
      <p:grpSpPr>
        <a:xfrm>
          <a:off x="0" y="0"/>
          <a:ext cx="0" cy="0"/>
          <a:chOff x="0" y="0"/>
          <a:chExt cx="0" cy="0"/>
        </a:xfrm>
      </p:grpSpPr>
      <p:pic>
        <p:nvPicPr>
          <p:cNvPr id="5" name="Picture 4" descr="A tall building with a tree in front of it&#10;&#10;Description automatically generated with low confidence">
            <a:extLst>
              <a:ext uri="{FF2B5EF4-FFF2-40B4-BE49-F238E27FC236}">
                <a16:creationId xmlns:a16="http://schemas.microsoft.com/office/drawing/2014/main" id="{0895DF9C-D03C-134A-B6D8-51DB77718C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BEFC32BC-D063-144F-99B5-EDA77E3E0A94}"/>
              </a:ext>
            </a:extLst>
          </p:cNvPr>
          <p:cNvSpPr>
            <a:spLocks noGrp="1"/>
          </p:cNvSpPr>
          <p:nvPr>
            <p:ph type="title" hasCustomPrompt="1"/>
          </p:nvPr>
        </p:nvSpPr>
        <p:spPr>
          <a:xfrm>
            <a:off x="1028700" y="2640932"/>
            <a:ext cx="8420100" cy="2350168"/>
          </a:xfrm>
        </p:spPr>
        <p:txBody>
          <a:bodyPr anchor="t" anchorCtr="0">
            <a:noAutofit/>
          </a:bodyPr>
          <a:lstStyle>
            <a:lvl1pPr>
              <a:defRPr sz="5400" spc="0" baseline="0"/>
            </a:lvl1pPr>
          </a:lstStyle>
          <a:p>
            <a:r>
              <a:rPr lang="en-US" dirty="0"/>
              <a:t>Section Header</a:t>
            </a:r>
          </a:p>
        </p:txBody>
      </p:sp>
      <p:sp>
        <p:nvSpPr>
          <p:cNvPr id="10" name="Content Placeholder 3">
            <a:extLst>
              <a:ext uri="{FF2B5EF4-FFF2-40B4-BE49-F238E27FC236}">
                <a16:creationId xmlns:a16="http://schemas.microsoft.com/office/drawing/2014/main" id="{3BDF9EF6-C4F5-B54F-AA31-EABBD5E84427}"/>
              </a:ext>
            </a:extLst>
          </p:cNvPr>
          <p:cNvSpPr>
            <a:spLocks noGrp="1"/>
          </p:cNvSpPr>
          <p:nvPr>
            <p:ph sz="half" idx="2" hasCustomPrompt="1"/>
          </p:nvPr>
        </p:nvSpPr>
        <p:spPr>
          <a:xfrm>
            <a:off x="1028699" y="5007143"/>
            <a:ext cx="8420099" cy="822158"/>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76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Section Divider Student 1">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holding, dark&#10;&#10;Description automatically generated">
            <a:extLst>
              <a:ext uri="{FF2B5EF4-FFF2-40B4-BE49-F238E27FC236}">
                <a16:creationId xmlns:a16="http://schemas.microsoft.com/office/drawing/2014/main" id="{D0262535-F1E1-A744-9575-1D0FEA3519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8">
            <a:extLst>
              <a:ext uri="{FF2B5EF4-FFF2-40B4-BE49-F238E27FC236}">
                <a16:creationId xmlns:a16="http://schemas.microsoft.com/office/drawing/2014/main" id="{8C1D201F-2A41-1A4D-B86E-E3E7D23F2CF8}"/>
              </a:ext>
            </a:extLst>
          </p:cNvPr>
          <p:cNvSpPr>
            <a:spLocks noGrp="1"/>
          </p:cNvSpPr>
          <p:nvPr>
            <p:ph type="title" hasCustomPrompt="1"/>
          </p:nvPr>
        </p:nvSpPr>
        <p:spPr>
          <a:xfrm>
            <a:off x="1028700" y="2640932"/>
            <a:ext cx="8420100" cy="2350168"/>
          </a:xfrm>
        </p:spPr>
        <p:txBody>
          <a:bodyPr anchor="t" anchorCtr="0">
            <a:noAutofit/>
          </a:bodyPr>
          <a:lstStyle>
            <a:lvl1pPr>
              <a:defRPr sz="5400" spc="0" baseline="0"/>
            </a:lvl1pPr>
          </a:lstStyle>
          <a:p>
            <a:r>
              <a:rPr lang="en-US" dirty="0"/>
              <a:t>Section Header</a:t>
            </a:r>
          </a:p>
        </p:txBody>
      </p:sp>
      <p:sp>
        <p:nvSpPr>
          <p:cNvPr id="9" name="Content Placeholder 3">
            <a:extLst>
              <a:ext uri="{FF2B5EF4-FFF2-40B4-BE49-F238E27FC236}">
                <a16:creationId xmlns:a16="http://schemas.microsoft.com/office/drawing/2014/main" id="{3503D44A-DAA4-024C-AEDC-AC71D2BC0BCF}"/>
              </a:ext>
            </a:extLst>
          </p:cNvPr>
          <p:cNvSpPr>
            <a:spLocks noGrp="1"/>
          </p:cNvSpPr>
          <p:nvPr>
            <p:ph sz="half" idx="2" hasCustomPrompt="1"/>
          </p:nvPr>
        </p:nvSpPr>
        <p:spPr>
          <a:xfrm>
            <a:off x="1028699" y="5007143"/>
            <a:ext cx="8420099" cy="822158"/>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1528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Section Divider Student 2">
    <p:bg>
      <p:bgPr>
        <a:solidFill>
          <a:schemeClr val="tx1"/>
        </a:solidFill>
        <a:effectLst/>
      </p:bgPr>
    </p:bg>
    <p:spTree>
      <p:nvGrpSpPr>
        <p:cNvPr id="1" name=""/>
        <p:cNvGrpSpPr/>
        <p:nvPr/>
      </p:nvGrpSpPr>
      <p:grpSpPr>
        <a:xfrm>
          <a:off x="0" y="0"/>
          <a:ext cx="0" cy="0"/>
          <a:chOff x="0" y="0"/>
          <a:chExt cx="0" cy="0"/>
        </a:xfrm>
      </p:grpSpPr>
      <p:pic>
        <p:nvPicPr>
          <p:cNvPr id="3" name="Picture 2" descr="A person in a mask&#10;&#10;Description automatically generated with medium confidence">
            <a:extLst>
              <a:ext uri="{FF2B5EF4-FFF2-40B4-BE49-F238E27FC236}">
                <a16:creationId xmlns:a16="http://schemas.microsoft.com/office/drawing/2014/main" id="{17786AB3-2C11-C842-A3B6-BA8543E79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8">
            <a:extLst>
              <a:ext uri="{FF2B5EF4-FFF2-40B4-BE49-F238E27FC236}">
                <a16:creationId xmlns:a16="http://schemas.microsoft.com/office/drawing/2014/main" id="{9324618E-5087-1841-B3B4-DFF1B8C3798F}"/>
              </a:ext>
            </a:extLst>
          </p:cNvPr>
          <p:cNvSpPr>
            <a:spLocks noGrp="1"/>
          </p:cNvSpPr>
          <p:nvPr>
            <p:ph type="title" hasCustomPrompt="1"/>
          </p:nvPr>
        </p:nvSpPr>
        <p:spPr>
          <a:xfrm>
            <a:off x="1028700" y="4191000"/>
            <a:ext cx="8420100" cy="1638300"/>
          </a:xfrm>
        </p:spPr>
        <p:txBody>
          <a:bodyPr anchor="t" anchorCtr="0">
            <a:noAutofit/>
          </a:bodyPr>
          <a:lstStyle>
            <a:lvl1pPr>
              <a:defRPr sz="5400" spc="0" baseline="0"/>
            </a:lvl1pPr>
          </a:lstStyle>
          <a:p>
            <a:r>
              <a:rPr lang="en-US" dirty="0"/>
              <a:t>Section Header</a:t>
            </a:r>
          </a:p>
        </p:txBody>
      </p:sp>
      <p:sp>
        <p:nvSpPr>
          <p:cNvPr id="9" name="Content Placeholder 3">
            <a:extLst>
              <a:ext uri="{FF2B5EF4-FFF2-40B4-BE49-F238E27FC236}">
                <a16:creationId xmlns:a16="http://schemas.microsoft.com/office/drawing/2014/main" id="{A6BCE1D8-4A6C-264C-8BFB-07388A293B8A}"/>
              </a:ext>
            </a:extLst>
          </p:cNvPr>
          <p:cNvSpPr>
            <a:spLocks noGrp="1"/>
          </p:cNvSpPr>
          <p:nvPr>
            <p:ph sz="half" idx="2" hasCustomPrompt="1"/>
          </p:nvPr>
        </p:nvSpPr>
        <p:spPr>
          <a:xfrm>
            <a:off x="1028700" y="3439160"/>
            <a:ext cx="8420099" cy="784058"/>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0617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Section Divider Student 3">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sitting at desks&#10;&#10;Description automatically generated with low confidence">
            <a:extLst>
              <a:ext uri="{FF2B5EF4-FFF2-40B4-BE49-F238E27FC236}">
                <a16:creationId xmlns:a16="http://schemas.microsoft.com/office/drawing/2014/main" id="{4CFD87E6-C4A1-5740-A65D-403FA26BC1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8">
            <a:extLst>
              <a:ext uri="{FF2B5EF4-FFF2-40B4-BE49-F238E27FC236}">
                <a16:creationId xmlns:a16="http://schemas.microsoft.com/office/drawing/2014/main" id="{D31C2277-D8FC-2940-B00B-D659D7810C5D}"/>
              </a:ext>
            </a:extLst>
          </p:cNvPr>
          <p:cNvSpPr>
            <a:spLocks noGrp="1"/>
          </p:cNvSpPr>
          <p:nvPr>
            <p:ph type="title" hasCustomPrompt="1"/>
          </p:nvPr>
        </p:nvSpPr>
        <p:spPr>
          <a:xfrm>
            <a:off x="1028700" y="4191000"/>
            <a:ext cx="8420100" cy="1638300"/>
          </a:xfrm>
        </p:spPr>
        <p:txBody>
          <a:bodyPr anchor="t" anchorCtr="0">
            <a:noAutofit/>
          </a:bodyPr>
          <a:lstStyle>
            <a:lvl1pPr>
              <a:defRPr sz="5400" spc="0" baseline="0"/>
            </a:lvl1pPr>
          </a:lstStyle>
          <a:p>
            <a:r>
              <a:rPr lang="en-US" dirty="0"/>
              <a:t>Section Header</a:t>
            </a:r>
          </a:p>
        </p:txBody>
      </p:sp>
      <p:sp>
        <p:nvSpPr>
          <p:cNvPr id="9" name="Content Placeholder 3">
            <a:extLst>
              <a:ext uri="{FF2B5EF4-FFF2-40B4-BE49-F238E27FC236}">
                <a16:creationId xmlns:a16="http://schemas.microsoft.com/office/drawing/2014/main" id="{31FF8FCE-0681-4449-8201-E043E57535CB}"/>
              </a:ext>
            </a:extLst>
          </p:cNvPr>
          <p:cNvSpPr>
            <a:spLocks noGrp="1"/>
          </p:cNvSpPr>
          <p:nvPr>
            <p:ph sz="half" idx="2" hasCustomPrompt="1"/>
          </p:nvPr>
        </p:nvSpPr>
        <p:spPr>
          <a:xfrm>
            <a:off x="1028699" y="3447582"/>
            <a:ext cx="8420099" cy="743418"/>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6215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Closing Slide 1">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1767731"/>
            <a:ext cx="8420100" cy="861170"/>
          </a:xfrm>
        </p:spPr>
        <p:txBody>
          <a:bodyPr anchor="t" anchorCtr="0">
            <a:noAutofit/>
          </a:bodyPr>
          <a:lstStyle>
            <a:lvl1pPr>
              <a:defRPr sz="5400" spc="0" baseline="0">
                <a:solidFill>
                  <a:schemeClr val="accent5"/>
                </a:solidFill>
              </a:defRPr>
            </a:lvl1pPr>
          </a:lstStyle>
          <a:p>
            <a:r>
              <a:rPr lang="en-US" dirty="0"/>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61295"/>
            <a:ext cx="5867400" cy="236220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3" name="Picture 2" descr="Logo&#10;&#10;Description automatically generated">
            <a:extLst>
              <a:ext uri="{FF2B5EF4-FFF2-40B4-BE49-F238E27FC236}">
                <a16:creationId xmlns:a16="http://schemas.microsoft.com/office/drawing/2014/main" id="{B54BB32E-53C9-044F-9908-7756BC356509}"/>
              </a:ext>
            </a:extLst>
          </p:cNvPr>
          <p:cNvPicPr>
            <a:picLocks noChangeAspect="1"/>
          </p:cNvPicPr>
          <p:nvPr userDrawn="1"/>
        </p:nvPicPr>
        <p:blipFill>
          <a:blip r:embed="rId2"/>
          <a:stretch>
            <a:fillRect/>
          </a:stretch>
        </p:blipFill>
        <p:spPr>
          <a:xfrm>
            <a:off x="8613569" y="1848428"/>
            <a:ext cx="2511631" cy="1993967"/>
          </a:xfrm>
          <a:prstGeom prst="rect">
            <a:avLst/>
          </a:prstGeom>
        </p:spPr>
      </p:pic>
    </p:spTree>
    <p:extLst>
      <p:ext uri="{BB962C8B-B14F-4D97-AF65-F5344CB8AC3E}">
        <p14:creationId xmlns:p14="http://schemas.microsoft.com/office/powerpoint/2010/main" val="708273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 Closing Slide 2">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1767731"/>
            <a:ext cx="8420100" cy="861170"/>
          </a:xfrm>
        </p:spPr>
        <p:txBody>
          <a:bodyPr anchor="t" anchorCtr="0">
            <a:noAutofit/>
          </a:bodyPr>
          <a:lstStyle>
            <a:lvl1pPr>
              <a:defRPr sz="5400" spc="0" baseline="0">
                <a:solidFill>
                  <a:schemeClr val="accent5"/>
                </a:solidFill>
              </a:defRPr>
            </a:lvl1pPr>
          </a:lstStyle>
          <a:p>
            <a:r>
              <a:rPr lang="en-US" dirty="0"/>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52662"/>
            <a:ext cx="5867400" cy="236220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7" name="Picture 6">
            <a:extLst>
              <a:ext uri="{FF2B5EF4-FFF2-40B4-BE49-F238E27FC236}">
                <a16:creationId xmlns:a16="http://schemas.microsoft.com/office/drawing/2014/main" id="{50542A1D-40A5-1A4E-8058-9E6DA883C1F5}"/>
              </a:ext>
            </a:extLst>
          </p:cNvPr>
          <p:cNvPicPr>
            <a:picLocks noChangeAspect="1"/>
          </p:cNvPicPr>
          <p:nvPr userDrawn="1"/>
        </p:nvPicPr>
        <p:blipFill>
          <a:blip r:embed="rId2"/>
          <a:stretch>
            <a:fillRect/>
          </a:stretch>
        </p:blipFill>
        <p:spPr>
          <a:xfrm>
            <a:off x="1028700" y="1041985"/>
            <a:ext cx="3390900" cy="280775"/>
          </a:xfrm>
          <a:prstGeom prst="rect">
            <a:avLst/>
          </a:prstGeom>
        </p:spPr>
      </p:pic>
    </p:spTree>
    <p:extLst>
      <p:ext uri="{BB962C8B-B14F-4D97-AF65-F5344CB8AC3E}">
        <p14:creationId xmlns:p14="http://schemas.microsoft.com/office/powerpoint/2010/main" val="2655571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 Closing Slide Rackham Bldg">
    <p:spTree>
      <p:nvGrpSpPr>
        <p:cNvPr id="1" name=""/>
        <p:cNvGrpSpPr/>
        <p:nvPr/>
      </p:nvGrpSpPr>
      <p:grpSpPr>
        <a:xfrm>
          <a:off x="0" y="0"/>
          <a:ext cx="0" cy="0"/>
          <a:chOff x="0" y="0"/>
          <a:chExt cx="0" cy="0"/>
        </a:xfrm>
      </p:grpSpPr>
      <p:pic>
        <p:nvPicPr>
          <p:cNvPr id="3" name="Picture 2" descr="A picture containing sky, outdoor, house, building&#10;&#10;Description automatically generated">
            <a:extLst>
              <a:ext uri="{FF2B5EF4-FFF2-40B4-BE49-F238E27FC236}">
                <a16:creationId xmlns:a16="http://schemas.microsoft.com/office/drawing/2014/main" id="{FECD0B4A-DF53-8441-838B-F8F570EB7D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1767731"/>
            <a:ext cx="8420100" cy="861170"/>
          </a:xfrm>
        </p:spPr>
        <p:txBody>
          <a:bodyPr anchor="t" anchorCtr="0">
            <a:noAutofit/>
          </a:bodyPr>
          <a:lstStyle>
            <a:lvl1pPr>
              <a:defRPr sz="5400" spc="0" baseline="0">
                <a:solidFill>
                  <a:schemeClr val="accent5"/>
                </a:solidFill>
              </a:defRPr>
            </a:lvl1pPr>
          </a:lstStyle>
          <a:p>
            <a:r>
              <a:rPr lang="en-US" dirty="0"/>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44750"/>
            <a:ext cx="5867400" cy="236220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7" name="Picture 6">
            <a:extLst>
              <a:ext uri="{FF2B5EF4-FFF2-40B4-BE49-F238E27FC236}">
                <a16:creationId xmlns:a16="http://schemas.microsoft.com/office/drawing/2014/main" id="{50542A1D-40A5-1A4E-8058-9E6DA883C1F5}"/>
              </a:ext>
            </a:extLst>
          </p:cNvPr>
          <p:cNvPicPr>
            <a:picLocks noChangeAspect="1"/>
          </p:cNvPicPr>
          <p:nvPr userDrawn="1"/>
        </p:nvPicPr>
        <p:blipFill>
          <a:blip r:embed="rId3"/>
          <a:stretch>
            <a:fillRect/>
          </a:stretch>
        </p:blipFill>
        <p:spPr>
          <a:xfrm>
            <a:off x="1028700" y="1041985"/>
            <a:ext cx="3390900" cy="280775"/>
          </a:xfrm>
          <a:prstGeom prst="rect">
            <a:avLst/>
          </a:prstGeom>
        </p:spPr>
      </p:pic>
    </p:spTree>
    <p:extLst>
      <p:ext uri="{BB962C8B-B14F-4D97-AF65-F5344CB8AC3E}">
        <p14:creationId xmlns:p14="http://schemas.microsoft.com/office/powerpoint/2010/main" val="2613918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Light: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1028700" y="652916"/>
            <a:ext cx="10096500" cy="1331496"/>
          </a:xfrm>
        </p:spPr>
        <p:txBody>
          <a:bodyPr/>
          <a:lstStyle>
            <a:lvl1pPr fontAlgn="b">
              <a:defRPr>
                <a:solidFill>
                  <a:schemeClr val="bg2"/>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1028700" y="2251621"/>
            <a:ext cx="10096500" cy="3648469"/>
          </a:xfrm>
        </p:spPr>
        <p:txBody>
          <a:bodyPr/>
          <a:lstStyle>
            <a:lvl1pPr marL="0" indent="0">
              <a:buFontTx/>
              <a:buNone/>
              <a:defRPr>
                <a:solidFill>
                  <a:schemeClr val="bg2"/>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a:extLst>
              <a:ext uri="{FF2B5EF4-FFF2-40B4-BE49-F238E27FC236}">
                <a16:creationId xmlns:a16="http://schemas.microsoft.com/office/drawing/2014/main" id="{701BCEE0-B5AE-B547-8DA3-4FE8CF8E4D1A}"/>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432C5876-4E84-FE4D-837B-871209FD44C8}"/>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52532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394A-3435-501A-E4CB-DD198159B6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047284-6F94-65E9-B353-D87422774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307EC-0479-636D-D45F-5F9FDE0234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4F04A9-BDB1-BC5E-5C88-6DB92E722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DD876-317A-2ADA-144C-314C4B443E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14C633-58D4-6B21-4D5C-311BF1BD5945}"/>
              </a:ext>
            </a:extLst>
          </p:cNvPr>
          <p:cNvSpPr>
            <a:spLocks noGrp="1"/>
          </p:cNvSpPr>
          <p:nvPr>
            <p:ph type="dt" sz="half" idx="10"/>
          </p:nvPr>
        </p:nvSpPr>
        <p:spPr/>
        <p:txBody>
          <a:bodyPr/>
          <a:lstStyle/>
          <a:p>
            <a:fld id="{9776E2B8-2FAB-429A-88FF-926BEB756FB9}" type="datetime1">
              <a:rPr lang="en-US" smtClean="0"/>
              <a:t>10/23/2025</a:t>
            </a:fld>
            <a:endParaRPr lang="en-US"/>
          </a:p>
        </p:txBody>
      </p:sp>
      <p:sp>
        <p:nvSpPr>
          <p:cNvPr id="8" name="Footer Placeholder 7">
            <a:extLst>
              <a:ext uri="{FF2B5EF4-FFF2-40B4-BE49-F238E27FC236}">
                <a16:creationId xmlns:a16="http://schemas.microsoft.com/office/drawing/2014/main" id="{975F0B9B-E571-384C-55AD-BCE3D6B58F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53977D-0DFE-EB89-1CF0-44FB414BCDBA}"/>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933218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ght: Picture Right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0"/>
            <a:ext cx="61341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itle 1">
            <a:extLst>
              <a:ext uri="{FF2B5EF4-FFF2-40B4-BE49-F238E27FC236}">
                <a16:creationId xmlns:a16="http://schemas.microsoft.com/office/drawing/2014/main" id="{239F5254-0A25-A948-BF98-6BD2402812A9}"/>
              </a:ext>
            </a:extLst>
          </p:cNvPr>
          <p:cNvSpPr>
            <a:spLocks noGrp="1"/>
          </p:cNvSpPr>
          <p:nvPr>
            <p:ph type="title" hasCustomPrompt="1"/>
          </p:nvPr>
        </p:nvSpPr>
        <p:spPr>
          <a:xfrm>
            <a:off x="1041953" y="1028700"/>
            <a:ext cx="4215848" cy="900229"/>
          </a:xfrm>
        </p:spPr>
        <p:txBody>
          <a:bodyPr anchor="b"/>
          <a:lstStyle>
            <a:lvl1pPr fontAlgn="b">
              <a:defRPr sz="3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13" name="Text Placeholder 3">
            <a:extLst>
              <a:ext uri="{FF2B5EF4-FFF2-40B4-BE49-F238E27FC236}">
                <a16:creationId xmlns:a16="http://schemas.microsoft.com/office/drawing/2014/main" id="{E735ABAE-CAED-7E42-B3F6-D1B2A418E10A}"/>
              </a:ext>
            </a:extLst>
          </p:cNvPr>
          <p:cNvSpPr>
            <a:spLocks noGrp="1"/>
          </p:cNvSpPr>
          <p:nvPr>
            <p:ph type="body" sz="half" idx="2" hasCustomPrompt="1"/>
          </p:nvPr>
        </p:nvSpPr>
        <p:spPr>
          <a:xfrm>
            <a:off x="1041953" y="2364220"/>
            <a:ext cx="4215848" cy="3465080"/>
          </a:xfrm>
        </p:spPr>
        <p:txBody>
          <a:bodyPr/>
          <a:lstStyle>
            <a:lvl1pPr marL="0" indent="0" fontAlgn="t">
              <a:buNone/>
              <a:defRPr sz="24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4" name="Slide Number Placeholder 4">
            <a:extLst>
              <a:ext uri="{FF2B5EF4-FFF2-40B4-BE49-F238E27FC236}">
                <a16:creationId xmlns:a16="http://schemas.microsoft.com/office/drawing/2014/main" id="{1E26523A-EBEA-C64D-8E4D-086A54BDB7BA}"/>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spTree>
    <p:extLst>
      <p:ext uri="{BB962C8B-B14F-4D97-AF65-F5344CB8AC3E}">
        <p14:creationId xmlns:p14="http://schemas.microsoft.com/office/powerpoint/2010/main" val="55130131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Picture Left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0" y="0"/>
            <a:ext cx="60579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itle 1">
            <a:extLst>
              <a:ext uri="{FF2B5EF4-FFF2-40B4-BE49-F238E27FC236}">
                <a16:creationId xmlns:a16="http://schemas.microsoft.com/office/drawing/2014/main" id="{239F5254-0A25-A948-BF98-6BD2402812A9}"/>
              </a:ext>
            </a:extLst>
          </p:cNvPr>
          <p:cNvSpPr>
            <a:spLocks noGrp="1"/>
          </p:cNvSpPr>
          <p:nvPr>
            <p:ph type="title" hasCustomPrompt="1"/>
          </p:nvPr>
        </p:nvSpPr>
        <p:spPr>
          <a:xfrm>
            <a:off x="6909352" y="1028701"/>
            <a:ext cx="4215848" cy="932179"/>
          </a:xfrm>
        </p:spPr>
        <p:txBody>
          <a:bodyPr anchor="b"/>
          <a:lstStyle>
            <a:lvl1pPr fontAlgn="b">
              <a:defRPr sz="3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13" name="Text Placeholder 3">
            <a:extLst>
              <a:ext uri="{FF2B5EF4-FFF2-40B4-BE49-F238E27FC236}">
                <a16:creationId xmlns:a16="http://schemas.microsoft.com/office/drawing/2014/main" id="{E735ABAE-CAED-7E42-B3F6-D1B2A418E10A}"/>
              </a:ext>
            </a:extLst>
          </p:cNvPr>
          <p:cNvSpPr>
            <a:spLocks noGrp="1"/>
          </p:cNvSpPr>
          <p:nvPr>
            <p:ph type="body" sz="half" idx="2" hasCustomPrompt="1"/>
          </p:nvPr>
        </p:nvSpPr>
        <p:spPr>
          <a:xfrm>
            <a:off x="6909352" y="2364220"/>
            <a:ext cx="4215848" cy="3465080"/>
          </a:xfrm>
        </p:spPr>
        <p:txBody>
          <a:bodyPr/>
          <a:lstStyle>
            <a:lvl1pPr marL="0" indent="0" fontAlgn="t">
              <a:buNone/>
              <a:defRPr sz="24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pic>
        <p:nvPicPr>
          <p:cNvPr id="6" name="Picture 5">
            <a:extLst>
              <a:ext uri="{FF2B5EF4-FFF2-40B4-BE49-F238E27FC236}">
                <a16:creationId xmlns:a16="http://schemas.microsoft.com/office/drawing/2014/main" id="{CE1C33C7-E362-8D41-9F36-93569F8551EF}"/>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274165688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ght: Picture Right with Caption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1028700" y="835770"/>
            <a:ext cx="5867400" cy="1366159"/>
          </a:xfrm>
        </p:spPr>
        <p:txBody>
          <a:bodyPr/>
          <a:lstStyle>
            <a:lvl1pPr fontAlgn="b">
              <a:defRPr>
                <a:solidFill>
                  <a:schemeClr val="bg2"/>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1028700" y="2398210"/>
            <a:ext cx="5867400" cy="3316790"/>
          </a:xfrm>
        </p:spPr>
        <p:txBody>
          <a:bodyPr/>
          <a:lstStyle>
            <a:lvl1pPr marL="0" indent="0">
              <a:buFontTx/>
              <a:buNone/>
              <a:defRPr>
                <a:solidFill>
                  <a:schemeClr val="bg2"/>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9" name="Slide Number Placeholder 4">
            <a:extLst>
              <a:ext uri="{FF2B5EF4-FFF2-40B4-BE49-F238E27FC236}">
                <a16:creationId xmlns:a16="http://schemas.microsoft.com/office/drawing/2014/main" id="{A7B645B7-1224-DC48-88B5-167C38234D57}"/>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D4487C97-B292-CF49-ADFB-9F37BF0A9957}"/>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296799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Picture Left with Caption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5257800" y="833049"/>
            <a:ext cx="5867400" cy="1366159"/>
          </a:xfrm>
        </p:spPr>
        <p:txBody>
          <a:bodyPr/>
          <a:lstStyle>
            <a:lvl1pPr fontAlgn="b">
              <a:defRPr>
                <a:solidFill>
                  <a:schemeClr val="bg2"/>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5257800" y="2398210"/>
            <a:ext cx="5867400" cy="3431090"/>
          </a:xfrm>
        </p:spPr>
        <p:txBody>
          <a:bodyPr/>
          <a:lstStyle>
            <a:lvl1pPr marL="0" indent="0">
              <a:buFontTx/>
              <a:buNone/>
              <a:defRPr>
                <a:solidFill>
                  <a:schemeClr val="bg2"/>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accent6"/>
          </a:solidFill>
        </p:spPr>
        <p:txBody>
          <a:bodyPr/>
          <a:lstStyle>
            <a:lvl1pPr>
              <a:defRPr>
                <a:solidFill>
                  <a:schemeClr val="bg1"/>
                </a:solidFill>
              </a:defRPr>
            </a:lvl1pPr>
          </a:lstStyle>
          <a:p>
            <a:r>
              <a:rPr lang="en-US"/>
              <a:t>Click icon to add picture</a:t>
            </a:r>
            <a:endParaRPr lang="en-US" dirty="0"/>
          </a:p>
        </p:txBody>
      </p:sp>
      <p:sp>
        <p:nvSpPr>
          <p:cNvPr id="10" name="Slide Number Placeholder 4">
            <a:extLst>
              <a:ext uri="{FF2B5EF4-FFF2-40B4-BE49-F238E27FC236}">
                <a16:creationId xmlns:a16="http://schemas.microsoft.com/office/drawing/2014/main" id="{64046D54-6916-A040-8333-25F5A5871A65}"/>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FFC265BB-1059-8A4C-A35F-25A907007720}"/>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3245631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ght: Picture Right with Caption 3">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71153836-B37D-DD49-9F2B-8A6405B87F13}"/>
              </a:ext>
            </a:extLst>
          </p:cNvPr>
          <p:cNvSpPr>
            <a:spLocks noGrp="1"/>
          </p:cNvSpPr>
          <p:nvPr>
            <p:ph type="title" hasCustomPrompt="1"/>
          </p:nvPr>
        </p:nvSpPr>
        <p:spPr>
          <a:xfrm>
            <a:off x="1041952" y="987424"/>
            <a:ext cx="4215848" cy="961689"/>
          </a:xfrm>
        </p:spPr>
        <p:txBody>
          <a:bodyPr anchor="b"/>
          <a:lstStyle>
            <a:lvl1pPr fontAlgn="b">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hasCustomPrompt="1"/>
          </p:nvPr>
        </p:nvSpPr>
        <p:spPr>
          <a:xfrm>
            <a:off x="1028700" y="2137890"/>
            <a:ext cx="4215848" cy="3465080"/>
          </a:xfrm>
        </p:spPr>
        <p:txBody>
          <a:bodyPr/>
          <a:lstStyle>
            <a:lvl1pPr marL="0" indent="0" fontAlgn="t">
              <a:buNone/>
              <a:defRPr sz="22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2" name="Slide Number Placeholder 4">
            <a:extLst>
              <a:ext uri="{FF2B5EF4-FFF2-40B4-BE49-F238E27FC236}">
                <a16:creationId xmlns:a16="http://schemas.microsoft.com/office/drawing/2014/main" id="{7A1A5A55-05E5-1A4D-B29E-D3C8A11BCBE0}"/>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4" name="Picture 13">
            <a:extLst>
              <a:ext uri="{FF2B5EF4-FFF2-40B4-BE49-F238E27FC236}">
                <a16:creationId xmlns:a16="http://schemas.microsoft.com/office/drawing/2014/main" id="{279942CF-FEC0-3B4D-A91C-C07092F4BC03}"/>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144554857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Picture Left with Caption 3">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0" y="1028700"/>
            <a:ext cx="6134100" cy="483235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71153836-B37D-DD49-9F2B-8A6405B87F13}"/>
              </a:ext>
            </a:extLst>
          </p:cNvPr>
          <p:cNvSpPr>
            <a:spLocks noGrp="1"/>
          </p:cNvSpPr>
          <p:nvPr>
            <p:ph type="title" hasCustomPrompt="1"/>
          </p:nvPr>
        </p:nvSpPr>
        <p:spPr>
          <a:xfrm>
            <a:off x="6896100" y="987424"/>
            <a:ext cx="4215848" cy="961689"/>
          </a:xfrm>
        </p:spPr>
        <p:txBody>
          <a:bodyPr anchor="b"/>
          <a:lstStyle>
            <a:lvl1pPr fontAlgn="b">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hasCustomPrompt="1"/>
          </p:nvPr>
        </p:nvSpPr>
        <p:spPr>
          <a:xfrm>
            <a:off x="6882848" y="2137890"/>
            <a:ext cx="4215848" cy="3465080"/>
          </a:xfrm>
        </p:spPr>
        <p:txBody>
          <a:bodyPr/>
          <a:lstStyle>
            <a:lvl1pPr marL="0" indent="0" fontAlgn="t">
              <a:buNone/>
              <a:defRPr sz="22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2" name="Slide Number Placeholder 4">
            <a:extLst>
              <a:ext uri="{FF2B5EF4-FFF2-40B4-BE49-F238E27FC236}">
                <a16:creationId xmlns:a16="http://schemas.microsoft.com/office/drawing/2014/main" id="{7A1A5A55-05E5-1A4D-B29E-D3C8A11BCBE0}"/>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4" name="Picture 13">
            <a:extLst>
              <a:ext uri="{FF2B5EF4-FFF2-40B4-BE49-F238E27FC236}">
                <a16:creationId xmlns:a16="http://schemas.microsoft.com/office/drawing/2014/main" id="{279942CF-FEC0-3B4D-A91C-C07092F4BC03}"/>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37548783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Light: Two Colum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hasCustomPrompt="1"/>
          </p:nvPr>
        </p:nvSpPr>
        <p:spPr>
          <a:xfrm>
            <a:off x="1028700" y="652916"/>
            <a:ext cx="10515600" cy="1331496"/>
          </a:xfrm>
        </p:spPr>
        <p:txBody>
          <a:bodyPr/>
          <a:lstStyle>
            <a:lvl1pPr>
              <a:defRPr>
                <a:solidFill>
                  <a:schemeClr val="tx2"/>
                </a:solidFill>
              </a:defRPr>
            </a:lvl1pPr>
          </a:lstStyle>
          <a:p>
            <a:r>
              <a:rPr lang="en-US" dirty="0"/>
              <a:t>Click to edit Primary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hasCustomPrompt="1"/>
          </p:nvPr>
        </p:nvSpPr>
        <p:spPr>
          <a:xfrm>
            <a:off x="1028700" y="2203221"/>
            <a:ext cx="4229100" cy="3626079"/>
          </a:xfrm>
        </p:spPr>
        <p:txBody>
          <a:bodyPr/>
          <a:lstStyle>
            <a:lvl1pPr marL="0" indent="0" fontAlgn="t">
              <a:buFontTx/>
              <a:buNone/>
              <a:defRPr>
                <a:solidFill>
                  <a:schemeClr val="tx2"/>
                </a:solidFill>
              </a:defRPr>
            </a:lvl1pPr>
            <a:lvl2pPr marL="457200" indent="0" fontAlgn="t">
              <a:buFontTx/>
              <a:buNone/>
              <a:defRPr>
                <a:solidFill>
                  <a:schemeClr val="tx2"/>
                </a:solidFill>
              </a:defRPr>
            </a:lvl2pPr>
            <a:lvl3pPr marL="914400" indent="0" fontAlgn="t">
              <a:buFontTx/>
              <a:buNone/>
              <a:defRPr>
                <a:solidFill>
                  <a:schemeClr val="tx2"/>
                </a:solidFill>
              </a:defRPr>
            </a:lvl3pPr>
            <a:lvl4pPr marL="1371600" indent="0" fontAlgn="t">
              <a:buFontTx/>
              <a:buNone/>
              <a:defRPr>
                <a:solidFill>
                  <a:schemeClr val="tx2"/>
                </a:solidFill>
              </a:defRPr>
            </a:lvl4pPr>
            <a:lvl5pPr marL="1828800" indent="0" fontAlgn="t">
              <a:buFontTx/>
              <a:buNone/>
              <a:defRPr>
                <a:solidFill>
                  <a:schemeClr val="tx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hasCustomPrompt="1"/>
          </p:nvPr>
        </p:nvSpPr>
        <p:spPr>
          <a:xfrm>
            <a:off x="6057900" y="2203221"/>
            <a:ext cx="4229100" cy="3626079"/>
          </a:xfrm>
        </p:spPr>
        <p:txBody>
          <a:bodyPr/>
          <a:lstStyle>
            <a:lvl1pPr marL="0" indent="0" fontAlgn="t">
              <a:buFontTx/>
              <a:buNone/>
              <a:defRPr>
                <a:solidFill>
                  <a:schemeClr val="tx2"/>
                </a:solidFill>
              </a:defRPr>
            </a:lvl1pPr>
            <a:lvl2pPr marL="457200" indent="0" fontAlgn="t">
              <a:buFontTx/>
              <a:buNone/>
              <a:defRPr>
                <a:solidFill>
                  <a:schemeClr val="tx2"/>
                </a:solidFill>
              </a:defRPr>
            </a:lvl2pPr>
            <a:lvl3pPr marL="914400" indent="0" fontAlgn="t">
              <a:buFontTx/>
              <a:buNone/>
              <a:defRPr>
                <a:solidFill>
                  <a:schemeClr val="tx2"/>
                </a:solidFill>
              </a:defRPr>
            </a:lvl3pPr>
            <a:lvl4pPr marL="1371600" indent="0" fontAlgn="t">
              <a:buFontTx/>
              <a:buNone/>
              <a:defRPr>
                <a:solidFill>
                  <a:schemeClr val="tx2"/>
                </a:solidFill>
              </a:defRPr>
            </a:lvl4pPr>
            <a:lvl5pPr marL="1828800" indent="0" fontAlgn="t">
              <a:buFontTx/>
              <a:buNone/>
              <a:defRPr>
                <a:solidFill>
                  <a:schemeClr val="tx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a:extLst>
              <a:ext uri="{FF2B5EF4-FFF2-40B4-BE49-F238E27FC236}">
                <a16:creationId xmlns:a16="http://schemas.microsoft.com/office/drawing/2014/main" id="{39EAECCD-F444-2242-8EA3-1E55CFE02C90}"/>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0" name="Picture 9">
            <a:extLst>
              <a:ext uri="{FF2B5EF4-FFF2-40B4-BE49-F238E27FC236}">
                <a16:creationId xmlns:a16="http://schemas.microsoft.com/office/drawing/2014/main" id="{45A82C90-025C-ED4F-9746-344707E7ADC9}"/>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104492695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Light: 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hasCustomPrompt="1"/>
          </p:nvPr>
        </p:nvSpPr>
        <p:spPr>
          <a:xfrm>
            <a:off x="1028700" y="675591"/>
            <a:ext cx="10326688" cy="1325563"/>
          </a:xfrm>
        </p:spPr>
        <p:txBody>
          <a:bodyPr/>
          <a:lstStyle>
            <a:lvl1pPr fontAlgn="b">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hasCustomPrompt="1"/>
          </p:nvPr>
        </p:nvSpPr>
        <p:spPr>
          <a:xfrm>
            <a:off x="1028701" y="1681163"/>
            <a:ext cx="4229100" cy="823912"/>
          </a:xfrm>
        </p:spPr>
        <p:txBody>
          <a:bodyPr anchor="b"/>
          <a:lstStyle>
            <a:lvl1pPr marL="0" indent="0" fontAlgn="b">
              <a:buNone/>
              <a:defRPr sz="20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Primary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hasCustomPrompt="1"/>
          </p:nvPr>
        </p:nvSpPr>
        <p:spPr>
          <a:xfrm>
            <a:off x="1028701" y="2639825"/>
            <a:ext cx="4229100" cy="3189475"/>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hasCustomPrompt="1"/>
          </p:nvPr>
        </p:nvSpPr>
        <p:spPr>
          <a:xfrm>
            <a:off x="6057900" y="1681163"/>
            <a:ext cx="4229100" cy="823912"/>
          </a:xfrm>
        </p:spPr>
        <p:txBody>
          <a:bodyPr anchor="b"/>
          <a:lstStyle>
            <a:lvl1pPr marL="0" indent="0" fontAlgn="b">
              <a:buNone/>
              <a:defRPr sz="20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Primary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hasCustomPrompt="1"/>
          </p:nvPr>
        </p:nvSpPr>
        <p:spPr>
          <a:xfrm>
            <a:off x="6057900" y="2639825"/>
            <a:ext cx="4229100" cy="3189475"/>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a:extLst>
              <a:ext uri="{FF2B5EF4-FFF2-40B4-BE49-F238E27FC236}">
                <a16:creationId xmlns:a16="http://schemas.microsoft.com/office/drawing/2014/main" id="{DA0F33D0-FC9A-EC48-B8ED-ADFE654D952D}"/>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3" name="Picture 12">
            <a:extLst>
              <a:ext uri="{FF2B5EF4-FFF2-40B4-BE49-F238E27FC236}">
                <a16:creationId xmlns:a16="http://schemas.microsoft.com/office/drawing/2014/main" id="{FA54B210-1646-A646-8D8F-0324644BB1C0}"/>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271388753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ht: Content with Caption">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B4A9B-6EDF-194B-B975-30C3130B2548}"/>
              </a:ext>
            </a:extLst>
          </p:cNvPr>
          <p:cNvSpPr>
            <a:spLocks noGrp="1"/>
          </p:cNvSpPr>
          <p:nvPr>
            <p:ph idx="1" hasCustomPrompt="1"/>
          </p:nvPr>
        </p:nvSpPr>
        <p:spPr>
          <a:xfrm>
            <a:off x="6057900" y="1028701"/>
            <a:ext cx="5297488" cy="4873625"/>
          </a:xfrm>
        </p:spPr>
        <p:txBody>
          <a:bodyPr/>
          <a:lstStyle>
            <a:lvl1pPr marL="0" indent="0" fontAlgn="t">
              <a:buFontTx/>
              <a:buNone/>
              <a:defRPr sz="3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sz="28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sz="20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sz="20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hasCustomPrompt="1"/>
          </p:nvPr>
        </p:nvSpPr>
        <p:spPr>
          <a:xfrm>
            <a:off x="1041953" y="2364220"/>
            <a:ext cx="4215848" cy="3465080"/>
          </a:xfrm>
        </p:spPr>
        <p:txBody>
          <a:bodyPr/>
          <a:lstStyle>
            <a:lvl1pPr marL="0" indent="0" fontAlgn="t">
              <a:buNone/>
              <a:defRPr sz="24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Primary text styles</a:t>
            </a:r>
          </a:p>
        </p:txBody>
      </p:sp>
      <p:sp>
        <p:nvSpPr>
          <p:cNvPr id="10" name="Slide Number Placeholder 4">
            <a:extLst>
              <a:ext uri="{FF2B5EF4-FFF2-40B4-BE49-F238E27FC236}">
                <a16:creationId xmlns:a16="http://schemas.microsoft.com/office/drawing/2014/main" id="{0341B529-7E39-A64B-91EC-38FCD2AD029E}"/>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22091EA4-C734-EB41-9725-92DF37AE4310}"/>
              </a:ext>
            </a:extLst>
          </p:cNvPr>
          <p:cNvPicPr>
            <a:picLocks noChangeAspect="1"/>
          </p:cNvPicPr>
          <p:nvPr userDrawn="1"/>
        </p:nvPicPr>
        <p:blipFill>
          <a:blip r:embed="rId2"/>
          <a:stretch>
            <a:fillRect/>
          </a:stretch>
        </p:blipFill>
        <p:spPr>
          <a:xfrm>
            <a:off x="7734300" y="6308584"/>
            <a:ext cx="3390900" cy="277141"/>
          </a:xfrm>
          <a:prstGeom prst="rect">
            <a:avLst/>
          </a:prstGeom>
        </p:spPr>
      </p:pic>
      <p:sp>
        <p:nvSpPr>
          <p:cNvPr id="7" name="Title 1">
            <a:extLst>
              <a:ext uri="{FF2B5EF4-FFF2-40B4-BE49-F238E27FC236}">
                <a16:creationId xmlns:a16="http://schemas.microsoft.com/office/drawing/2014/main" id="{85338AEF-5209-284F-9B0F-1E99BC4DB3E2}"/>
              </a:ext>
            </a:extLst>
          </p:cNvPr>
          <p:cNvSpPr>
            <a:spLocks noGrp="1"/>
          </p:cNvSpPr>
          <p:nvPr>
            <p:ph type="title" hasCustomPrompt="1"/>
          </p:nvPr>
        </p:nvSpPr>
        <p:spPr>
          <a:xfrm>
            <a:off x="1041953" y="1028700"/>
            <a:ext cx="4215848" cy="900229"/>
          </a:xfrm>
        </p:spPr>
        <p:txBody>
          <a:bodyPr anchor="b"/>
          <a:lstStyle>
            <a:lvl1pPr fontAlgn="b">
              <a:defRPr sz="3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Primary title style</a:t>
            </a:r>
          </a:p>
        </p:txBody>
      </p:sp>
    </p:spTree>
    <p:extLst>
      <p:ext uri="{BB962C8B-B14F-4D97-AF65-F5344CB8AC3E}">
        <p14:creationId xmlns:p14="http://schemas.microsoft.com/office/powerpoint/2010/main" val="134174349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Section Divi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hasCustomPrompt="1"/>
          </p:nvPr>
        </p:nvSpPr>
        <p:spPr>
          <a:xfrm>
            <a:off x="1028700" y="1028700"/>
            <a:ext cx="10096500" cy="2552958"/>
          </a:xfrm>
        </p:spPr>
        <p:txBody>
          <a:bodyPr>
            <a:noAutofit/>
          </a:bodyPr>
          <a:lstStyle>
            <a:lvl1pPr fontAlgn="b">
              <a:defRPr sz="5400">
                <a:solidFill>
                  <a:schemeClr val="bg2"/>
                </a:solidFill>
              </a:defRPr>
            </a:lvl1pPr>
          </a:lstStyle>
          <a:p>
            <a:r>
              <a:rPr lang="en-US" dirty="0"/>
              <a:t>Use this slide for Emphasis.</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hasCustomPrompt="1"/>
          </p:nvPr>
        </p:nvSpPr>
        <p:spPr>
          <a:xfrm>
            <a:off x="1047750" y="4191001"/>
            <a:ext cx="10096500" cy="1638300"/>
          </a:xfrm>
        </p:spPr>
        <p:txBody>
          <a:bodyPr/>
          <a:lstStyle>
            <a:lvl1pPr marL="0" indent="0">
              <a:buFontTx/>
              <a:buNone/>
              <a:defRPr>
                <a:solidFill>
                  <a:schemeClr val="bg2"/>
                </a:solidFill>
              </a:defRPr>
            </a:lvl1pPr>
            <a:lvl2pPr marL="457200" indent="0">
              <a:buFontTx/>
              <a:buNone/>
              <a:defRPr>
                <a:solidFill>
                  <a:schemeClr val="bg2"/>
                </a:solidFill>
              </a:defRPr>
            </a:lvl2pPr>
            <a:lvl3pPr marL="914400" indent="0">
              <a:buFontTx/>
              <a:buNone/>
              <a:defRPr>
                <a:solidFill>
                  <a:schemeClr val="bg2"/>
                </a:solidFill>
              </a:defRPr>
            </a:lvl3pPr>
            <a:lvl4pPr marL="1371600" indent="0">
              <a:buFontTx/>
              <a:buNone/>
              <a:defRPr>
                <a:solidFill>
                  <a:schemeClr val="bg2"/>
                </a:solidFill>
              </a:defRPr>
            </a:lvl4pPr>
            <a:lvl5pPr marL="1828800" indent="0">
              <a:buFontTx/>
              <a:buNone/>
              <a:defRPr>
                <a:solidFill>
                  <a:schemeClr val="bg2"/>
                </a:solidFill>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a:extLst>
              <a:ext uri="{FF2B5EF4-FFF2-40B4-BE49-F238E27FC236}">
                <a16:creationId xmlns:a16="http://schemas.microsoft.com/office/drawing/2014/main" id="{701BCEE0-B5AE-B547-8DA3-4FE8CF8E4D1A}"/>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11" name="Picture 10">
            <a:extLst>
              <a:ext uri="{FF2B5EF4-FFF2-40B4-BE49-F238E27FC236}">
                <a16:creationId xmlns:a16="http://schemas.microsoft.com/office/drawing/2014/main" id="{432C5876-4E84-FE4D-837B-871209FD44C8}"/>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305723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D2E8-2CE7-47D2-9FF5-0D05B6E1EC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63AA3B-F22B-E648-DE18-34FC79624A24}"/>
              </a:ext>
            </a:extLst>
          </p:cNvPr>
          <p:cNvSpPr>
            <a:spLocks noGrp="1"/>
          </p:cNvSpPr>
          <p:nvPr>
            <p:ph type="dt" sz="half" idx="10"/>
          </p:nvPr>
        </p:nvSpPr>
        <p:spPr/>
        <p:txBody>
          <a:bodyPr/>
          <a:lstStyle/>
          <a:p>
            <a:fld id="{96F3DE6C-AD24-4B26-9738-C667B14E3B32}" type="datetime1">
              <a:rPr lang="en-US" smtClean="0"/>
              <a:t>10/23/2025</a:t>
            </a:fld>
            <a:endParaRPr lang="en-US"/>
          </a:p>
        </p:txBody>
      </p:sp>
      <p:sp>
        <p:nvSpPr>
          <p:cNvPr id="4" name="Footer Placeholder 3">
            <a:extLst>
              <a:ext uri="{FF2B5EF4-FFF2-40B4-BE49-F238E27FC236}">
                <a16:creationId xmlns:a16="http://schemas.microsoft.com/office/drawing/2014/main" id="{6B2A3FC2-C98D-2930-7B37-13B291724F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381AD7-65A6-EA99-487F-F7A148E3FAA1}"/>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3997113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ght: 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028700"/>
            <a:ext cx="8420100" cy="3162299"/>
          </a:xfrm>
        </p:spPr>
        <p:txBody>
          <a:bodyPr/>
          <a:lstStyle>
            <a:lvl1pPr fontAlgn="t" hangingPunct="0">
              <a:defRPr b="0" i="0" cap="none"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Quote</a:t>
            </a:r>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hasCustomPrompt="1"/>
          </p:nvPr>
        </p:nvSpPr>
        <p:spPr>
          <a:xfrm>
            <a:off x="1028700" y="4456113"/>
            <a:ext cx="6705600" cy="1745395"/>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A790F5BD-6E07-D245-8FB2-1ED82810B6A9}"/>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98928061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Percent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028700"/>
            <a:ext cx="8420100" cy="3162299"/>
          </a:xfrm>
        </p:spPr>
        <p:txBody>
          <a:bodyPr>
            <a:noAutofit/>
          </a:bodyPr>
          <a:lstStyle>
            <a:lvl1pPr fontAlgn="t" hangingPunct="0">
              <a:defRPr sz="22500" b="0" i="0" cap="none"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41%</a:t>
            </a:r>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hasCustomPrompt="1"/>
          </p:nvPr>
        </p:nvSpPr>
        <p:spPr>
          <a:xfrm>
            <a:off x="1028700" y="4456113"/>
            <a:ext cx="6705600" cy="1745395"/>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A790F5BD-6E07-D245-8FB2-1ED82810B6A9}"/>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82374249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ight: Blank">
    <p:bg>
      <p:bgRef idx="1001">
        <a:schemeClr val="bg1"/>
      </p:bgRef>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30B96FF-8AD6-BE47-8BC6-107BA9020899}"/>
              </a:ext>
            </a:extLst>
          </p:cNvPr>
          <p:cNvSpPr>
            <a:spLocks noGrp="1"/>
          </p:cNvSpPr>
          <p:nvPr>
            <p:ph type="sldNum" sz="quarter" idx="12"/>
          </p:nvPr>
        </p:nvSpPr>
        <p:spPr>
          <a:xfrm>
            <a:off x="1028700" y="6264591"/>
            <a:ext cx="2743200" cy="365125"/>
          </a:xfrm>
        </p:spPr>
        <p:txBody>
          <a:bodyPr/>
          <a:lstStyle>
            <a:lvl1pPr algn="l">
              <a:defRPr sz="1400">
                <a:solidFill>
                  <a:schemeClr val="accent1"/>
                </a:solidFill>
              </a:defRPr>
            </a:lvl1pPr>
          </a:lstStyle>
          <a:p>
            <a:fld id="{550D91B6-7611-E24F-8BC2-6E0428B1704E}" type="slidenum">
              <a:rPr lang="en-US" smtClean="0"/>
              <a:pPr/>
              <a:t>‹#›</a:t>
            </a:fld>
            <a:endParaRPr lang="en-US" dirty="0"/>
          </a:p>
        </p:txBody>
      </p:sp>
      <p:pic>
        <p:nvPicPr>
          <p:cNvPr id="8" name="Picture 7">
            <a:extLst>
              <a:ext uri="{FF2B5EF4-FFF2-40B4-BE49-F238E27FC236}">
                <a16:creationId xmlns:a16="http://schemas.microsoft.com/office/drawing/2014/main" id="{79E6ED92-0A42-2F41-AEA0-459D5D544CCE}"/>
              </a:ext>
            </a:extLst>
          </p:cNvPr>
          <p:cNvPicPr>
            <a:picLocks noChangeAspect="1"/>
          </p:cNvPicPr>
          <p:nvPr userDrawn="1"/>
        </p:nvPicPr>
        <p:blipFill>
          <a:blip r:embed="rId2"/>
          <a:stretch>
            <a:fillRect/>
          </a:stretch>
        </p:blipFill>
        <p:spPr>
          <a:xfrm>
            <a:off x="7734300" y="6308584"/>
            <a:ext cx="3390900" cy="277141"/>
          </a:xfrm>
          <a:prstGeom prst="rect">
            <a:avLst/>
          </a:prstGeom>
        </p:spPr>
      </p:pic>
    </p:spTree>
    <p:extLst>
      <p:ext uri="{BB962C8B-B14F-4D97-AF65-F5344CB8AC3E}">
        <p14:creationId xmlns:p14="http://schemas.microsoft.com/office/powerpoint/2010/main" val="210259103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 Closing Slide 1">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1767731"/>
            <a:ext cx="8420100" cy="861170"/>
          </a:xfrm>
        </p:spPr>
        <p:txBody>
          <a:bodyPr anchor="t" anchorCtr="0">
            <a:noAutofit/>
          </a:bodyPr>
          <a:lstStyle>
            <a:lvl1pPr>
              <a:defRPr sz="5400" spc="0" baseline="0">
                <a:solidFill>
                  <a:schemeClr val="accent1"/>
                </a:solidFill>
              </a:defRPr>
            </a:lvl1pPr>
          </a:lstStyle>
          <a:p>
            <a:r>
              <a:rPr lang="en-US" dirty="0"/>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46908"/>
            <a:ext cx="5867400" cy="2362200"/>
          </a:xfrm>
        </p:spPr>
        <p:txBody>
          <a:bodyPr/>
          <a:lstStyle>
            <a:lvl1pPr marL="0" indent="0">
              <a:buFontTx/>
              <a:buNone/>
              <a:defRPr>
                <a:solidFill>
                  <a:schemeClr val="bg2"/>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4" name="Picture 3" descr="Logo&#10;&#10;Description automatically generated">
            <a:extLst>
              <a:ext uri="{FF2B5EF4-FFF2-40B4-BE49-F238E27FC236}">
                <a16:creationId xmlns:a16="http://schemas.microsoft.com/office/drawing/2014/main" id="{0F0DDF56-79E0-9F4F-B97F-5FEDB4376460}"/>
              </a:ext>
            </a:extLst>
          </p:cNvPr>
          <p:cNvPicPr>
            <a:picLocks noChangeAspect="1"/>
          </p:cNvPicPr>
          <p:nvPr userDrawn="1"/>
        </p:nvPicPr>
        <p:blipFill>
          <a:blip r:embed="rId2"/>
          <a:stretch>
            <a:fillRect/>
          </a:stretch>
        </p:blipFill>
        <p:spPr>
          <a:xfrm>
            <a:off x="8610600" y="1828800"/>
            <a:ext cx="2533650" cy="1999208"/>
          </a:xfrm>
          <a:prstGeom prst="rect">
            <a:avLst/>
          </a:prstGeom>
        </p:spPr>
      </p:pic>
    </p:spTree>
    <p:extLst>
      <p:ext uri="{BB962C8B-B14F-4D97-AF65-F5344CB8AC3E}">
        <p14:creationId xmlns:p14="http://schemas.microsoft.com/office/powerpoint/2010/main" val="4200163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ht: Closing Slide 2">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47750" y="1767731"/>
            <a:ext cx="8420100" cy="861170"/>
          </a:xfrm>
        </p:spPr>
        <p:txBody>
          <a:bodyPr anchor="t" anchorCtr="0">
            <a:noAutofit/>
          </a:bodyPr>
          <a:lstStyle>
            <a:lvl1pPr>
              <a:defRPr sz="5400" spc="0" baseline="0">
                <a:solidFill>
                  <a:schemeClr val="accent1"/>
                </a:solidFill>
              </a:defRPr>
            </a:lvl1pPr>
          </a:lstStyle>
          <a:p>
            <a:r>
              <a:rPr lang="en-US" dirty="0"/>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Date/Contact</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39061"/>
            <a:ext cx="5867400" cy="2362200"/>
          </a:xfrm>
        </p:spPr>
        <p:txBody>
          <a:bodyPr/>
          <a:lstStyle>
            <a:lvl1pPr marL="0" indent="0">
              <a:buFontTx/>
              <a:buNone/>
              <a:defRPr>
                <a:solidFill>
                  <a:schemeClr val="bg2"/>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8" name="Picture 7">
            <a:extLst>
              <a:ext uri="{FF2B5EF4-FFF2-40B4-BE49-F238E27FC236}">
                <a16:creationId xmlns:a16="http://schemas.microsoft.com/office/drawing/2014/main" id="{A51E599B-4A60-2142-89A9-ACD33659CE61}"/>
              </a:ext>
            </a:extLst>
          </p:cNvPr>
          <p:cNvPicPr>
            <a:picLocks noChangeAspect="1"/>
          </p:cNvPicPr>
          <p:nvPr userDrawn="1"/>
        </p:nvPicPr>
        <p:blipFill>
          <a:blip r:embed="rId2"/>
          <a:stretch>
            <a:fillRect/>
          </a:stretch>
        </p:blipFill>
        <p:spPr>
          <a:xfrm>
            <a:off x="1047750" y="1041985"/>
            <a:ext cx="3390900" cy="277141"/>
          </a:xfrm>
          <a:prstGeom prst="rect">
            <a:avLst/>
          </a:prstGeom>
        </p:spPr>
      </p:pic>
    </p:spTree>
    <p:extLst>
      <p:ext uri="{BB962C8B-B14F-4D97-AF65-F5344CB8AC3E}">
        <p14:creationId xmlns:p14="http://schemas.microsoft.com/office/powerpoint/2010/main" val="883816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with Caption Left">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7D0B458-6609-C04E-B8C9-C41291AB9B5C}"/>
              </a:ext>
            </a:extLst>
          </p:cNvPr>
          <p:cNvSpPr>
            <a:spLocks noGrp="1"/>
          </p:cNvSpPr>
          <p:nvPr>
            <p:ph type="pic" idx="1"/>
          </p:nvPr>
        </p:nvSpPr>
        <p:spPr>
          <a:xfrm>
            <a:off x="0" y="0"/>
            <a:ext cx="121920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479891A0-8928-404A-B5EB-F9CCF8E996E0}"/>
              </a:ext>
            </a:extLst>
          </p:cNvPr>
          <p:cNvSpPr/>
          <p:nvPr userDrawn="1"/>
        </p:nvSpPr>
        <p:spPr>
          <a:xfrm>
            <a:off x="0" y="3429000"/>
            <a:ext cx="5257800" cy="2400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BA02977F-2722-2C4F-9459-E5C74FD4DAB3}"/>
              </a:ext>
            </a:extLst>
          </p:cNvPr>
          <p:cNvSpPr>
            <a:spLocks noGrp="1"/>
          </p:cNvSpPr>
          <p:nvPr>
            <p:ph sz="half" idx="2" hasCustomPrompt="1"/>
          </p:nvPr>
        </p:nvSpPr>
        <p:spPr>
          <a:xfrm>
            <a:off x="1028700" y="3849788"/>
            <a:ext cx="3390900" cy="3189475"/>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74940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with Caption Right">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7D0B458-6609-C04E-B8C9-C41291AB9B5C}"/>
              </a:ext>
            </a:extLst>
          </p:cNvPr>
          <p:cNvSpPr>
            <a:spLocks noGrp="1"/>
          </p:cNvSpPr>
          <p:nvPr>
            <p:ph type="pic" idx="1"/>
          </p:nvPr>
        </p:nvSpPr>
        <p:spPr>
          <a:xfrm>
            <a:off x="0" y="0"/>
            <a:ext cx="121920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479891A0-8928-404A-B5EB-F9CCF8E996E0}"/>
              </a:ext>
            </a:extLst>
          </p:cNvPr>
          <p:cNvSpPr/>
          <p:nvPr userDrawn="1"/>
        </p:nvSpPr>
        <p:spPr>
          <a:xfrm>
            <a:off x="6934200" y="3429000"/>
            <a:ext cx="5257800" cy="2400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BA02977F-2722-2C4F-9459-E5C74FD4DAB3}"/>
              </a:ext>
            </a:extLst>
          </p:cNvPr>
          <p:cNvSpPr>
            <a:spLocks noGrp="1"/>
          </p:cNvSpPr>
          <p:nvPr>
            <p:ph sz="half" idx="2" hasCustomPrompt="1"/>
          </p:nvPr>
        </p:nvSpPr>
        <p:spPr>
          <a:xfrm>
            <a:off x="7734300" y="3849788"/>
            <a:ext cx="3390900" cy="3189475"/>
          </a:xfrm>
        </p:spPr>
        <p:txBody>
          <a:bodyPr/>
          <a:lstStyle>
            <a:lvl1pPr marL="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fontAlgn="t">
              <a:buFontTx/>
              <a:buNone/>
              <a:defRPr>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174457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Photo">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7D0B458-6609-C04E-B8C9-C41291AB9B5C}"/>
              </a:ext>
            </a:extLst>
          </p:cNvPr>
          <p:cNvSpPr>
            <a:spLocks noGrp="1"/>
          </p:cNvSpPr>
          <p:nvPr>
            <p:ph type="pic" idx="1"/>
          </p:nvPr>
        </p:nvSpPr>
        <p:spPr>
          <a:xfrm>
            <a:off x="0" y="0"/>
            <a:ext cx="12192000" cy="6858000"/>
          </a:xfrm>
          <a:solidFill>
            <a:schemeClr val="accent6"/>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71731389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A063A-2798-DC3E-27B9-9CB075156D7D}"/>
              </a:ext>
            </a:extLst>
          </p:cNvPr>
          <p:cNvSpPr>
            <a:spLocks noGrp="1"/>
          </p:cNvSpPr>
          <p:nvPr>
            <p:ph type="dt" sz="half" idx="10"/>
          </p:nvPr>
        </p:nvSpPr>
        <p:spPr/>
        <p:txBody>
          <a:bodyPr/>
          <a:lstStyle/>
          <a:p>
            <a:fld id="{BE7BEC2B-1059-4AB8-8A97-6B882F6BCD2B}" type="datetime1">
              <a:rPr lang="en-US" smtClean="0"/>
              <a:t>10/23/2025</a:t>
            </a:fld>
            <a:endParaRPr lang="en-US"/>
          </a:p>
        </p:txBody>
      </p:sp>
      <p:sp>
        <p:nvSpPr>
          <p:cNvPr id="3" name="Footer Placeholder 2">
            <a:extLst>
              <a:ext uri="{FF2B5EF4-FFF2-40B4-BE49-F238E27FC236}">
                <a16:creationId xmlns:a16="http://schemas.microsoft.com/office/drawing/2014/main" id="{385ED764-AA39-54C4-04BE-FE9E61FAA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D67E95-DAB6-B04E-BC4B-50BBAFD058B2}"/>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1860906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6820-F540-5FD9-8CC3-D15EA8348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392B05-871B-6F54-8D24-810396552B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23295-18D0-0DCE-3C44-14ABD89C9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44D2A-B282-19D9-F970-05C9E6CCE94D}"/>
              </a:ext>
            </a:extLst>
          </p:cNvPr>
          <p:cNvSpPr>
            <a:spLocks noGrp="1"/>
          </p:cNvSpPr>
          <p:nvPr>
            <p:ph type="dt" sz="half" idx="10"/>
          </p:nvPr>
        </p:nvSpPr>
        <p:spPr/>
        <p:txBody>
          <a:bodyPr/>
          <a:lstStyle/>
          <a:p>
            <a:fld id="{17654BE5-8C3C-4182-B2EB-3DD512FC5EEE}" type="datetime1">
              <a:rPr lang="en-US" smtClean="0"/>
              <a:t>10/23/2025</a:t>
            </a:fld>
            <a:endParaRPr lang="en-US"/>
          </a:p>
        </p:txBody>
      </p:sp>
      <p:sp>
        <p:nvSpPr>
          <p:cNvPr id="6" name="Footer Placeholder 5">
            <a:extLst>
              <a:ext uri="{FF2B5EF4-FFF2-40B4-BE49-F238E27FC236}">
                <a16:creationId xmlns:a16="http://schemas.microsoft.com/office/drawing/2014/main" id="{FB34C1FD-8DA0-5ECD-B9A2-2972DBB1A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4C1E76-C8C7-FA55-D622-8CDEC769305A}"/>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128215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42AA-78FE-D52B-E4D6-6C27191A3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131E08-6F5B-26BB-406D-84419D3A9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4BC1A-6059-D2A6-F7C4-12FBABF31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B6987-38A6-7EA1-82B3-4F622B3972F6}"/>
              </a:ext>
            </a:extLst>
          </p:cNvPr>
          <p:cNvSpPr>
            <a:spLocks noGrp="1"/>
          </p:cNvSpPr>
          <p:nvPr>
            <p:ph type="dt" sz="half" idx="10"/>
          </p:nvPr>
        </p:nvSpPr>
        <p:spPr/>
        <p:txBody>
          <a:bodyPr/>
          <a:lstStyle/>
          <a:p>
            <a:fld id="{1460D656-27ED-49AE-9F9A-9B1C39D622D8}" type="datetime1">
              <a:rPr lang="en-US" smtClean="0"/>
              <a:t>10/23/2025</a:t>
            </a:fld>
            <a:endParaRPr lang="en-US"/>
          </a:p>
        </p:txBody>
      </p:sp>
      <p:sp>
        <p:nvSpPr>
          <p:cNvPr id="6" name="Footer Placeholder 5">
            <a:extLst>
              <a:ext uri="{FF2B5EF4-FFF2-40B4-BE49-F238E27FC236}">
                <a16:creationId xmlns:a16="http://schemas.microsoft.com/office/drawing/2014/main" id="{DBBA7554-0255-9CB7-C389-D039FA247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285CD-F0BD-1776-8529-F9252E1C3B38}"/>
              </a:ext>
            </a:extLst>
          </p:cNvPr>
          <p:cNvSpPr>
            <a:spLocks noGrp="1"/>
          </p:cNvSpPr>
          <p:nvPr>
            <p:ph type="sldNum" sz="quarter" idx="12"/>
          </p:nvPr>
        </p:nvSpPr>
        <p:spPr/>
        <p:txBody>
          <a:bodyPr/>
          <a:lstStyle/>
          <a:p>
            <a:fld id="{E1C13079-9C97-4022-AE6E-A146CC3A3941}" type="slidenum">
              <a:rPr lang="en-US" smtClean="0"/>
              <a:t>‹#›</a:t>
            </a:fld>
            <a:endParaRPr lang="en-US"/>
          </a:p>
        </p:txBody>
      </p:sp>
    </p:spTree>
    <p:extLst>
      <p:ext uri="{BB962C8B-B14F-4D97-AF65-F5344CB8AC3E}">
        <p14:creationId xmlns:p14="http://schemas.microsoft.com/office/powerpoint/2010/main" val="220943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F454F-C0DD-7BEF-63C0-802C598091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318B9D-CAD8-BF58-6655-8775B53A9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AA6C5-09D4-84F9-F6AB-5B9235D93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F6A6E1-ABF0-4052-9425-447FD3AC114C}" type="datetime1">
              <a:rPr lang="en-US" smtClean="0"/>
              <a:t>10/23/2025</a:t>
            </a:fld>
            <a:endParaRPr lang="en-US"/>
          </a:p>
        </p:txBody>
      </p:sp>
      <p:sp>
        <p:nvSpPr>
          <p:cNvPr id="5" name="Footer Placeholder 4">
            <a:extLst>
              <a:ext uri="{FF2B5EF4-FFF2-40B4-BE49-F238E27FC236}">
                <a16:creationId xmlns:a16="http://schemas.microsoft.com/office/drawing/2014/main" id="{9968DC3B-E577-F0B8-45C7-440A7D373F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A15549-AD5E-E857-C381-E822574B0A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C13079-9C97-4022-AE6E-A146CC3A3941}" type="slidenum">
              <a:rPr lang="en-US" smtClean="0"/>
              <a:t>‹#›</a:t>
            </a:fld>
            <a:endParaRPr lang="en-US"/>
          </a:p>
        </p:txBody>
      </p:sp>
    </p:spTree>
    <p:extLst>
      <p:ext uri="{BB962C8B-B14F-4D97-AF65-F5344CB8AC3E}">
        <p14:creationId xmlns:p14="http://schemas.microsoft.com/office/powerpoint/2010/main" val="3108073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2089A-6090-BA47-A35C-815B05CABF92}"/>
              </a:ext>
            </a:extLst>
          </p:cNvPr>
          <p:cNvSpPr>
            <a:spLocks noGrp="1"/>
          </p:cNvSpPr>
          <p:nvPr>
            <p:ph type="title"/>
          </p:nvPr>
        </p:nvSpPr>
        <p:spPr>
          <a:xfrm>
            <a:off x="1028700" y="729916"/>
            <a:ext cx="10515600" cy="1331496"/>
          </a:xfrm>
          <a:prstGeom prst="rect">
            <a:avLst/>
          </a:prstGeom>
        </p:spPr>
        <p:txBody>
          <a:bodyPr vert="horz" lIns="0" tIns="0" rIns="0" bIns="0" rtlCol="0" anchor="b" anchorCtr="0">
            <a:normAutofit/>
          </a:bodyPr>
          <a:lstStyle/>
          <a:p>
            <a:r>
              <a:rPr lang="en-US" dirty="0"/>
              <a:t>Click to edit Primary title style</a:t>
            </a:r>
          </a:p>
        </p:txBody>
      </p:sp>
      <p:sp>
        <p:nvSpPr>
          <p:cNvPr id="3" name="Text Placeholder 2">
            <a:extLst>
              <a:ext uri="{FF2B5EF4-FFF2-40B4-BE49-F238E27FC236}">
                <a16:creationId xmlns:a16="http://schemas.microsoft.com/office/drawing/2014/main" id="{622A3A29-A82A-AA4F-839C-0360710DC43F}"/>
              </a:ext>
            </a:extLst>
          </p:cNvPr>
          <p:cNvSpPr>
            <a:spLocks noGrp="1"/>
          </p:cNvSpPr>
          <p:nvPr>
            <p:ph type="body" idx="1"/>
          </p:nvPr>
        </p:nvSpPr>
        <p:spPr>
          <a:xfrm>
            <a:off x="1028700" y="2398210"/>
            <a:ext cx="10515600" cy="4351338"/>
          </a:xfrm>
          <a:prstGeom prst="rect">
            <a:avLst/>
          </a:prstGeom>
        </p:spPr>
        <p:txBody>
          <a:bodyPr vert="horz" lIns="0" tIns="0" rIns="0" bIns="0" rtlCol="0">
            <a:noAutofit/>
          </a:bodyPr>
          <a:lstStyle/>
          <a:p>
            <a:pPr lvl="0"/>
            <a:r>
              <a:rPr lang="en-US" dirty="0"/>
              <a:t>Click to edit Primary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D3DB87A-3292-4443-806E-4FEB222394A5}"/>
              </a:ext>
            </a:extLst>
          </p:cNvPr>
          <p:cNvSpPr>
            <a:spLocks noGrp="1"/>
          </p:cNvSpPr>
          <p:nvPr>
            <p:ph type="sldNum" sz="quarter" idx="4"/>
          </p:nvPr>
        </p:nvSpPr>
        <p:spPr>
          <a:xfrm>
            <a:off x="1028700" y="6356350"/>
            <a:ext cx="2743200" cy="365125"/>
          </a:xfrm>
          <a:prstGeom prst="rect">
            <a:avLst/>
          </a:prstGeom>
        </p:spPr>
        <p:txBody>
          <a:bodyPr vert="horz" lIns="0" tIns="0" rIns="0" bIns="0" rtlCol="0" anchor="ctr"/>
          <a:lstStyle>
            <a:lvl1pPr algn="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E0E7D85-594F-0A4B-B30D-4DE05AFCF638}" type="slidenum">
              <a:rPr lang="en-US" smtClean="0"/>
              <a:pPr/>
              <a:t>‹#›</a:t>
            </a:fld>
            <a:endParaRPr lang="en-US" dirty="0"/>
          </a:p>
        </p:txBody>
      </p:sp>
    </p:spTree>
    <p:extLst>
      <p:ext uri="{BB962C8B-B14F-4D97-AF65-F5344CB8AC3E}">
        <p14:creationId xmlns:p14="http://schemas.microsoft.com/office/powerpoint/2010/main" val="21101867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ftr="0" dt="0"/>
  <p:txStyles>
    <p:titleStyle>
      <a:lvl1pPr algn="l" defTabSz="914400" rtl="0" eaLnBrk="1" latinLnBrk="0" hangingPunct="1">
        <a:lnSpc>
          <a:spcPct val="90000"/>
        </a:lnSpc>
        <a:spcBef>
          <a:spcPct val="0"/>
        </a:spcBef>
        <a:buNone/>
        <a:defRPr sz="4400" b="1" i="0" kern="0" cap="none"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228600" rtl="0" eaLnBrk="1" latinLnBrk="0" hangingPunct="1">
        <a:lnSpc>
          <a:spcPct val="10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228600" rtl="0" eaLnBrk="1" latinLnBrk="0" hangingPunct="1">
        <a:lnSpc>
          <a:spcPct val="10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228600" rtl="0" eaLnBrk="1" latinLnBrk="0" hangingPunct="1">
        <a:lnSpc>
          <a:spcPct val="10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228600" rtl="0" eaLnBrk="1" latinLnBrk="0" hangingPunct="1">
        <a:lnSpc>
          <a:spcPct val="100000"/>
        </a:lnSpc>
        <a:spcBef>
          <a:spcPts val="500"/>
        </a:spcBef>
        <a:buFont typeface="Arial" panose="020B0604020202020204" pitchFamily="34" charset="0"/>
        <a:buChar char="•"/>
        <a:defRPr sz="1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228600" rtl="0" eaLnBrk="1" latinLnBrk="0" hangingPunct="1">
        <a:lnSpc>
          <a:spcPct val="100000"/>
        </a:lnSpc>
        <a:spcBef>
          <a:spcPts val="500"/>
        </a:spcBef>
        <a:buFont typeface="Arial" panose="020B0604020202020204" pitchFamily="34" charset="0"/>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76">
          <p15:clr>
            <a:srgbClr val="F26B43"/>
          </p15:clr>
        </p15:guide>
        <p15:guide id="4" orient="horz" pos="3672">
          <p15:clr>
            <a:srgbClr val="F26B43"/>
          </p15:clr>
        </p15:guide>
        <p15:guide id="5" orient="horz" pos="648">
          <p15:clr>
            <a:srgbClr val="F26B43"/>
          </p15:clr>
        </p15:guide>
        <p15:guide id="6" pos="648">
          <p15:clr>
            <a:srgbClr val="F26B43"/>
          </p15:clr>
        </p15:guide>
        <p15:guide id="7" pos="7008">
          <p15:clr>
            <a:srgbClr val="F26B43"/>
          </p15:clr>
        </p15:guide>
        <p15:guide id="8" pos="1704">
          <p15:clr>
            <a:srgbClr val="F26B43"/>
          </p15:clr>
        </p15:guide>
        <p15:guide id="9" pos="2256">
          <p15:clr>
            <a:srgbClr val="F26B43"/>
          </p15:clr>
        </p15:guide>
        <p15:guide id="10" pos="2784">
          <p15:clr>
            <a:srgbClr val="F26B43"/>
          </p15:clr>
        </p15:guide>
        <p15:guide id="11" pos="3312">
          <p15:clr>
            <a:srgbClr val="F26B43"/>
          </p15:clr>
        </p15:guide>
        <p15:guide id="12" pos="4344">
          <p15:clr>
            <a:srgbClr val="F26B43"/>
          </p15:clr>
        </p15:guide>
        <p15:guide id="13" pos="4872">
          <p15:clr>
            <a:srgbClr val="F26B43"/>
          </p15:clr>
        </p15:guide>
        <p15:guide id="14" pos="5424">
          <p15:clr>
            <a:srgbClr val="F26B43"/>
          </p15:clr>
        </p15:guide>
        <p15:guide id="15" pos="5952">
          <p15:clr>
            <a:srgbClr val="F26B43"/>
          </p15:clr>
        </p15:guide>
        <p15:guide id="16" pos="6480">
          <p15:clr>
            <a:srgbClr val="F26B43"/>
          </p15:clr>
        </p15:guide>
        <p15:guide id="17" orient="horz" pos="1152">
          <p15:clr>
            <a:srgbClr val="F26B43"/>
          </p15:clr>
        </p15:guide>
        <p15:guide id="18" orient="horz" pos="1656">
          <p15:clr>
            <a:srgbClr val="F26B43"/>
          </p15:clr>
        </p15:guide>
        <p15:guide id="19" orient="horz" pos="2640">
          <p15:clr>
            <a:srgbClr val="F26B43"/>
          </p15:clr>
        </p15:guide>
        <p15:guide id="20" orient="horz" pos="31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customXml" Target="../ink/ink3.xml"/><Relationship Id="rId4" Type="http://schemas.openxmlformats.org/officeDocument/2006/relationships/image" Target="../media/image25.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tif"/><Relationship Id="rId13" Type="http://schemas.openxmlformats.org/officeDocument/2006/relationships/image" Target="../media/image45.tif"/><Relationship Id="rId3" Type="http://schemas.openxmlformats.org/officeDocument/2006/relationships/image" Target="../media/image35.tif"/><Relationship Id="rId7" Type="http://schemas.openxmlformats.org/officeDocument/2006/relationships/image" Target="../media/image39.tif"/><Relationship Id="rId12" Type="http://schemas.openxmlformats.org/officeDocument/2006/relationships/image" Target="../media/image44.tif"/><Relationship Id="rId2" Type="http://schemas.openxmlformats.org/officeDocument/2006/relationships/notesSlide" Target="../notesSlides/notesSlide27.xml"/><Relationship Id="rId16" Type="http://schemas.openxmlformats.org/officeDocument/2006/relationships/image" Target="../media/image48.tif"/><Relationship Id="rId1" Type="http://schemas.openxmlformats.org/officeDocument/2006/relationships/slideLayout" Target="../slideLayouts/slideLayout2.xml"/><Relationship Id="rId6" Type="http://schemas.openxmlformats.org/officeDocument/2006/relationships/image" Target="../media/image38.tif"/><Relationship Id="rId11" Type="http://schemas.openxmlformats.org/officeDocument/2006/relationships/image" Target="../media/image43.tif"/><Relationship Id="rId5" Type="http://schemas.openxmlformats.org/officeDocument/2006/relationships/image" Target="../media/image37.tif"/><Relationship Id="rId15" Type="http://schemas.openxmlformats.org/officeDocument/2006/relationships/image" Target="../media/image47.tif"/><Relationship Id="rId10" Type="http://schemas.openxmlformats.org/officeDocument/2006/relationships/image" Target="../media/image42.tif"/><Relationship Id="rId4" Type="http://schemas.openxmlformats.org/officeDocument/2006/relationships/image" Target="../media/image36.tif"/><Relationship Id="rId9" Type="http://schemas.openxmlformats.org/officeDocument/2006/relationships/image" Target="../media/image41.tif"/><Relationship Id="rId14" Type="http://schemas.openxmlformats.org/officeDocument/2006/relationships/image" Target="../media/image46.tif"/></Relationships>
</file>

<file path=ppt/slides/_rels/slide2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5.tif"/><Relationship Id="rId7" Type="http://schemas.openxmlformats.org/officeDocument/2006/relationships/image" Target="../media/image47.t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tif"/><Relationship Id="rId5" Type="http://schemas.openxmlformats.org/officeDocument/2006/relationships/image" Target="../media/image41.tif"/><Relationship Id="rId10" Type="http://schemas.openxmlformats.org/officeDocument/2006/relationships/chart" Target="../charts/chart6.xml"/><Relationship Id="rId4" Type="http://schemas.openxmlformats.org/officeDocument/2006/relationships/image" Target="../media/image39.tif"/><Relationship Id="rId9" Type="http://schemas.openxmlformats.org/officeDocument/2006/relationships/chart" Target="../charts/chart5.xml"/></Relationships>
</file>

<file path=ppt/slides/_rels/slide29.xml.rels><?xml version="1.0" encoding="UTF-8" standalone="yes"?>
<Relationships xmlns="http://schemas.openxmlformats.org/package/2006/relationships"><Relationship Id="rId8" Type="http://schemas.openxmlformats.org/officeDocument/2006/relationships/image" Target="../media/image45.tif"/><Relationship Id="rId3" Type="http://schemas.openxmlformats.org/officeDocument/2006/relationships/image" Target="../media/image35.tif"/><Relationship Id="rId7" Type="http://schemas.openxmlformats.org/officeDocument/2006/relationships/image" Target="../media/image43.t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tif"/><Relationship Id="rId5" Type="http://schemas.openxmlformats.org/officeDocument/2006/relationships/image" Target="../media/image41.tif"/><Relationship Id="rId10" Type="http://schemas.openxmlformats.org/officeDocument/2006/relationships/chart" Target="../charts/chart8.xml"/><Relationship Id="rId4" Type="http://schemas.openxmlformats.org/officeDocument/2006/relationships/image" Target="../media/image37.tif"/><Relationship Id="rId9" Type="http://schemas.openxmlformats.org/officeDocument/2006/relationships/chart" Target="../charts/char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35.tif"/><Relationship Id="rId7" Type="http://schemas.openxmlformats.org/officeDocument/2006/relationships/image" Target="../media/image46.t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tif"/><Relationship Id="rId5" Type="http://schemas.openxmlformats.org/officeDocument/2006/relationships/image" Target="../media/image41.tif"/><Relationship Id="rId10" Type="http://schemas.openxmlformats.org/officeDocument/2006/relationships/chart" Target="../charts/chart11.xml"/><Relationship Id="rId4" Type="http://schemas.openxmlformats.org/officeDocument/2006/relationships/image" Target="../media/image38.tif"/><Relationship Id="rId9" Type="http://schemas.openxmlformats.org/officeDocument/2006/relationships/chart" Target="../charts/char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myumi.ch/mRgm5" TargetMode="Externa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tif"/></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rchive.cdc.gov/#/details?url=https://www.cdc.gov/hrqol/wellbeing.ht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55.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archive.cdc.gov/#/details?url=https://www.cdc.gov/hrqol/wellbeing.ht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rchive.cdc.gov/#/details?url=https://www.cdc.gov/hrqol/wellbeing.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627BD-9979-27B8-D78C-376BC6EA45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349F43-FA1D-F382-C50C-4F2AFD68F953}"/>
              </a:ext>
            </a:extLst>
          </p:cNvPr>
          <p:cNvSpPr/>
          <p:nvPr/>
        </p:nvSpPr>
        <p:spPr>
          <a:xfrm>
            <a:off x="5463" y="0"/>
            <a:ext cx="12252960" cy="685275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Graduation cap and gown on hanger">
            <a:extLst>
              <a:ext uri="{FF2B5EF4-FFF2-40B4-BE49-F238E27FC236}">
                <a16:creationId xmlns:a16="http://schemas.microsoft.com/office/drawing/2014/main" id="{CAB26025-16B0-E7CF-70A8-0A3EA92CD6E3}"/>
              </a:ext>
            </a:extLst>
          </p:cNvPr>
          <p:cNvPicPr>
            <a:picLocks noChangeAspect="1"/>
          </p:cNvPicPr>
          <p:nvPr/>
        </p:nvPicPr>
        <p:blipFill>
          <a:blip r:embed="rId3">
            <a:duotone>
              <a:prstClr val="black"/>
              <a:schemeClr val="accent1">
                <a:tint val="45000"/>
                <a:satMod val="400000"/>
              </a:schemeClr>
            </a:duotone>
            <a:alphaModFix amt="20000"/>
            <a:extLst>
              <a:ext uri="{28A0092B-C50C-407E-A947-70E740481C1C}">
                <a14:useLocalDpi xmlns:a14="http://schemas.microsoft.com/office/drawing/2010/main" val="0"/>
              </a:ext>
            </a:extLst>
          </a:blip>
          <a:srcRect t="7553" b="8178"/>
          <a:stretch>
            <a:fillRect/>
          </a:stretch>
        </p:blipFill>
        <p:spPr>
          <a:xfrm>
            <a:off x="28697" y="-5235"/>
            <a:ext cx="12226064" cy="6857990"/>
          </a:xfrm>
          <a:prstGeom prst="rect">
            <a:avLst/>
          </a:prstGeom>
        </p:spPr>
      </p:pic>
      <p:sp>
        <p:nvSpPr>
          <p:cNvPr id="2" name="Title 1">
            <a:extLst>
              <a:ext uri="{FF2B5EF4-FFF2-40B4-BE49-F238E27FC236}">
                <a16:creationId xmlns:a16="http://schemas.microsoft.com/office/drawing/2014/main" id="{D63AA6E9-1D37-B92B-50B1-B9EA7CE8B430}"/>
              </a:ext>
            </a:extLst>
          </p:cNvPr>
          <p:cNvSpPr>
            <a:spLocks noGrp="1"/>
          </p:cNvSpPr>
          <p:nvPr>
            <p:ph type="title"/>
          </p:nvPr>
        </p:nvSpPr>
        <p:spPr>
          <a:xfrm>
            <a:off x="595086" y="1295491"/>
            <a:ext cx="11219543" cy="884555"/>
          </a:xfrm>
          <a:noFill/>
        </p:spPr>
        <p:txBody>
          <a:bodyPr>
            <a:normAutofit fontScale="90000"/>
          </a:bodyPr>
          <a:lstStyle/>
          <a:p>
            <a:pPr algn="ctr"/>
            <a:r>
              <a:rPr lang="en-US" sz="4800" b="1" dirty="0">
                <a:solidFill>
                  <a:srgbClr val="F6D340"/>
                </a:solidFill>
                <a:latin typeface="Segoe UI Black" panose="020B0A02040204020203" pitchFamily="34" charset="0"/>
                <a:ea typeface="Segoe UI Black" panose="020B0A02040204020203" pitchFamily="34" charset="0"/>
                <a:cs typeface="Open Sans ExtraBold" panose="020B0906030804020204" pitchFamily="34" charset="0"/>
              </a:rPr>
              <a:t>Findings from the </a:t>
            </a:r>
            <a:br>
              <a:rPr lang="en-US" sz="4800" b="1" dirty="0">
                <a:solidFill>
                  <a:srgbClr val="F6D340"/>
                </a:solidFill>
                <a:latin typeface="Segoe UI Black" panose="020B0A02040204020203" pitchFamily="34" charset="0"/>
                <a:ea typeface="Segoe UI Black" panose="020B0A02040204020203" pitchFamily="34" charset="0"/>
                <a:cs typeface="Open Sans ExtraBold" panose="020B0906030804020204" pitchFamily="34" charset="0"/>
              </a:rPr>
            </a:br>
            <a:r>
              <a:rPr lang="en-US" sz="4800" b="1" dirty="0">
                <a:solidFill>
                  <a:srgbClr val="FFC000"/>
                </a:solidFill>
                <a:latin typeface="Segoe UI Black" panose="020B0A02040204020203" pitchFamily="34" charset="0"/>
                <a:ea typeface="Segoe UI Black" panose="020B0A02040204020203" pitchFamily="34" charset="0"/>
                <a:cs typeface="Open Sans ExtraBold" panose="020B0906030804020204" pitchFamily="34" charset="0"/>
              </a:rPr>
              <a:t>Michigan Doctoral Experience Study</a:t>
            </a:r>
            <a:r>
              <a:rPr lang="en-US" sz="4800" b="1" dirty="0">
                <a:solidFill>
                  <a:srgbClr val="F6D340"/>
                </a:solidFill>
                <a:latin typeface="Segoe UI Black" panose="020B0A02040204020203" pitchFamily="34" charset="0"/>
                <a:ea typeface="Segoe UI Black" panose="020B0A02040204020203" pitchFamily="34" charset="0"/>
                <a:cs typeface="Open Sans ExtraBold" panose="020B0906030804020204" pitchFamily="34" charset="0"/>
              </a:rPr>
              <a:t>: </a:t>
            </a:r>
            <a:br>
              <a:rPr lang="en-US" sz="4800" b="1" dirty="0">
                <a:solidFill>
                  <a:srgbClr val="F6D340"/>
                </a:solidFill>
                <a:latin typeface="Segoe UI Black" panose="020B0A02040204020203" pitchFamily="34" charset="0"/>
                <a:ea typeface="Segoe UI Black" panose="020B0A02040204020203" pitchFamily="34" charset="0"/>
                <a:cs typeface="Open Sans ExtraBold" panose="020B0906030804020204" pitchFamily="34" charset="0"/>
              </a:rPr>
            </a:br>
            <a:r>
              <a:rPr lang="en-US" sz="4800" b="1" dirty="0">
                <a:solidFill>
                  <a:srgbClr val="F6D340"/>
                </a:solidFill>
                <a:latin typeface="Segoe UI Black" panose="020B0A02040204020203" pitchFamily="34" charset="0"/>
                <a:ea typeface="Segoe UI Black" panose="020B0A02040204020203" pitchFamily="34" charset="0"/>
                <a:cs typeface="Open Sans ExtraBold" panose="020B0906030804020204" pitchFamily="34" charset="0"/>
              </a:rPr>
              <a:t>Student Well-being and the PhD Journey</a:t>
            </a:r>
          </a:p>
        </p:txBody>
      </p:sp>
      <p:sp>
        <p:nvSpPr>
          <p:cNvPr id="13" name="TextBox 12">
            <a:extLst>
              <a:ext uri="{FF2B5EF4-FFF2-40B4-BE49-F238E27FC236}">
                <a16:creationId xmlns:a16="http://schemas.microsoft.com/office/drawing/2014/main" id="{4FA3F6F1-DA6F-7F6A-6733-208216B610B1}"/>
              </a:ext>
            </a:extLst>
          </p:cNvPr>
          <p:cNvSpPr txBox="1"/>
          <p:nvPr/>
        </p:nvSpPr>
        <p:spPr>
          <a:xfrm>
            <a:off x="1932972" y="2856225"/>
            <a:ext cx="8819909" cy="1569660"/>
          </a:xfrm>
          <a:prstGeom prst="rect">
            <a:avLst/>
          </a:prstGeom>
          <a:noFill/>
        </p:spPr>
        <p:txBody>
          <a:bodyPr wrap="square" rtlCol="0">
            <a:spAutoFit/>
          </a:bodyPr>
          <a:lstStyle/>
          <a:p>
            <a:pPr algn="ctr"/>
            <a:endParaRPr 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spcAft>
                <a:spcPts val="600"/>
              </a:spcAft>
            </a:pPr>
            <a:r>
              <a:rPr lang="en-US" sz="2400" dirty="0">
                <a:solidFill>
                  <a:schemeClr val="bg1"/>
                </a:solidFill>
                <a:latin typeface="Franklin Gothic Demi" panose="020B0703020102020204" pitchFamily="34" charset="0"/>
                <a:ea typeface="Open Sans SemiBold" panose="020B0706030804020204" pitchFamily="34" charset="0"/>
                <a:cs typeface="Open Sans SemiBold" panose="020B0706030804020204" pitchFamily="34" charset="0"/>
              </a:rPr>
              <a:t>Rackham Symposium on Graduate Education Well-Being</a:t>
            </a:r>
          </a:p>
          <a:p>
            <a:pPr algn="ctr">
              <a:spcAft>
                <a:spcPts val="600"/>
              </a:spcAft>
            </a:pPr>
            <a:r>
              <a:rPr lang="en-US" sz="2400" dirty="0">
                <a:solidFill>
                  <a:schemeClr val="bg1"/>
                </a:solidFill>
                <a:latin typeface="Franklin Gothic Demi" panose="020B0703020102020204" pitchFamily="34" charset="0"/>
                <a:ea typeface="Open Sans SemiBold" panose="020B0706030804020204" pitchFamily="34" charset="0"/>
                <a:cs typeface="Open Sans SemiBold" panose="020B0706030804020204" pitchFamily="34" charset="0"/>
              </a:rPr>
              <a:t>October 23, 2025</a:t>
            </a:r>
          </a:p>
          <a:p>
            <a:endParaRPr lang="en-US" dirty="0"/>
          </a:p>
        </p:txBody>
      </p:sp>
      <p:sp>
        <p:nvSpPr>
          <p:cNvPr id="16" name="TextBox 15">
            <a:extLst>
              <a:ext uri="{FF2B5EF4-FFF2-40B4-BE49-F238E27FC236}">
                <a16:creationId xmlns:a16="http://schemas.microsoft.com/office/drawing/2014/main" id="{BEE91274-DCC9-7535-8C0D-EF4CA6F60AE0}"/>
              </a:ext>
            </a:extLst>
          </p:cNvPr>
          <p:cNvSpPr txBox="1"/>
          <p:nvPr/>
        </p:nvSpPr>
        <p:spPr>
          <a:xfrm>
            <a:off x="4214406" y="4805856"/>
            <a:ext cx="4257040" cy="646331"/>
          </a:xfrm>
          <a:prstGeom prst="rect">
            <a:avLst/>
          </a:prstGeom>
          <a:noFill/>
        </p:spPr>
        <p:txBody>
          <a:bodyPr wrap="square" rtlCol="0">
            <a:spAutoFit/>
          </a:bodyPr>
          <a:lstStyle/>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John Gonzalez, Ph.D.</a:t>
            </a:r>
          </a:p>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Director, Rackham Institutional Research</a:t>
            </a:r>
          </a:p>
        </p:txBody>
      </p:sp>
      <p:sp>
        <p:nvSpPr>
          <p:cNvPr id="17" name="TextBox 16">
            <a:extLst>
              <a:ext uri="{FF2B5EF4-FFF2-40B4-BE49-F238E27FC236}">
                <a16:creationId xmlns:a16="http://schemas.microsoft.com/office/drawing/2014/main" id="{C80F43F4-9840-3309-67BB-5D3DCF0E69C1}"/>
              </a:ext>
            </a:extLst>
          </p:cNvPr>
          <p:cNvSpPr txBox="1"/>
          <p:nvPr/>
        </p:nvSpPr>
        <p:spPr>
          <a:xfrm>
            <a:off x="3297466" y="5663426"/>
            <a:ext cx="6090920" cy="646331"/>
          </a:xfrm>
          <a:prstGeom prst="rect">
            <a:avLst/>
          </a:prstGeom>
          <a:noFill/>
        </p:spPr>
        <p:txBody>
          <a:bodyPr wrap="square" rtlCol="0">
            <a:spAutoFit/>
          </a:bodyPr>
          <a:lstStyle/>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Allyson Flaster, Ph.D.</a:t>
            </a:r>
          </a:p>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Senior Research Analyst, Rackham Institutional Research</a:t>
            </a:r>
          </a:p>
        </p:txBody>
      </p:sp>
      <p:pic>
        <p:nvPicPr>
          <p:cNvPr id="3" name="Content Placeholder 5" descr="A white letter on a black background">
            <a:extLst>
              <a:ext uri="{FF2B5EF4-FFF2-40B4-BE49-F238E27FC236}">
                <a16:creationId xmlns:a16="http://schemas.microsoft.com/office/drawing/2014/main" id="{79A57380-3709-ACC0-1B4F-E3D1AAA75AB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1036" y="6523517"/>
            <a:ext cx="1211044" cy="204373"/>
          </a:xfrm>
        </p:spPr>
      </p:pic>
    </p:spTree>
    <p:extLst>
      <p:ext uri="{BB962C8B-B14F-4D97-AF65-F5344CB8AC3E}">
        <p14:creationId xmlns:p14="http://schemas.microsoft.com/office/powerpoint/2010/main" val="780566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F6586-3CB6-7CB1-704E-2922DA43ED1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4AC7A2-76A0-5E1D-D24E-2F8E7E2715D7}"/>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white letter on a black background">
            <a:extLst>
              <a:ext uri="{FF2B5EF4-FFF2-40B4-BE49-F238E27FC236}">
                <a16:creationId xmlns:a16="http://schemas.microsoft.com/office/drawing/2014/main" id="{3E09DC79-B683-9102-3265-1E961FF12A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045ADC9D-6A8D-9155-214F-43CC5D875D9C}"/>
              </a:ext>
            </a:extLst>
          </p:cNvPr>
          <p:cNvSpPr>
            <a:spLocks noGrp="1"/>
          </p:cNvSpPr>
          <p:nvPr>
            <p:ph type="sldNum" sz="quarter" idx="12"/>
          </p:nvPr>
        </p:nvSpPr>
        <p:spPr>
          <a:xfrm>
            <a:off x="11547231" y="6487630"/>
            <a:ext cx="612411" cy="365125"/>
          </a:xfrm>
        </p:spPr>
        <p:txBody>
          <a:bodyPr/>
          <a:lstStyle/>
          <a:p>
            <a:r>
              <a:rPr lang="en-US" sz="1400" dirty="0">
                <a:solidFill>
                  <a:schemeClr val="bg1"/>
                </a:solidFill>
              </a:rPr>
              <a:t>- </a:t>
            </a:r>
            <a:fld id="{E1C13079-9C97-4022-AE6E-A146CC3A3941}" type="slidenum">
              <a:rPr lang="en-US" sz="1400" smtClean="0">
                <a:solidFill>
                  <a:schemeClr val="bg1"/>
                </a:solidFill>
              </a:rPr>
              <a:t>10</a:t>
            </a:fld>
            <a:r>
              <a:rPr lang="en-US" sz="1400" dirty="0">
                <a:solidFill>
                  <a:schemeClr val="bg1"/>
                </a:solidFill>
              </a:rPr>
              <a:t> -</a:t>
            </a:r>
          </a:p>
        </p:txBody>
      </p:sp>
      <p:pic>
        <p:nvPicPr>
          <p:cNvPr id="11" name="Picture 10">
            <a:extLst>
              <a:ext uri="{FF2B5EF4-FFF2-40B4-BE49-F238E27FC236}">
                <a16:creationId xmlns:a16="http://schemas.microsoft.com/office/drawing/2014/main" id="{D9A77F9B-61DC-A7F1-A810-309036FDE4A1}"/>
              </a:ext>
            </a:extLst>
          </p:cNvPr>
          <p:cNvPicPr>
            <a:picLocks noChangeAspect="1"/>
          </p:cNvPicPr>
          <p:nvPr/>
        </p:nvPicPr>
        <p:blipFill>
          <a:blip r:embed="rId4"/>
          <a:srcRect l="5346"/>
          <a:stretch>
            <a:fillRect/>
          </a:stretch>
        </p:blipFill>
        <p:spPr>
          <a:xfrm>
            <a:off x="0" y="-5245"/>
            <a:ext cx="4926199" cy="6858000"/>
          </a:xfrm>
          <a:prstGeom prst="rect">
            <a:avLst/>
          </a:prstGeom>
        </p:spPr>
      </p:pic>
      <p:sp>
        <p:nvSpPr>
          <p:cNvPr id="13" name="TextBox 12">
            <a:extLst>
              <a:ext uri="{FF2B5EF4-FFF2-40B4-BE49-F238E27FC236}">
                <a16:creationId xmlns:a16="http://schemas.microsoft.com/office/drawing/2014/main" id="{40FF34D3-1A7F-5281-1106-0946562F2313}"/>
              </a:ext>
            </a:extLst>
          </p:cNvPr>
          <p:cNvSpPr txBox="1"/>
          <p:nvPr/>
        </p:nvSpPr>
        <p:spPr>
          <a:xfrm>
            <a:off x="5074920" y="363793"/>
            <a:ext cx="6894342" cy="6432530"/>
          </a:xfrm>
          <a:prstGeom prst="rect">
            <a:avLst/>
          </a:prstGeom>
          <a:noFill/>
        </p:spPr>
        <p:txBody>
          <a:bodyPr wrap="square" rtlCol="0">
            <a:spAutoFit/>
          </a:bodyPr>
          <a:lstStyle/>
          <a:p>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Design</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Cross-sectional survey</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Focus was on collecting clinical measures of anxiety and depression</a:t>
            </a:r>
          </a:p>
          <a:p>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Sample</a:t>
            </a:r>
          </a:p>
          <a:p>
            <a:pPr marL="457200" indent="-4572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Recruited via social media and email</a:t>
            </a:r>
          </a:p>
          <a:p>
            <a:pPr marL="457200" indent="-4572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90% PhD and 10% masters</a:t>
            </a:r>
          </a:p>
          <a:p>
            <a:pPr marL="457200" indent="-4572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From 26 different countries</a:t>
            </a:r>
          </a:p>
          <a:p>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Findings</a:t>
            </a:r>
          </a:p>
          <a:p>
            <a:pPr marL="285750" indent="-285750">
              <a:buFont typeface="Arial" panose="020B0604020202020204" pitchFamily="34" charset="0"/>
              <a:buChar char="•"/>
            </a:pPr>
            <a:r>
              <a:rPr lang="en-US" sz="2000" dirty="0">
                <a:solidFill>
                  <a:schemeClr val="bg1"/>
                </a:solidFill>
              </a:rPr>
              <a:t>Compared to the general population, graduate students were more than </a:t>
            </a:r>
            <a:r>
              <a:rPr lang="en-US" sz="2000" dirty="0">
                <a:solidFill>
                  <a:srgbClr val="F8DC62"/>
                </a:solidFill>
              </a:rPr>
              <a:t>6x</a:t>
            </a:r>
            <a:r>
              <a:rPr lang="en-US" sz="2000" dirty="0">
                <a:solidFill>
                  <a:schemeClr val="bg1"/>
                </a:solidFill>
              </a:rPr>
              <a:t> as likely to experience depression and anxiety</a:t>
            </a:r>
          </a:p>
          <a:p>
            <a:pPr marL="285750" indent="-28575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Poor work-life balance and inadequate mentoring were related to depression and anxiety</a:t>
            </a:r>
          </a:p>
          <a:p>
            <a:endParaRPr lang="en-US" sz="1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endParaRPr lang="en-US" sz="1400" dirty="0">
              <a:solidFill>
                <a:schemeClr val="bg1"/>
              </a:solidFill>
            </a:endParaRPr>
          </a:p>
          <a:p>
            <a:r>
              <a:rPr lang="en-US" sz="1400" dirty="0">
                <a:solidFill>
                  <a:schemeClr val="bg1"/>
                </a:solidFill>
              </a:rPr>
              <a:t>Evans, T. M., Bira, L., Gastelum, J. B., Weiss, L. T., &amp; Vanderford, N. L. (2018). Evidence for a mental health crisis in graduate education. </a:t>
            </a:r>
            <a:r>
              <a:rPr lang="en-US" sz="1400" i="1" dirty="0">
                <a:solidFill>
                  <a:schemeClr val="bg1"/>
                </a:solidFill>
              </a:rPr>
              <a:t>Nature Biotechnology</a:t>
            </a:r>
            <a:r>
              <a:rPr lang="en-US" sz="1400" dirty="0">
                <a:solidFill>
                  <a:schemeClr val="bg1"/>
                </a:solidFill>
              </a:rPr>
              <a:t>, </a:t>
            </a:r>
            <a:r>
              <a:rPr lang="en-US" sz="1400" i="1" dirty="0">
                <a:solidFill>
                  <a:schemeClr val="bg1"/>
                </a:solidFill>
              </a:rPr>
              <a:t>36</a:t>
            </a:r>
            <a:r>
              <a:rPr lang="en-US" sz="1400" dirty="0">
                <a:solidFill>
                  <a:schemeClr val="bg1"/>
                </a:solidFill>
              </a:rPr>
              <a:t>(3), 282-284.</a:t>
            </a:r>
          </a:p>
          <a:p>
            <a:endParaRPr lang="en-US" dirty="0">
              <a:solidFill>
                <a:schemeClr val="bg1"/>
              </a:solidFill>
            </a:endParaRPr>
          </a:p>
        </p:txBody>
      </p:sp>
    </p:spTree>
    <p:extLst>
      <p:ext uri="{BB962C8B-B14F-4D97-AF65-F5344CB8AC3E}">
        <p14:creationId xmlns:p14="http://schemas.microsoft.com/office/powerpoint/2010/main" val="18469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1AB1-41DB-57A9-5F4B-0373FBBDEC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BE1FEC-9953-24F1-C346-4003D9FDFC7D}"/>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white letter on a black background">
            <a:extLst>
              <a:ext uri="{FF2B5EF4-FFF2-40B4-BE49-F238E27FC236}">
                <a16:creationId xmlns:a16="http://schemas.microsoft.com/office/drawing/2014/main" id="{DF6B277A-16AE-07CF-01B7-D234089E12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574B198C-626D-9ACD-B6E2-211C50CE688E}"/>
              </a:ext>
            </a:extLst>
          </p:cNvPr>
          <p:cNvSpPr>
            <a:spLocks noGrp="1"/>
          </p:cNvSpPr>
          <p:nvPr>
            <p:ph type="sldNum" sz="quarter" idx="12"/>
          </p:nvPr>
        </p:nvSpPr>
        <p:spPr>
          <a:xfrm>
            <a:off x="8027376" y="10197984"/>
            <a:ext cx="694473" cy="365125"/>
          </a:xfrm>
        </p:spPr>
        <p:txBody>
          <a:bodyPr/>
          <a:lstStyle/>
          <a:p>
            <a:r>
              <a:rPr lang="en-US" sz="1400" dirty="0">
                <a:solidFill>
                  <a:schemeClr val="bg1"/>
                </a:solidFill>
              </a:rPr>
              <a:t>- </a:t>
            </a:r>
            <a:fld id="{E1C13079-9C97-4022-AE6E-A146CC3A3941}" type="slidenum">
              <a:rPr lang="en-US" sz="1400" smtClean="0">
                <a:solidFill>
                  <a:schemeClr val="bg1"/>
                </a:solidFill>
              </a:rPr>
              <a:t>11</a:t>
            </a:fld>
            <a:r>
              <a:rPr lang="en-US" sz="1400" dirty="0">
                <a:solidFill>
                  <a:schemeClr val="bg1"/>
                </a:solidFill>
              </a:rPr>
              <a:t> -</a:t>
            </a:r>
          </a:p>
        </p:txBody>
      </p:sp>
      <p:grpSp>
        <p:nvGrpSpPr>
          <p:cNvPr id="3" name="Group 2">
            <a:extLst>
              <a:ext uri="{FF2B5EF4-FFF2-40B4-BE49-F238E27FC236}">
                <a16:creationId xmlns:a16="http://schemas.microsoft.com/office/drawing/2014/main" id="{75A3BD39-50A1-77E3-3CCB-CC5DEB9A1B34}"/>
              </a:ext>
            </a:extLst>
          </p:cNvPr>
          <p:cNvGrpSpPr/>
          <p:nvPr/>
        </p:nvGrpSpPr>
        <p:grpSpPr>
          <a:xfrm>
            <a:off x="379743" y="673414"/>
            <a:ext cx="7249888" cy="5176690"/>
            <a:chOff x="4696767" y="1083854"/>
            <a:chExt cx="7249888" cy="5176690"/>
          </a:xfrm>
        </p:grpSpPr>
        <p:graphicFrame>
          <p:nvGraphicFramePr>
            <p:cNvPr id="12" name="Chart 11">
              <a:extLst>
                <a:ext uri="{FF2B5EF4-FFF2-40B4-BE49-F238E27FC236}">
                  <a16:creationId xmlns:a16="http://schemas.microsoft.com/office/drawing/2014/main" id="{0FE20DB0-CBB0-E4B7-FEF6-EC8129D27601}"/>
                </a:ext>
              </a:extLst>
            </p:cNvPr>
            <p:cNvGraphicFramePr>
              <a:graphicFrameLocks/>
            </p:cNvGraphicFramePr>
            <p:nvPr>
              <p:extLst>
                <p:ext uri="{D42A27DB-BD31-4B8C-83A1-F6EECF244321}">
                  <p14:modId xmlns:p14="http://schemas.microsoft.com/office/powerpoint/2010/main" val="2529109075"/>
                </p:ext>
              </p:extLst>
            </p:nvPr>
          </p:nvGraphicFramePr>
          <p:xfrm>
            <a:off x="4696767" y="1083854"/>
            <a:ext cx="7249888" cy="4392022"/>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F1EDB14F-4B0A-3CE8-3195-42343DDCC2D7}"/>
                </a:ext>
              </a:extLst>
            </p:cNvPr>
            <p:cNvSpPr txBox="1"/>
            <p:nvPr/>
          </p:nvSpPr>
          <p:spPr>
            <a:xfrm>
              <a:off x="5023337" y="5614213"/>
              <a:ext cx="6825343" cy="646331"/>
            </a:xfrm>
            <a:prstGeom prst="rect">
              <a:avLst/>
            </a:prstGeom>
            <a:noFill/>
          </p:spPr>
          <p:txBody>
            <a:bodyPr wrap="square">
              <a:spAutoFit/>
            </a:bodyPr>
            <a:lstStyle/>
            <a:p>
              <a:r>
                <a:rPr lang="en-US" sz="1200" b="0" i="0" dirty="0">
                  <a:solidFill>
                    <a:schemeClr val="bg1"/>
                  </a:solidFill>
                  <a:effectLst/>
                  <a:latin typeface="Arial" panose="020B0604020202020204" pitchFamily="34" charset="0"/>
                </a:rPr>
                <a:t>Martínez‐García, I., De Witte, H., García‐Martínez, J., &amp; </a:t>
              </a:r>
              <a:r>
                <a:rPr lang="en-US" sz="1200" b="0" i="0" dirty="0" err="1">
                  <a:solidFill>
                    <a:schemeClr val="bg1"/>
                  </a:solidFill>
                  <a:effectLst/>
                  <a:latin typeface="Arial" panose="020B0604020202020204" pitchFamily="34" charset="0"/>
                </a:rPr>
                <a:t>Cano</a:t>
              </a:r>
              <a:r>
                <a:rPr lang="en-US" sz="1200" b="0" i="0" dirty="0">
                  <a:solidFill>
                    <a:schemeClr val="bg1"/>
                  </a:solidFill>
                  <a:effectLst/>
                  <a:latin typeface="Arial" panose="020B0604020202020204" pitchFamily="34" charset="0"/>
                </a:rPr>
                <a:t>‐García, F. J. (2024). A systematic review and a comprehensive approach to PhD students' wellbeing. </a:t>
              </a:r>
              <a:r>
                <a:rPr lang="en-US" sz="1200" b="0" i="1" dirty="0">
                  <a:solidFill>
                    <a:schemeClr val="bg1"/>
                  </a:solidFill>
                  <a:effectLst/>
                  <a:latin typeface="Arial" panose="020B0604020202020204" pitchFamily="34" charset="0"/>
                </a:rPr>
                <a:t>Applied Psychology: Health and Well‐Being</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16</a:t>
              </a:r>
              <a:r>
                <a:rPr lang="en-US" sz="1200" b="0" i="0" dirty="0">
                  <a:solidFill>
                    <a:schemeClr val="bg1"/>
                  </a:solidFill>
                  <a:effectLst/>
                  <a:latin typeface="Arial" panose="020B0604020202020204" pitchFamily="34" charset="0"/>
                </a:rPr>
                <a:t>(4), 1565-1583.</a:t>
              </a:r>
              <a:endParaRPr lang="en-US" sz="1200" dirty="0">
                <a:solidFill>
                  <a:schemeClr val="bg1"/>
                </a:solidFill>
              </a:endParaRPr>
            </a:p>
          </p:txBody>
        </p:sp>
        <p:pic>
          <p:nvPicPr>
            <p:cNvPr id="9" name="Picture 8">
              <a:extLst>
                <a:ext uri="{FF2B5EF4-FFF2-40B4-BE49-F238E27FC236}">
                  <a16:creationId xmlns:a16="http://schemas.microsoft.com/office/drawing/2014/main" id="{A7F54D66-064F-E39D-85EF-4BB2CEC0460E}"/>
                </a:ext>
              </a:extLst>
            </p:cNvPr>
            <p:cNvPicPr>
              <a:picLocks noChangeAspect="1"/>
            </p:cNvPicPr>
            <p:nvPr/>
          </p:nvPicPr>
          <p:blipFill>
            <a:blip r:embed="rId5"/>
            <a:srcRect t="40315" r="9106"/>
            <a:stretch>
              <a:fillRect/>
            </a:stretch>
          </p:blipFill>
          <p:spPr>
            <a:xfrm>
              <a:off x="5491278" y="1774596"/>
              <a:ext cx="5889459" cy="1927702"/>
            </a:xfrm>
            <a:prstGeom prst="rect">
              <a:avLst/>
            </a:prstGeom>
          </p:spPr>
        </p:pic>
      </p:grpSp>
      <p:sp>
        <p:nvSpPr>
          <p:cNvPr id="11" name="TextBox 10">
            <a:extLst>
              <a:ext uri="{FF2B5EF4-FFF2-40B4-BE49-F238E27FC236}">
                <a16:creationId xmlns:a16="http://schemas.microsoft.com/office/drawing/2014/main" id="{2E4E090D-A2B3-ABD9-F1D0-CEE524E98F18}"/>
              </a:ext>
            </a:extLst>
          </p:cNvPr>
          <p:cNvSpPr txBox="1"/>
          <p:nvPr/>
        </p:nvSpPr>
        <p:spPr>
          <a:xfrm>
            <a:off x="8009374" y="879549"/>
            <a:ext cx="3719564" cy="4416594"/>
          </a:xfrm>
          <a:prstGeom prst="rect">
            <a:avLst/>
          </a:prstGeom>
          <a:noFill/>
        </p:spPr>
        <p:txBody>
          <a:bodyPr wrap="square" rtlCol="0">
            <a:spAutoFit/>
          </a:bodyPr>
          <a:lstStyle/>
          <a:p>
            <a:pPr>
              <a:spcAft>
                <a:spcPts val="600"/>
              </a:spcAft>
            </a:pPr>
            <a:r>
              <a:rPr lang="en-US" sz="2400" b="1" dirty="0">
                <a:solidFill>
                  <a:schemeClr val="bg1"/>
                </a:solidFill>
              </a:rPr>
              <a:t>Limitations of Existing Literature (n=38)</a:t>
            </a:r>
          </a:p>
          <a:p>
            <a:pPr marL="285750" indent="-285750">
              <a:spcBef>
                <a:spcPts val="600"/>
              </a:spcBef>
              <a:spcAft>
                <a:spcPts val="600"/>
              </a:spcAft>
              <a:buFont typeface="Arial" panose="020B0604020202020204" pitchFamily="34" charset="0"/>
              <a:buChar char="•"/>
            </a:pPr>
            <a:r>
              <a:rPr lang="en-US" sz="2400" dirty="0">
                <a:solidFill>
                  <a:schemeClr val="bg1"/>
                </a:solidFill>
              </a:rPr>
              <a:t>Lack of longitudinal data</a:t>
            </a:r>
          </a:p>
          <a:p>
            <a:pPr marL="285750" indent="-285750">
              <a:spcBef>
                <a:spcPts val="600"/>
              </a:spcBef>
              <a:spcAft>
                <a:spcPts val="600"/>
              </a:spcAft>
              <a:buFont typeface="Arial" panose="020B0604020202020204" pitchFamily="34" charset="0"/>
              <a:buChar char="•"/>
            </a:pPr>
            <a:r>
              <a:rPr lang="en-US" sz="2400" dirty="0">
                <a:solidFill>
                  <a:schemeClr val="bg1"/>
                </a:solidFill>
              </a:rPr>
              <a:t>Small and non-diverse samples</a:t>
            </a:r>
          </a:p>
          <a:p>
            <a:pPr marL="285750" indent="-285750">
              <a:spcBef>
                <a:spcPts val="600"/>
              </a:spcBef>
              <a:spcAft>
                <a:spcPts val="600"/>
              </a:spcAft>
              <a:buFont typeface="Arial" panose="020B0604020202020204" pitchFamily="34" charset="0"/>
              <a:buChar char="•"/>
            </a:pPr>
            <a:r>
              <a:rPr lang="en-US" sz="2400" dirty="0">
                <a:solidFill>
                  <a:schemeClr val="bg1"/>
                </a:solidFill>
              </a:rPr>
              <a:t>No consensus definition of PhD student well-being </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07723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FFD9F-3542-DD5C-B0DB-BACA4B1A0DB2}"/>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25B9C40A-C29C-24AB-BAD1-C5D8A326A9FB}"/>
              </a:ext>
            </a:extLst>
          </p:cNvPr>
          <p:cNvSpPr>
            <a:spLocks noGrp="1"/>
          </p:cNvSpPr>
          <p:nvPr>
            <p:ph type="title"/>
          </p:nvPr>
        </p:nvSpPr>
        <p:spPr>
          <a:xfrm>
            <a:off x="838200" y="365125"/>
            <a:ext cx="10515600" cy="1325563"/>
          </a:xfrm>
        </p:spPr>
        <p:txBody>
          <a:bodyPr/>
          <a:lstStyle/>
          <a:p>
            <a:endParaRPr lang="en-US" dirty="0"/>
          </a:p>
        </p:txBody>
      </p:sp>
      <p:sp>
        <p:nvSpPr>
          <p:cNvPr id="12" name="Rectangle 11">
            <a:extLst>
              <a:ext uri="{FF2B5EF4-FFF2-40B4-BE49-F238E27FC236}">
                <a16:creationId xmlns:a16="http://schemas.microsoft.com/office/drawing/2014/main" id="{2D5128E1-C99F-2FE6-6028-7ADE1B9A6D05}"/>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wo women sitting on a bench talking">
            <a:extLst>
              <a:ext uri="{FF2B5EF4-FFF2-40B4-BE49-F238E27FC236}">
                <a16:creationId xmlns:a16="http://schemas.microsoft.com/office/drawing/2014/main" id="{1E158FC1-E33C-ED32-EB25-D4501C302BE7}"/>
              </a:ext>
            </a:extLst>
          </p:cNvPr>
          <p:cNvPicPr>
            <a:picLocks noGrp="1" noChangeAspect="1"/>
          </p:cNvPicPr>
          <p:nvPr>
            <p:ph idx="1"/>
          </p:nvPr>
        </p:nvPicPr>
        <p:blipFill>
          <a:blip r:embed="rId3">
            <a:alphaModFix amt="26000"/>
            <a:duotone>
              <a:prstClr val="black"/>
              <a:schemeClr val="accent1">
                <a:tint val="45000"/>
                <a:satMod val="400000"/>
              </a:schemeClr>
            </a:duotone>
            <a:extLst>
              <a:ext uri="{28A0092B-C50C-407E-A947-70E740481C1C}">
                <a14:useLocalDpi xmlns:a14="http://schemas.microsoft.com/office/drawing/2010/main" val="0"/>
              </a:ext>
            </a:extLst>
          </a:blip>
          <a:srcRect l="12234" r="6215" b="31054"/>
          <a:stretch>
            <a:fillRect/>
          </a:stretch>
        </p:blipFill>
        <p:spPr>
          <a:xfrm>
            <a:off x="32358" y="-5245"/>
            <a:ext cx="12192000" cy="6858000"/>
          </a:xfrm>
          <a:noFill/>
        </p:spPr>
      </p:pic>
      <p:sp>
        <p:nvSpPr>
          <p:cNvPr id="15" name="Title 1">
            <a:extLst>
              <a:ext uri="{FF2B5EF4-FFF2-40B4-BE49-F238E27FC236}">
                <a16:creationId xmlns:a16="http://schemas.microsoft.com/office/drawing/2014/main" id="{E13D5E2F-87F6-DD60-5E0E-522C99C769A7}"/>
              </a:ext>
            </a:extLst>
          </p:cNvPr>
          <p:cNvSpPr txBox="1">
            <a:spLocks/>
          </p:cNvSpPr>
          <p:nvPr/>
        </p:nvSpPr>
        <p:spPr>
          <a:xfrm>
            <a:off x="483696" y="2797200"/>
            <a:ext cx="11289324" cy="873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a:solidFill>
                  <a:srgbClr val="FFC000"/>
                </a:solidFill>
                <a:latin typeface="Segoe UI Black" panose="020B0A02040204020203" pitchFamily="34" charset="0"/>
                <a:ea typeface="Segoe UI Black" panose="020B0A02040204020203" pitchFamily="34" charset="0"/>
                <a:cs typeface="Open Sans" panose="020B0606030504020204" pitchFamily="34" charset="0"/>
              </a:rPr>
              <a:t>MDES</a:t>
            </a:r>
            <a:r>
              <a:rPr lang="en-US" sz="8800" b="1" dirty="0">
                <a:solidFill>
                  <a:srgbClr val="F8DC62"/>
                </a:solidFill>
                <a:latin typeface="Segoe UI Black" panose="020B0A02040204020203" pitchFamily="34" charset="0"/>
                <a:ea typeface="Segoe UI Black" panose="020B0A02040204020203" pitchFamily="34" charset="0"/>
                <a:cs typeface="Open Sans" panose="020B0606030504020204" pitchFamily="34" charset="0"/>
              </a:rPr>
              <a:t>- Background</a:t>
            </a:r>
          </a:p>
        </p:txBody>
      </p:sp>
      <p:sp>
        <p:nvSpPr>
          <p:cNvPr id="2" name="Slide Number Placeholder 6">
            <a:extLst>
              <a:ext uri="{FF2B5EF4-FFF2-40B4-BE49-F238E27FC236}">
                <a16:creationId xmlns:a16="http://schemas.microsoft.com/office/drawing/2014/main" id="{32D66E63-178C-5FA5-4FAF-CD154413BA89}"/>
              </a:ext>
            </a:extLst>
          </p:cNvPr>
          <p:cNvSpPr>
            <a:spLocks noGrp="1"/>
          </p:cNvSpPr>
          <p:nvPr>
            <p:ph type="sldNum" sz="quarter" idx="12"/>
          </p:nvPr>
        </p:nvSpPr>
        <p:spPr>
          <a:xfrm>
            <a:off x="11516710" y="6487630"/>
            <a:ext cx="642932" cy="365125"/>
          </a:xfrm>
        </p:spPr>
        <p:txBody>
          <a:bodyPr/>
          <a:lstStyle/>
          <a:p>
            <a:r>
              <a:rPr lang="en-US" sz="1400" dirty="0">
                <a:solidFill>
                  <a:schemeClr val="bg1"/>
                </a:solidFill>
              </a:rPr>
              <a:t>- </a:t>
            </a:r>
            <a:fld id="{E1C13079-9C97-4022-AE6E-A146CC3A3941}" type="slidenum">
              <a:rPr lang="en-US" sz="1400" smtClean="0">
                <a:solidFill>
                  <a:schemeClr val="bg1"/>
                </a:solidFill>
              </a:rPr>
              <a:t>12</a:t>
            </a:fld>
            <a:r>
              <a:rPr lang="en-US" sz="1400" dirty="0">
                <a:solidFill>
                  <a:schemeClr val="bg1"/>
                </a:solidFill>
              </a:rPr>
              <a:t> -</a:t>
            </a:r>
          </a:p>
        </p:txBody>
      </p:sp>
    </p:spTree>
    <p:extLst>
      <p:ext uri="{BB962C8B-B14F-4D97-AF65-F5344CB8AC3E}">
        <p14:creationId xmlns:p14="http://schemas.microsoft.com/office/powerpoint/2010/main" val="648202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E996-67A6-FF2F-0E6B-0BE8A3BD8B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5E9F489-2430-43FB-8DAE-8811636350AC}"/>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B5741-5576-B8A0-4986-8FD8458107EB}"/>
              </a:ext>
            </a:extLst>
          </p:cNvPr>
          <p:cNvSpPr>
            <a:spLocks noGrp="1"/>
          </p:cNvSpPr>
          <p:nvPr>
            <p:ph type="title"/>
          </p:nvPr>
        </p:nvSpPr>
        <p:spPr>
          <a:xfrm>
            <a:off x="259080" y="8208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Conceptual Model</a:t>
            </a:r>
          </a:p>
        </p:txBody>
      </p:sp>
      <p:pic>
        <p:nvPicPr>
          <p:cNvPr id="6" name="Content Placeholder 5" descr="A white letter on a black background">
            <a:extLst>
              <a:ext uri="{FF2B5EF4-FFF2-40B4-BE49-F238E27FC236}">
                <a16:creationId xmlns:a16="http://schemas.microsoft.com/office/drawing/2014/main" id="{A70CC2E7-169D-CC8D-FA3F-9A527FCB61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133CF257-D0A2-7998-F0ED-A0392B3411F2}"/>
              </a:ext>
            </a:extLst>
          </p:cNvPr>
          <p:cNvSpPr>
            <a:spLocks noGrp="1"/>
          </p:cNvSpPr>
          <p:nvPr>
            <p:ph type="sldNum" sz="quarter" idx="12"/>
          </p:nvPr>
        </p:nvSpPr>
        <p:spPr>
          <a:xfrm>
            <a:off x="11553092" y="6487630"/>
            <a:ext cx="606550" cy="365125"/>
          </a:xfrm>
        </p:spPr>
        <p:txBody>
          <a:bodyPr/>
          <a:lstStyle/>
          <a:p>
            <a:r>
              <a:rPr lang="en-US" sz="1400" dirty="0">
                <a:solidFill>
                  <a:schemeClr val="bg1"/>
                </a:solidFill>
              </a:rPr>
              <a:t>- </a:t>
            </a:r>
            <a:fld id="{E1C13079-9C97-4022-AE6E-A146CC3A3941}" type="slidenum">
              <a:rPr lang="en-US" sz="1400" smtClean="0">
                <a:solidFill>
                  <a:schemeClr val="bg1"/>
                </a:solidFill>
              </a:rPr>
              <a:t>13</a:t>
            </a:fld>
            <a:r>
              <a:rPr lang="en-US" sz="1400" dirty="0">
                <a:solidFill>
                  <a:schemeClr val="bg1"/>
                </a:solidFill>
              </a:rPr>
              <a:t> -</a:t>
            </a:r>
          </a:p>
        </p:txBody>
      </p:sp>
      <p:sp>
        <p:nvSpPr>
          <p:cNvPr id="3" name="TextBox 2">
            <a:extLst>
              <a:ext uri="{FF2B5EF4-FFF2-40B4-BE49-F238E27FC236}">
                <a16:creationId xmlns:a16="http://schemas.microsoft.com/office/drawing/2014/main" id="{87F6EE94-B78C-7A1A-3060-2ECEEA0CAFEE}"/>
              </a:ext>
            </a:extLst>
          </p:cNvPr>
          <p:cNvSpPr txBox="1"/>
          <p:nvPr/>
        </p:nvSpPr>
        <p:spPr>
          <a:xfrm>
            <a:off x="807720" y="1536102"/>
            <a:ext cx="10617200" cy="1723549"/>
          </a:xfrm>
          <a:prstGeom prst="rect">
            <a:avLst/>
          </a:prstGeom>
          <a:noFill/>
        </p:spPr>
        <p:txBody>
          <a:bodyPr wrap="square" rtlCol="0">
            <a:spAutoFit/>
          </a:bodyPr>
          <a:lstStyle/>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pic>
        <p:nvPicPr>
          <p:cNvPr id="5" name="Picture 4" descr="A diagram of a model of a model&#10;&#10;AI-generated content may be incorrect.">
            <a:extLst>
              <a:ext uri="{FF2B5EF4-FFF2-40B4-BE49-F238E27FC236}">
                <a16:creationId xmlns:a16="http://schemas.microsoft.com/office/drawing/2014/main" id="{50565638-0FBC-B2E1-71C7-FB0E78340C68}"/>
              </a:ext>
            </a:extLst>
          </p:cNvPr>
          <p:cNvPicPr>
            <a:picLocks noChangeAspect="1"/>
          </p:cNvPicPr>
          <p:nvPr/>
        </p:nvPicPr>
        <p:blipFill>
          <a:blip r:embed="rId4">
            <a:extLst>
              <a:ext uri="{28A0092B-C50C-407E-A947-70E740481C1C}">
                <a14:useLocalDpi xmlns:a14="http://schemas.microsoft.com/office/drawing/2010/main" val="0"/>
              </a:ext>
            </a:extLst>
          </a:blip>
          <a:srcRect t="10276" b="7871"/>
          <a:stretch>
            <a:fillRect/>
          </a:stretch>
        </p:blipFill>
        <p:spPr>
          <a:xfrm>
            <a:off x="2125518" y="952341"/>
            <a:ext cx="8366766" cy="5292017"/>
          </a:xfrm>
          <a:prstGeom prst="rect">
            <a:avLst/>
          </a:prstGeom>
        </p:spPr>
      </p:pic>
    </p:spTree>
    <p:extLst>
      <p:ext uri="{BB962C8B-B14F-4D97-AF65-F5344CB8AC3E}">
        <p14:creationId xmlns:p14="http://schemas.microsoft.com/office/powerpoint/2010/main" val="345727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DB4E0-F572-1443-A247-5E9ED5BFB3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31DD4A-6FC7-DF87-298D-A034863A0C74}"/>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39611C-ECE5-7CFA-4318-1C896056FF9F}"/>
              </a:ext>
            </a:extLst>
          </p:cNvPr>
          <p:cNvSpPr>
            <a:spLocks noGrp="1"/>
          </p:cNvSpPr>
          <p:nvPr>
            <p:ph type="title"/>
          </p:nvPr>
        </p:nvSpPr>
        <p:spPr>
          <a:xfrm>
            <a:off x="259080" y="8208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Conceptual Model</a:t>
            </a:r>
          </a:p>
        </p:txBody>
      </p:sp>
      <p:pic>
        <p:nvPicPr>
          <p:cNvPr id="6" name="Content Placeholder 5" descr="A white letter on a black background">
            <a:extLst>
              <a:ext uri="{FF2B5EF4-FFF2-40B4-BE49-F238E27FC236}">
                <a16:creationId xmlns:a16="http://schemas.microsoft.com/office/drawing/2014/main" id="{A5991520-00D5-EE45-9E69-858F23803C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FD765437-68BB-312E-F145-C0EC38892583}"/>
              </a:ext>
            </a:extLst>
          </p:cNvPr>
          <p:cNvSpPr>
            <a:spLocks noGrp="1"/>
          </p:cNvSpPr>
          <p:nvPr>
            <p:ph type="sldNum" sz="quarter" idx="12"/>
          </p:nvPr>
        </p:nvSpPr>
        <p:spPr>
          <a:xfrm>
            <a:off x="11553092" y="6487630"/>
            <a:ext cx="606550" cy="365125"/>
          </a:xfrm>
        </p:spPr>
        <p:txBody>
          <a:bodyPr/>
          <a:lstStyle/>
          <a:p>
            <a:r>
              <a:rPr lang="en-US" sz="1400" dirty="0">
                <a:solidFill>
                  <a:schemeClr val="bg1"/>
                </a:solidFill>
              </a:rPr>
              <a:t>- </a:t>
            </a:r>
            <a:fld id="{E1C13079-9C97-4022-AE6E-A146CC3A3941}" type="slidenum">
              <a:rPr lang="en-US" sz="1400" smtClean="0">
                <a:solidFill>
                  <a:schemeClr val="bg1"/>
                </a:solidFill>
              </a:rPr>
              <a:t>14</a:t>
            </a:fld>
            <a:r>
              <a:rPr lang="en-US" sz="1400" dirty="0">
                <a:solidFill>
                  <a:schemeClr val="bg1"/>
                </a:solidFill>
              </a:rPr>
              <a:t> -</a:t>
            </a:r>
          </a:p>
        </p:txBody>
      </p:sp>
      <p:pic>
        <p:nvPicPr>
          <p:cNvPr id="5" name="Picture 4" descr="A diagram of a model of a model&#10;&#10;AI-generated content may be incorrect.">
            <a:extLst>
              <a:ext uri="{FF2B5EF4-FFF2-40B4-BE49-F238E27FC236}">
                <a16:creationId xmlns:a16="http://schemas.microsoft.com/office/drawing/2014/main" id="{2A28C408-6B24-7865-D8AC-A7B0B3A49B36}"/>
              </a:ext>
            </a:extLst>
          </p:cNvPr>
          <p:cNvPicPr>
            <a:picLocks noChangeAspect="1"/>
          </p:cNvPicPr>
          <p:nvPr/>
        </p:nvPicPr>
        <p:blipFill>
          <a:blip r:embed="rId4">
            <a:extLst>
              <a:ext uri="{28A0092B-C50C-407E-A947-70E740481C1C}">
                <a14:useLocalDpi xmlns:a14="http://schemas.microsoft.com/office/drawing/2010/main" val="0"/>
              </a:ext>
            </a:extLst>
          </a:blip>
          <a:srcRect t="10276" b="7871"/>
          <a:stretch>
            <a:fillRect/>
          </a:stretch>
        </p:blipFill>
        <p:spPr>
          <a:xfrm>
            <a:off x="2125518" y="952341"/>
            <a:ext cx="8366766" cy="5292017"/>
          </a:xfrm>
          <a:prstGeom prst="rect">
            <a:avLst/>
          </a:prstGeom>
        </p:spPr>
      </p:pic>
      <p:sp>
        <p:nvSpPr>
          <p:cNvPr id="10" name="Rectangle 9">
            <a:extLst>
              <a:ext uri="{FF2B5EF4-FFF2-40B4-BE49-F238E27FC236}">
                <a16:creationId xmlns:a16="http://schemas.microsoft.com/office/drawing/2014/main" id="{F9BCC6A7-AE0F-B21F-BEE6-BCE88B28B704}"/>
              </a:ext>
            </a:extLst>
          </p:cNvPr>
          <p:cNvSpPr/>
          <p:nvPr/>
        </p:nvSpPr>
        <p:spPr>
          <a:xfrm>
            <a:off x="2327564" y="989285"/>
            <a:ext cx="8007927" cy="423879"/>
          </a:xfrm>
          <a:prstGeom prst="rect">
            <a:avLst/>
          </a:prstGeom>
          <a:solidFill>
            <a:srgbClr val="F6D340">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62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1A631-3EEE-9792-72D8-F86DCA6DB8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90C1E6-287A-E312-C02E-D711139D0A8A}"/>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CC079-592C-E9C5-2D7C-0F60A5DA27DD}"/>
              </a:ext>
            </a:extLst>
          </p:cNvPr>
          <p:cNvSpPr>
            <a:spLocks noGrp="1"/>
          </p:cNvSpPr>
          <p:nvPr>
            <p:ph type="title"/>
          </p:nvPr>
        </p:nvSpPr>
        <p:spPr>
          <a:xfrm>
            <a:off x="259080" y="8208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Conceptual Model</a:t>
            </a:r>
          </a:p>
        </p:txBody>
      </p:sp>
      <p:pic>
        <p:nvPicPr>
          <p:cNvPr id="6" name="Content Placeholder 5" descr="A white letter on a black background">
            <a:extLst>
              <a:ext uri="{FF2B5EF4-FFF2-40B4-BE49-F238E27FC236}">
                <a16:creationId xmlns:a16="http://schemas.microsoft.com/office/drawing/2014/main" id="{9BBCE53B-E248-D0FF-F81A-5B2AC40EDC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2D5DA441-8BFD-56C0-8C39-8E10D211381A}"/>
              </a:ext>
            </a:extLst>
          </p:cNvPr>
          <p:cNvSpPr>
            <a:spLocks noGrp="1"/>
          </p:cNvSpPr>
          <p:nvPr>
            <p:ph type="sldNum" sz="quarter" idx="12"/>
          </p:nvPr>
        </p:nvSpPr>
        <p:spPr>
          <a:xfrm>
            <a:off x="11553092" y="6487630"/>
            <a:ext cx="606550" cy="365125"/>
          </a:xfrm>
        </p:spPr>
        <p:txBody>
          <a:bodyPr/>
          <a:lstStyle/>
          <a:p>
            <a:r>
              <a:rPr lang="en-US" sz="1400" dirty="0">
                <a:solidFill>
                  <a:schemeClr val="bg1"/>
                </a:solidFill>
              </a:rPr>
              <a:t>- </a:t>
            </a:r>
            <a:fld id="{E1C13079-9C97-4022-AE6E-A146CC3A3941}" type="slidenum">
              <a:rPr lang="en-US" sz="1400" smtClean="0">
                <a:solidFill>
                  <a:schemeClr val="bg1"/>
                </a:solidFill>
              </a:rPr>
              <a:t>15</a:t>
            </a:fld>
            <a:r>
              <a:rPr lang="en-US" sz="1400" dirty="0">
                <a:solidFill>
                  <a:schemeClr val="bg1"/>
                </a:solidFill>
              </a:rPr>
              <a:t> -</a:t>
            </a:r>
          </a:p>
        </p:txBody>
      </p:sp>
      <p:pic>
        <p:nvPicPr>
          <p:cNvPr id="5" name="Picture 4" descr="A diagram of a model of a model&#10;&#10;AI-generated content may be incorrect.">
            <a:extLst>
              <a:ext uri="{FF2B5EF4-FFF2-40B4-BE49-F238E27FC236}">
                <a16:creationId xmlns:a16="http://schemas.microsoft.com/office/drawing/2014/main" id="{7DF0C697-7F6D-03E2-2473-D40547D8EC37}"/>
              </a:ext>
            </a:extLst>
          </p:cNvPr>
          <p:cNvPicPr>
            <a:picLocks noChangeAspect="1"/>
          </p:cNvPicPr>
          <p:nvPr/>
        </p:nvPicPr>
        <p:blipFill>
          <a:blip r:embed="rId4">
            <a:extLst>
              <a:ext uri="{28A0092B-C50C-407E-A947-70E740481C1C}">
                <a14:useLocalDpi xmlns:a14="http://schemas.microsoft.com/office/drawing/2010/main" val="0"/>
              </a:ext>
            </a:extLst>
          </a:blip>
          <a:srcRect t="10276" b="7871"/>
          <a:stretch>
            <a:fillRect/>
          </a:stretch>
        </p:blipFill>
        <p:spPr>
          <a:xfrm>
            <a:off x="2125518" y="952341"/>
            <a:ext cx="8366766" cy="5292017"/>
          </a:xfrm>
          <a:prstGeom prst="rect">
            <a:avLst/>
          </a:prstGeom>
        </p:spPr>
      </p:pic>
      <p:sp>
        <p:nvSpPr>
          <p:cNvPr id="10" name="Rectangle 9">
            <a:extLst>
              <a:ext uri="{FF2B5EF4-FFF2-40B4-BE49-F238E27FC236}">
                <a16:creationId xmlns:a16="http://schemas.microsoft.com/office/drawing/2014/main" id="{B9432176-F770-0EC5-1D25-9D9A64B6AB81}"/>
              </a:ext>
            </a:extLst>
          </p:cNvPr>
          <p:cNvSpPr/>
          <p:nvPr/>
        </p:nvSpPr>
        <p:spPr>
          <a:xfrm>
            <a:off x="4313382" y="1986812"/>
            <a:ext cx="3962400" cy="894933"/>
          </a:xfrm>
          <a:prstGeom prst="rect">
            <a:avLst/>
          </a:prstGeom>
          <a:solidFill>
            <a:srgbClr val="F6D34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40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48DE-BA50-901A-1BCF-D825E78B049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6F9419-CE62-D749-CEEE-796603C42A36}"/>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7E9F4-7835-BD6C-7369-09B1BC089884}"/>
              </a:ext>
            </a:extLst>
          </p:cNvPr>
          <p:cNvSpPr>
            <a:spLocks noGrp="1"/>
          </p:cNvSpPr>
          <p:nvPr>
            <p:ph type="title"/>
          </p:nvPr>
        </p:nvSpPr>
        <p:spPr>
          <a:xfrm>
            <a:off x="259080" y="8208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Conceptual Model</a:t>
            </a:r>
          </a:p>
        </p:txBody>
      </p:sp>
      <p:pic>
        <p:nvPicPr>
          <p:cNvPr id="6" name="Content Placeholder 5" descr="A white letter on a black background">
            <a:extLst>
              <a:ext uri="{FF2B5EF4-FFF2-40B4-BE49-F238E27FC236}">
                <a16:creationId xmlns:a16="http://schemas.microsoft.com/office/drawing/2014/main" id="{D7B7852A-DAC2-4506-1075-84DBB94DD6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F43AF9CF-C276-C351-98B1-B0FB6DE75E81}"/>
              </a:ext>
            </a:extLst>
          </p:cNvPr>
          <p:cNvSpPr>
            <a:spLocks noGrp="1"/>
          </p:cNvSpPr>
          <p:nvPr>
            <p:ph type="sldNum" sz="quarter" idx="12"/>
          </p:nvPr>
        </p:nvSpPr>
        <p:spPr>
          <a:xfrm>
            <a:off x="11553092" y="6487630"/>
            <a:ext cx="606550" cy="365125"/>
          </a:xfrm>
        </p:spPr>
        <p:txBody>
          <a:bodyPr/>
          <a:lstStyle/>
          <a:p>
            <a:r>
              <a:rPr lang="en-US" sz="1400" dirty="0">
                <a:solidFill>
                  <a:schemeClr val="bg1"/>
                </a:solidFill>
              </a:rPr>
              <a:t>- </a:t>
            </a:r>
            <a:fld id="{E1C13079-9C97-4022-AE6E-A146CC3A3941}" type="slidenum">
              <a:rPr lang="en-US" sz="1400" smtClean="0">
                <a:solidFill>
                  <a:schemeClr val="bg1"/>
                </a:solidFill>
              </a:rPr>
              <a:t>16</a:t>
            </a:fld>
            <a:r>
              <a:rPr lang="en-US" sz="1400" dirty="0">
                <a:solidFill>
                  <a:schemeClr val="bg1"/>
                </a:solidFill>
              </a:rPr>
              <a:t> -</a:t>
            </a:r>
          </a:p>
        </p:txBody>
      </p:sp>
      <p:pic>
        <p:nvPicPr>
          <p:cNvPr id="5" name="Picture 4" descr="A diagram of a model of a model&#10;&#10;AI-generated content may be incorrect.">
            <a:extLst>
              <a:ext uri="{FF2B5EF4-FFF2-40B4-BE49-F238E27FC236}">
                <a16:creationId xmlns:a16="http://schemas.microsoft.com/office/drawing/2014/main" id="{4648D09E-3B8C-08B5-D6D6-B4B29959E592}"/>
              </a:ext>
            </a:extLst>
          </p:cNvPr>
          <p:cNvPicPr>
            <a:picLocks noChangeAspect="1"/>
          </p:cNvPicPr>
          <p:nvPr/>
        </p:nvPicPr>
        <p:blipFill>
          <a:blip r:embed="rId4">
            <a:extLst>
              <a:ext uri="{28A0092B-C50C-407E-A947-70E740481C1C}">
                <a14:useLocalDpi xmlns:a14="http://schemas.microsoft.com/office/drawing/2010/main" val="0"/>
              </a:ext>
            </a:extLst>
          </a:blip>
          <a:srcRect t="10276" b="7871"/>
          <a:stretch>
            <a:fillRect/>
          </a:stretch>
        </p:blipFill>
        <p:spPr>
          <a:xfrm>
            <a:off x="2125518" y="952341"/>
            <a:ext cx="8366766" cy="5292017"/>
          </a:xfrm>
          <a:prstGeom prst="rect">
            <a:avLst/>
          </a:prstGeom>
        </p:spPr>
      </p:pic>
      <p:sp>
        <p:nvSpPr>
          <p:cNvPr id="10" name="Rectangle 9">
            <a:extLst>
              <a:ext uri="{FF2B5EF4-FFF2-40B4-BE49-F238E27FC236}">
                <a16:creationId xmlns:a16="http://schemas.microsoft.com/office/drawing/2014/main" id="{C63E2964-A62F-6588-C009-90F2189DEFA5}"/>
              </a:ext>
            </a:extLst>
          </p:cNvPr>
          <p:cNvSpPr/>
          <p:nvPr/>
        </p:nvSpPr>
        <p:spPr>
          <a:xfrm>
            <a:off x="2573518" y="2875175"/>
            <a:ext cx="7409467" cy="1489435"/>
          </a:xfrm>
          <a:prstGeom prst="rect">
            <a:avLst/>
          </a:prstGeom>
          <a:solidFill>
            <a:srgbClr val="F6D34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04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C2EA-EE60-D773-F8D5-DF7C0CE128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ACED49-3DE4-EDDD-0B35-344CB3ED80DF}"/>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39C3D-5CA8-0819-B48D-C0B25786B8F7}"/>
              </a:ext>
            </a:extLst>
          </p:cNvPr>
          <p:cNvSpPr>
            <a:spLocks noGrp="1"/>
          </p:cNvSpPr>
          <p:nvPr>
            <p:ph type="title"/>
          </p:nvPr>
        </p:nvSpPr>
        <p:spPr>
          <a:xfrm>
            <a:off x="259080" y="8208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Conceptual Model</a:t>
            </a:r>
          </a:p>
        </p:txBody>
      </p:sp>
      <p:pic>
        <p:nvPicPr>
          <p:cNvPr id="6" name="Content Placeholder 5" descr="A white letter on a black background">
            <a:extLst>
              <a:ext uri="{FF2B5EF4-FFF2-40B4-BE49-F238E27FC236}">
                <a16:creationId xmlns:a16="http://schemas.microsoft.com/office/drawing/2014/main" id="{F7853E16-7B31-408E-B28A-058C0062EF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D750F498-FDCF-C008-C867-85AE87C46E3D}"/>
              </a:ext>
            </a:extLst>
          </p:cNvPr>
          <p:cNvSpPr>
            <a:spLocks noGrp="1"/>
          </p:cNvSpPr>
          <p:nvPr>
            <p:ph type="sldNum" sz="quarter" idx="12"/>
          </p:nvPr>
        </p:nvSpPr>
        <p:spPr>
          <a:xfrm>
            <a:off x="11553092" y="6487630"/>
            <a:ext cx="606550" cy="365125"/>
          </a:xfrm>
        </p:spPr>
        <p:txBody>
          <a:bodyPr/>
          <a:lstStyle/>
          <a:p>
            <a:r>
              <a:rPr lang="en-US" sz="1400" dirty="0">
                <a:solidFill>
                  <a:schemeClr val="bg1"/>
                </a:solidFill>
              </a:rPr>
              <a:t>- </a:t>
            </a:r>
            <a:fld id="{E1C13079-9C97-4022-AE6E-A146CC3A3941}" type="slidenum">
              <a:rPr lang="en-US" sz="1400" smtClean="0">
                <a:solidFill>
                  <a:schemeClr val="bg1"/>
                </a:solidFill>
              </a:rPr>
              <a:t>17</a:t>
            </a:fld>
            <a:r>
              <a:rPr lang="en-US" sz="1400" dirty="0">
                <a:solidFill>
                  <a:schemeClr val="bg1"/>
                </a:solidFill>
              </a:rPr>
              <a:t> -</a:t>
            </a:r>
          </a:p>
        </p:txBody>
      </p:sp>
      <p:pic>
        <p:nvPicPr>
          <p:cNvPr id="5" name="Picture 4" descr="A diagram of a model of a model&#10;&#10;AI-generated content may be incorrect.">
            <a:extLst>
              <a:ext uri="{FF2B5EF4-FFF2-40B4-BE49-F238E27FC236}">
                <a16:creationId xmlns:a16="http://schemas.microsoft.com/office/drawing/2014/main" id="{258A3E22-3FCE-73AF-C3ED-802AD78954FD}"/>
              </a:ext>
            </a:extLst>
          </p:cNvPr>
          <p:cNvPicPr>
            <a:picLocks noChangeAspect="1"/>
          </p:cNvPicPr>
          <p:nvPr/>
        </p:nvPicPr>
        <p:blipFill>
          <a:blip r:embed="rId4">
            <a:extLst>
              <a:ext uri="{28A0092B-C50C-407E-A947-70E740481C1C}">
                <a14:useLocalDpi xmlns:a14="http://schemas.microsoft.com/office/drawing/2010/main" val="0"/>
              </a:ext>
            </a:extLst>
          </a:blip>
          <a:srcRect t="10276" b="7871"/>
          <a:stretch>
            <a:fillRect/>
          </a:stretch>
        </p:blipFill>
        <p:spPr>
          <a:xfrm>
            <a:off x="2125518" y="952341"/>
            <a:ext cx="8366766" cy="5292017"/>
          </a:xfrm>
          <a:prstGeom prst="rect">
            <a:avLst/>
          </a:prstGeom>
        </p:spPr>
      </p:pic>
      <p:sp>
        <p:nvSpPr>
          <p:cNvPr id="10" name="Rectangle 9">
            <a:extLst>
              <a:ext uri="{FF2B5EF4-FFF2-40B4-BE49-F238E27FC236}">
                <a16:creationId xmlns:a16="http://schemas.microsoft.com/office/drawing/2014/main" id="{01A4258B-02F9-60F6-4498-F27BEF26404D}"/>
              </a:ext>
            </a:extLst>
          </p:cNvPr>
          <p:cNvSpPr/>
          <p:nvPr/>
        </p:nvSpPr>
        <p:spPr>
          <a:xfrm>
            <a:off x="2620652" y="5429839"/>
            <a:ext cx="7371760" cy="273377"/>
          </a:xfrm>
          <a:prstGeom prst="rect">
            <a:avLst/>
          </a:prstGeom>
          <a:solidFill>
            <a:srgbClr val="F6D34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55C5E4-8D13-B498-F96F-66A2228197B2}"/>
              </a:ext>
            </a:extLst>
          </p:cNvPr>
          <p:cNvSpPr/>
          <p:nvPr/>
        </p:nvSpPr>
        <p:spPr>
          <a:xfrm>
            <a:off x="9087437" y="4821442"/>
            <a:ext cx="838987" cy="409336"/>
          </a:xfrm>
          <a:prstGeom prst="rect">
            <a:avLst/>
          </a:prstGeom>
          <a:solidFill>
            <a:srgbClr val="F6D34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510777-FC05-8945-18DF-9BC7E712EFAB}"/>
              </a:ext>
            </a:extLst>
          </p:cNvPr>
          <p:cNvSpPr/>
          <p:nvPr/>
        </p:nvSpPr>
        <p:spPr>
          <a:xfrm>
            <a:off x="2537381" y="4821442"/>
            <a:ext cx="1010238" cy="409336"/>
          </a:xfrm>
          <a:prstGeom prst="rect">
            <a:avLst/>
          </a:prstGeom>
          <a:solidFill>
            <a:srgbClr val="F6D34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307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82498-ADF2-4129-F1DF-06203F779F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2FAA30-5097-41DD-46C3-135D7CE94C8A}"/>
              </a:ext>
            </a:extLst>
          </p:cNvPr>
          <p:cNvSpPr/>
          <p:nvPr/>
        </p:nvSpPr>
        <p:spPr>
          <a:xfrm>
            <a:off x="0" y="5641"/>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C22D8-65E6-A9DF-5B4E-BD57B44E2FBD}"/>
              </a:ext>
            </a:extLst>
          </p:cNvPr>
          <p:cNvSpPr>
            <a:spLocks noGrp="1"/>
          </p:cNvSpPr>
          <p:nvPr>
            <p:ph type="title"/>
          </p:nvPr>
        </p:nvSpPr>
        <p:spPr>
          <a:xfrm>
            <a:off x="268705" y="254970"/>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Well-being Measures</a:t>
            </a:r>
          </a:p>
        </p:txBody>
      </p:sp>
      <p:pic>
        <p:nvPicPr>
          <p:cNvPr id="6" name="Content Placeholder 5" descr="A white letter on a black background">
            <a:extLst>
              <a:ext uri="{FF2B5EF4-FFF2-40B4-BE49-F238E27FC236}">
                <a16:creationId xmlns:a16="http://schemas.microsoft.com/office/drawing/2014/main" id="{7F229655-DD1F-A61D-A8FE-5AEB8C2A5E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89585238-4A07-C9B9-2228-D4B79CDDC2C8}"/>
              </a:ext>
            </a:extLst>
          </p:cNvPr>
          <p:cNvSpPr>
            <a:spLocks noGrp="1"/>
          </p:cNvSpPr>
          <p:nvPr>
            <p:ph type="sldNum" sz="quarter" idx="12"/>
          </p:nvPr>
        </p:nvSpPr>
        <p:spPr>
          <a:xfrm>
            <a:off x="11544300" y="6487630"/>
            <a:ext cx="615342" cy="365125"/>
          </a:xfrm>
        </p:spPr>
        <p:txBody>
          <a:bodyPr/>
          <a:lstStyle/>
          <a:p>
            <a:r>
              <a:rPr lang="en-US" sz="1400" dirty="0">
                <a:solidFill>
                  <a:schemeClr val="bg1"/>
                </a:solidFill>
              </a:rPr>
              <a:t>- </a:t>
            </a:r>
            <a:fld id="{E1C13079-9C97-4022-AE6E-A146CC3A3941}" type="slidenum">
              <a:rPr lang="en-US" sz="1400" smtClean="0">
                <a:solidFill>
                  <a:schemeClr val="bg1"/>
                </a:solidFill>
              </a:rPr>
              <a:t>18</a:t>
            </a:fld>
            <a:r>
              <a:rPr lang="en-US" sz="1400" dirty="0">
                <a:solidFill>
                  <a:schemeClr val="bg1"/>
                </a:solidFill>
              </a:rPr>
              <a:t> -</a:t>
            </a:r>
          </a:p>
        </p:txBody>
      </p:sp>
      <p:sp>
        <p:nvSpPr>
          <p:cNvPr id="3" name="TextBox 2">
            <a:extLst>
              <a:ext uri="{FF2B5EF4-FFF2-40B4-BE49-F238E27FC236}">
                <a16:creationId xmlns:a16="http://schemas.microsoft.com/office/drawing/2014/main" id="{C517BECD-23A2-0C4B-5B52-A0C7BF5B76D3}"/>
              </a:ext>
            </a:extLst>
          </p:cNvPr>
          <p:cNvSpPr txBox="1"/>
          <p:nvPr/>
        </p:nvSpPr>
        <p:spPr>
          <a:xfrm>
            <a:off x="807720" y="1536102"/>
            <a:ext cx="10617200" cy="1723549"/>
          </a:xfrm>
          <a:prstGeom prst="rect">
            <a:avLst/>
          </a:prstGeom>
          <a:noFill/>
        </p:spPr>
        <p:txBody>
          <a:bodyPr wrap="square" rtlCol="0">
            <a:spAutoFit/>
          </a:bodyPr>
          <a:lstStyle/>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graphicFrame>
        <p:nvGraphicFramePr>
          <p:cNvPr id="8" name="Table 7">
            <a:extLst>
              <a:ext uri="{FF2B5EF4-FFF2-40B4-BE49-F238E27FC236}">
                <a16:creationId xmlns:a16="http://schemas.microsoft.com/office/drawing/2014/main" id="{1CACBCA5-D68E-86CB-26A7-CFE6FAF83100}"/>
              </a:ext>
            </a:extLst>
          </p:cNvPr>
          <p:cNvGraphicFramePr>
            <a:graphicFrameLocks noGrp="1"/>
          </p:cNvGraphicFramePr>
          <p:nvPr>
            <p:extLst>
              <p:ext uri="{D42A27DB-BD31-4B8C-83A1-F6EECF244321}">
                <p14:modId xmlns:p14="http://schemas.microsoft.com/office/powerpoint/2010/main" val="678612709"/>
              </p:ext>
            </p:extLst>
          </p:nvPr>
        </p:nvGraphicFramePr>
        <p:xfrm>
          <a:off x="807720" y="1536102"/>
          <a:ext cx="10576558" cy="3785795"/>
        </p:xfrm>
        <a:graphic>
          <a:graphicData uri="http://schemas.openxmlformats.org/drawingml/2006/table">
            <a:tbl>
              <a:tblPr firstRow="1" bandRow="1">
                <a:tableStyleId>{69CF1AB2-1976-4502-BF36-3FF5EA218861}</a:tableStyleId>
              </a:tblPr>
              <a:tblGrid>
                <a:gridCol w="3266641">
                  <a:extLst>
                    <a:ext uri="{9D8B030D-6E8A-4147-A177-3AD203B41FA5}">
                      <a16:colId xmlns:a16="http://schemas.microsoft.com/office/drawing/2014/main" val="2564784707"/>
                    </a:ext>
                  </a:extLst>
                </a:gridCol>
                <a:gridCol w="2925728">
                  <a:extLst>
                    <a:ext uri="{9D8B030D-6E8A-4147-A177-3AD203B41FA5}">
                      <a16:colId xmlns:a16="http://schemas.microsoft.com/office/drawing/2014/main" val="1130327484"/>
                    </a:ext>
                  </a:extLst>
                </a:gridCol>
                <a:gridCol w="4384189">
                  <a:extLst>
                    <a:ext uri="{9D8B030D-6E8A-4147-A177-3AD203B41FA5}">
                      <a16:colId xmlns:a16="http://schemas.microsoft.com/office/drawing/2014/main" val="1821540397"/>
                    </a:ext>
                  </a:extLst>
                </a:gridCol>
              </a:tblGrid>
              <a:tr h="549856">
                <a:tc>
                  <a:txBody>
                    <a:bodyPr/>
                    <a:lstStyle/>
                    <a:p>
                      <a:r>
                        <a:rPr lang="en-US" dirty="0">
                          <a:solidFill>
                            <a:schemeClr val="tx2">
                              <a:lumMod val="90000"/>
                              <a:lumOff val="10000"/>
                            </a:schemeClr>
                          </a:solidFill>
                        </a:rPr>
                        <a:t>Measure Name</a:t>
                      </a:r>
                    </a:p>
                  </a:txBody>
                  <a:tcPr/>
                </a:tc>
                <a:tc>
                  <a:txBody>
                    <a:bodyPr/>
                    <a:lstStyle/>
                    <a:p>
                      <a:r>
                        <a:rPr lang="en-US" b="1" dirty="0">
                          <a:solidFill>
                            <a:schemeClr val="tx2">
                              <a:lumMod val="90000"/>
                              <a:lumOff val="10000"/>
                            </a:schemeClr>
                          </a:solidFill>
                        </a:rPr>
                        <a:t>Scale</a:t>
                      </a:r>
                    </a:p>
                  </a:txBody>
                  <a:tcPr/>
                </a:tc>
                <a:tc>
                  <a:txBody>
                    <a:bodyPr/>
                    <a:lstStyle/>
                    <a:p>
                      <a:r>
                        <a:rPr lang="en-US" dirty="0">
                          <a:solidFill>
                            <a:schemeClr val="tx2">
                              <a:lumMod val="90000"/>
                              <a:lumOff val="10000"/>
                            </a:schemeClr>
                          </a:solidFill>
                        </a:rPr>
                        <a:t>Description</a:t>
                      </a:r>
                    </a:p>
                  </a:txBody>
                  <a:tcPr/>
                </a:tc>
                <a:extLst>
                  <a:ext uri="{0D108BD9-81ED-4DB2-BD59-A6C34878D82A}">
                    <a16:rowId xmlns:a16="http://schemas.microsoft.com/office/drawing/2014/main" val="3214702707"/>
                  </a:ext>
                </a:extLst>
              </a:tr>
              <a:tr h="856338">
                <a:tc>
                  <a:txBody>
                    <a:bodyPr/>
                    <a:lstStyle/>
                    <a:p>
                      <a:r>
                        <a:rPr lang="en-US" dirty="0">
                          <a:solidFill>
                            <a:schemeClr val="tx2">
                              <a:lumMod val="90000"/>
                              <a:lumOff val="10000"/>
                            </a:schemeClr>
                          </a:solidFill>
                        </a:rPr>
                        <a:t>Subjective mental health</a:t>
                      </a:r>
                    </a:p>
                  </a:txBody>
                  <a:tcPr/>
                </a:tc>
                <a:tc>
                  <a:txBody>
                    <a:bodyPr/>
                    <a:lstStyle/>
                    <a:p>
                      <a:pPr>
                        <a:spcAft>
                          <a:spcPts val="600"/>
                        </a:spcAft>
                      </a:pPr>
                      <a:r>
                        <a:rPr lang="en-US" b="0" dirty="0">
                          <a:solidFill>
                            <a:schemeClr val="tx2">
                              <a:lumMod val="90000"/>
                              <a:lumOff val="10000"/>
                            </a:schemeClr>
                          </a:solidFill>
                        </a:rPr>
                        <a:t>5 points </a:t>
                      </a:r>
                    </a:p>
                    <a:p>
                      <a:pPr>
                        <a:spcAft>
                          <a:spcPts val="600"/>
                        </a:spcAft>
                      </a:pPr>
                      <a:r>
                        <a:rPr lang="en-US" b="0" dirty="0">
                          <a:solidFill>
                            <a:schemeClr val="tx2">
                              <a:lumMod val="90000"/>
                              <a:lumOff val="10000"/>
                            </a:schemeClr>
                          </a:solidFill>
                        </a:rPr>
                        <a:t>(Poor - Excellent)</a:t>
                      </a:r>
                    </a:p>
                  </a:txBody>
                  <a:tcPr/>
                </a:tc>
                <a:tc>
                  <a:txBody>
                    <a:bodyPr/>
                    <a:lstStyle/>
                    <a:p>
                      <a:r>
                        <a:rPr lang="en-US" dirty="0">
                          <a:solidFill>
                            <a:schemeClr val="tx2">
                              <a:lumMod val="90000"/>
                              <a:lumOff val="10000"/>
                            </a:schemeClr>
                          </a:solidFill>
                        </a:rPr>
                        <a:t>Single measure of </a:t>
                      </a:r>
                      <a:r>
                        <a:rPr lang="en-US" sz="1800" b="0" i="0" kern="1200" dirty="0">
                          <a:solidFill>
                            <a:schemeClr val="tx2">
                              <a:lumMod val="90000"/>
                              <a:lumOff val="10000"/>
                            </a:schemeClr>
                          </a:solidFill>
                          <a:effectLst/>
                          <a:latin typeface="+mn-lt"/>
                          <a:ea typeface="+mn-ea"/>
                          <a:cs typeface="+mn-cs"/>
                        </a:rPr>
                        <a:t>general self-rated health</a:t>
                      </a:r>
                      <a:endParaRPr lang="en-US" dirty="0">
                        <a:solidFill>
                          <a:schemeClr val="tx2">
                            <a:lumMod val="90000"/>
                            <a:lumOff val="10000"/>
                          </a:schemeClr>
                        </a:solidFill>
                      </a:endParaRPr>
                    </a:p>
                  </a:txBody>
                  <a:tcPr/>
                </a:tc>
                <a:extLst>
                  <a:ext uri="{0D108BD9-81ED-4DB2-BD59-A6C34878D82A}">
                    <a16:rowId xmlns:a16="http://schemas.microsoft.com/office/drawing/2014/main" val="623234075"/>
                  </a:ext>
                </a:extLst>
              </a:tr>
              <a:tr h="856338">
                <a:tc>
                  <a:txBody>
                    <a:bodyPr/>
                    <a:lstStyle/>
                    <a:p>
                      <a:r>
                        <a:rPr lang="en-US" dirty="0">
                          <a:solidFill>
                            <a:schemeClr val="tx2">
                              <a:lumMod val="90000"/>
                              <a:lumOff val="10000"/>
                            </a:schemeClr>
                          </a:solidFill>
                        </a:rPr>
                        <a:t>Subjective physical health</a:t>
                      </a:r>
                    </a:p>
                  </a:txBody>
                  <a:tcPr/>
                </a:tc>
                <a:tc>
                  <a:txBody>
                    <a:bodyPr/>
                    <a:lstStyle/>
                    <a:p>
                      <a:pPr>
                        <a:spcAft>
                          <a:spcPts val="600"/>
                        </a:spcAft>
                      </a:pPr>
                      <a:r>
                        <a:rPr lang="en-US" b="0" dirty="0">
                          <a:solidFill>
                            <a:schemeClr val="tx2">
                              <a:lumMod val="90000"/>
                              <a:lumOff val="10000"/>
                            </a:schemeClr>
                          </a:solidFill>
                        </a:rPr>
                        <a:t>5 points </a:t>
                      </a:r>
                    </a:p>
                    <a:p>
                      <a:pPr>
                        <a:spcAft>
                          <a:spcPts val="600"/>
                        </a:spcAft>
                      </a:pPr>
                      <a:r>
                        <a:rPr lang="en-US" b="0" dirty="0">
                          <a:solidFill>
                            <a:schemeClr val="tx2">
                              <a:lumMod val="90000"/>
                              <a:lumOff val="10000"/>
                            </a:schemeClr>
                          </a:solidFill>
                        </a:rPr>
                        <a:t>(Poor - Excellent)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lumMod val="90000"/>
                              <a:lumOff val="10000"/>
                            </a:schemeClr>
                          </a:solidFill>
                        </a:rPr>
                        <a:t>Single measure of </a:t>
                      </a:r>
                      <a:r>
                        <a:rPr lang="en-US" sz="1800" b="0" i="0" kern="1200" dirty="0">
                          <a:solidFill>
                            <a:schemeClr val="tx2">
                              <a:lumMod val="90000"/>
                              <a:lumOff val="10000"/>
                            </a:schemeClr>
                          </a:solidFill>
                          <a:effectLst/>
                          <a:latin typeface="+mn-lt"/>
                          <a:ea typeface="+mn-ea"/>
                          <a:cs typeface="+mn-cs"/>
                        </a:rPr>
                        <a:t>general self-rated health</a:t>
                      </a:r>
                      <a:endParaRPr lang="en-US" dirty="0">
                        <a:solidFill>
                          <a:schemeClr val="tx2">
                            <a:lumMod val="90000"/>
                            <a:lumOff val="10000"/>
                          </a:schemeClr>
                        </a:solidFill>
                      </a:endParaRPr>
                    </a:p>
                  </a:txBody>
                  <a:tcPr/>
                </a:tc>
                <a:extLst>
                  <a:ext uri="{0D108BD9-81ED-4DB2-BD59-A6C34878D82A}">
                    <a16:rowId xmlns:a16="http://schemas.microsoft.com/office/drawing/2014/main" val="20256418"/>
                  </a:ext>
                </a:extLst>
              </a:tr>
              <a:tr h="1523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2">
                              <a:lumMod val="90000"/>
                              <a:lumOff val="10000"/>
                            </a:schemeClr>
                          </a:solidFill>
                        </a:rPr>
                        <a:t>Perceived Stress Scale-4 *</a:t>
                      </a:r>
                      <a:r>
                        <a:rPr lang="en-US" b="0" dirty="0">
                          <a:solidFill>
                            <a:schemeClr val="tx2">
                              <a:lumMod val="90000"/>
                              <a:lumOff val="10000"/>
                            </a:schemeClr>
                          </a:solidFill>
                        </a:rPr>
                        <a:t> </a:t>
                      </a:r>
                    </a:p>
                    <a:p>
                      <a:endParaRPr lang="en-US" dirty="0">
                        <a:solidFill>
                          <a:schemeClr val="tx2">
                            <a:lumMod val="90000"/>
                            <a:lumOff val="10000"/>
                          </a:schemeClr>
                        </a:solidFill>
                      </a:endParaRPr>
                    </a:p>
                  </a:txBody>
                  <a:tcPr/>
                </a:tc>
                <a:tc>
                  <a:txBody>
                    <a:bodyPr/>
                    <a:lstStyle/>
                    <a:p>
                      <a:pPr>
                        <a:spcAft>
                          <a:spcPts val="600"/>
                        </a:spcAft>
                      </a:pPr>
                      <a:r>
                        <a:rPr lang="en-US" b="0" dirty="0">
                          <a:solidFill>
                            <a:schemeClr val="tx2">
                              <a:lumMod val="90000"/>
                              <a:lumOff val="10000"/>
                            </a:schemeClr>
                          </a:solidFill>
                        </a:rPr>
                        <a:t>5 points </a:t>
                      </a:r>
                    </a:p>
                    <a:p>
                      <a:pPr>
                        <a:spcAft>
                          <a:spcPts val="600"/>
                        </a:spcAft>
                      </a:pPr>
                      <a:r>
                        <a:rPr lang="en-US" b="0" dirty="0">
                          <a:solidFill>
                            <a:schemeClr val="tx2">
                              <a:lumMod val="90000"/>
                              <a:lumOff val="10000"/>
                            </a:schemeClr>
                          </a:solidFill>
                        </a:rPr>
                        <a:t>(Never experience – Experience very often)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2">
                              <a:lumMod val="90000"/>
                              <a:lumOff val="10000"/>
                            </a:schemeClr>
                          </a:solidFill>
                        </a:rPr>
                        <a:t>Measures the extent to which respondents found  their lives unpredictable, uncontrollable, and overwhelming over the past month. </a:t>
                      </a:r>
                    </a:p>
                  </a:txBody>
                  <a:tcPr/>
                </a:tc>
                <a:extLst>
                  <a:ext uri="{0D108BD9-81ED-4DB2-BD59-A6C34878D82A}">
                    <a16:rowId xmlns:a16="http://schemas.microsoft.com/office/drawing/2014/main" val="3991140374"/>
                  </a:ext>
                </a:extLst>
              </a:tr>
            </a:tbl>
          </a:graphicData>
        </a:graphic>
      </p:graphicFrame>
      <p:sp>
        <p:nvSpPr>
          <p:cNvPr id="9" name="TextBox 8">
            <a:extLst>
              <a:ext uri="{FF2B5EF4-FFF2-40B4-BE49-F238E27FC236}">
                <a16:creationId xmlns:a16="http://schemas.microsoft.com/office/drawing/2014/main" id="{77BAFE06-C8EB-9158-0DD9-2488E46DF658}"/>
              </a:ext>
            </a:extLst>
          </p:cNvPr>
          <p:cNvSpPr txBox="1"/>
          <p:nvPr/>
        </p:nvSpPr>
        <p:spPr>
          <a:xfrm>
            <a:off x="790136" y="5317802"/>
            <a:ext cx="3968670" cy="553998"/>
          </a:xfrm>
          <a:prstGeom prst="rect">
            <a:avLst/>
          </a:prstGeom>
          <a:noFill/>
        </p:spPr>
        <p:txBody>
          <a:bodyPr wrap="square" rtlCol="0">
            <a:spAutoFit/>
          </a:bodyPr>
          <a:lstStyle/>
          <a:p>
            <a:r>
              <a:rPr lang="en-US" sz="1200" i="1" dirty="0">
                <a:solidFill>
                  <a:schemeClr val="bg1"/>
                </a:solidFill>
              </a:rPr>
              <a:t>*Cohen, S., </a:t>
            </a:r>
            <a:r>
              <a:rPr lang="en-US" sz="1200" i="1" dirty="0" err="1">
                <a:solidFill>
                  <a:schemeClr val="bg1"/>
                </a:solidFill>
              </a:rPr>
              <a:t>Kamarck</a:t>
            </a:r>
            <a:r>
              <a:rPr lang="en-US" sz="1200" i="1" dirty="0">
                <a:solidFill>
                  <a:schemeClr val="bg1"/>
                </a:solidFill>
              </a:rPr>
              <a:t>, T., &amp; Mermelstein, R. (1983)</a:t>
            </a:r>
          </a:p>
          <a:p>
            <a:endParaRPr lang="en-US" dirty="0"/>
          </a:p>
        </p:txBody>
      </p:sp>
    </p:spTree>
    <p:extLst>
      <p:ext uri="{BB962C8B-B14F-4D97-AF65-F5344CB8AC3E}">
        <p14:creationId xmlns:p14="http://schemas.microsoft.com/office/powerpoint/2010/main" val="1471230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BC9D-2F19-9B71-31D5-6A4B1317AE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9F9960-8A9A-FEDC-643E-FCD301BC145D}"/>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C6DD8-FDA3-424C-18FB-15C47A923351}"/>
              </a:ext>
            </a:extLst>
          </p:cNvPr>
          <p:cNvSpPr>
            <a:spLocks noGrp="1"/>
          </p:cNvSpPr>
          <p:nvPr>
            <p:ph type="title"/>
          </p:nvPr>
        </p:nvSpPr>
        <p:spPr>
          <a:xfrm>
            <a:off x="268705" y="254970"/>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Related Measures</a:t>
            </a:r>
          </a:p>
        </p:txBody>
      </p:sp>
      <p:pic>
        <p:nvPicPr>
          <p:cNvPr id="6" name="Content Placeholder 5" descr="A white letter on a black background">
            <a:extLst>
              <a:ext uri="{FF2B5EF4-FFF2-40B4-BE49-F238E27FC236}">
                <a16:creationId xmlns:a16="http://schemas.microsoft.com/office/drawing/2014/main" id="{74587389-C0F2-9481-38BB-B9B46AF597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AAD8A380-F167-C091-5C4D-08C6767E006D}"/>
              </a:ext>
            </a:extLst>
          </p:cNvPr>
          <p:cNvSpPr>
            <a:spLocks noGrp="1"/>
          </p:cNvSpPr>
          <p:nvPr>
            <p:ph type="sldNum" sz="quarter" idx="12"/>
          </p:nvPr>
        </p:nvSpPr>
        <p:spPr>
          <a:xfrm>
            <a:off x="11538857" y="6487630"/>
            <a:ext cx="620785" cy="365125"/>
          </a:xfrm>
        </p:spPr>
        <p:txBody>
          <a:bodyPr/>
          <a:lstStyle/>
          <a:p>
            <a:r>
              <a:rPr lang="en-US" sz="1400" dirty="0">
                <a:solidFill>
                  <a:schemeClr val="bg1"/>
                </a:solidFill>
              </a:rPr>
              <a:t>- </a:t>
            </a:r>
            <a:fld id="{E1C13079-9C97-4022-AE6E-A146CC3A3941}" type="slidenum">
              <a:rPr lang="en-US" sz="1400" smtClean="0">
                <a:solidFill>
                  <a:schemeClr val="bg1"/>
                </a:solidFill>
              </a:rPr>
              <a:t>19</a:t>
            </a:fld>
            <a:r>
              <a:rPr lang="en-US" sz="1400" dirty="0">
                <a:solidFill>
                  <a:schemeClr val="bg1"/>
                </a:solidFill>
              </a:rPr>
              <a:t> -</a:t>
            </a:r>
          </a:p>
        </p:txBody>
      </p:sp>
      <p:sp>
        <p:nvSpPr>
          <p:cNvPr id="3" name="TextBox 2">
            <a:extLst>
              <a:ext uri="{FF2B5EF4-FFF2-40B4-BE49-F238E27FC236}">
                <a16:creationId xmlns:a16="http://schemas.microsoft.com/office/drawing/2014/main" id="{32D8E8B8-A517-9382-F23A-3706A1E9BD17}"/>
              </a:ext>
            </a:extLst>
          </p:cNvPr>
          <p:cNvSpPr txBox="1"/>
          <p:nvPr/>
        </p:nvSpPr>
        <p:spPr>
          <a:xfrm>
            <a:off x="807720" y="1536102"/>
            <a:ext cx="10617200" cy="1723549"/>
          </a:xfrm>
          <a:prstGeom prst="rect">
            <a:avLst/>
          </a:prstGeom>
          <a:noFill/>
        </p:spPr>
        <p:txBody>
          <a:bodyPr wrap="square" rtlCol="0">
            <a:spAutoFit/>
          </a:bodyPr>
          <a:lstStyle/>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graphicFrame>
        <p:nvGraphicFramePr>
          <p:cNvPr id="8" name="Table 7">
            <a:extLst>
              <a:ext uri="{FF2B5EF4-FFF2-40B4-BE49-F238E27FC236}">
                <a16:creationId xmlns:a16="http://schemas.microsoft.com/office/drawing/2014/main" id="{0F99FFAA-AAF7-42F2-8E06-D9E28BAD1BFD}"/>
              </a:ext>
            </a:extLst>
          </p:cNvPr>
          <p:cNvGraphicFramePr>
            <a:graphicFrameLocks noGrp="1"/>
          </p:cNvGraphicFramePr>
          <p:nvPr>
            <p:extLst>
              <p:ext uri="{D42A27DB-BD31-4B8C-83A1-F6EECF244321}">
                <p14:modId xmlns:p14="http://schemas.microsoft.com/office/powerpoint/2010/main" val="992379477"/>
              </p:ext>
            </p:extLst>
          </p:nvPr>
        </p:nvGraphicFramePr>
        <p:xfrm>
          <a:off x="947840" y="1138153"/>
          <a:ext cx="10515601" cy="4953154"/>
        </p:xfrm>
        <a:graphic>
          <a:graphicData uri="http://schemas.openxmlformats.org/drawingml/2006/table">
            <a:tbl>
              <a:tblPr firstRow="1" bandRow="1">
                <a:tableStyleId>{69CF1AB2-1976-4502-BF36-3FF5EA218861}</a:tableStyleId>
              </a:tblPr>
              <a:tblGrid>
                <a:gridCol w="2762794">
                  <a:extLst>
                    <a:ext uri="{9D8B030D-6E8A-4147-A177-3AD203B41FA5}">
                      <a16:colId xmlns:a16="http://schemas.microsoft.com/office/drawing/2014/main" val="2564784707"/>
                    </a:ext>
                  </a:extLst>
                </a:gridCol>
                <a:gridCol w="3092131">
                  <a:extLst>
                    <a:ext uri="{9D8B030D-6E8A-4147-A177-3AD203B41FA5}">
                      <a16:colId xmlns:a16="http://schemas.microsoft.com/office/drawing/2014/main" val="1130327484"/>
                    </a:ext>
                  </a:extLst>
                </a:gridCol>
                <a:gridCol w="4660676">
                  <a:extLst>
                    <a:ext uri="{9D8B030D-6E8A-4147-A177-3AD203B41FA5}">
                      <a16:colId xmlns:a16="http://schemas.microsoft.com/office/drawing/2014/main" val="1821540397"/>
                    </a:ext>
                  </a:extLst>
                </a:gridCol>
              </a:tblGrid>
              <a:tr h="400212">
                <a:tc>
                  <a:txBody>
                    <a:bodyPr/>
                    <a:lstStyle/>
                    <a:p>
                      <a:r>
                        <a:rPr lang="en-US" dirty="0">
                          <a:solidFill>
                            <a:schemeClr val="tx2">
                              <a:lumMod val="90000"/>
                              <a:lumOff val="10000"/>
                            </a:schemeClr>
                          </a:solidFill>
                        </a:rPr>
                        <a:t>Measure Name</a:t>
                      </a:r>
                    </a:p>
                  </a:txBody>
                  <a:tcPr/>
                </a:tc>
                <a:tc>
                  <a:txBody>
                    <a:bodyPr/>
                    <a:lstStyle/>
                    <a:p>
                      <a:r>
                        <a:rPr lang="en-US" b="1" dirty="0">
                          <a:solidFill>
                            <a:schemeClr val="tx2">
                              <a:lumMod val="90000"/>
                              <a:lumOff val="10000"/>
                            </a:schemeClr>
                          </a:solidFill>
                        </a:rPr>
                        <a:t>Scale</a:t>
                      </a:r>
                    </a:p>
                  </a:txBody>
                  <a:tcPr/>
                </a:tc>
                <a:tc>
                  <a:txBody>
                    <a:bodyPr/>
                    <a:lstStyle/>
                    <a:p>
                      <a:r>
                        <a:rPr lang="en-US" dirty="0">
                          <a:solidFill>
                            <a:schemeClr val="tx2">
                              <a:lumMod val="90000"/>
                              <a:lumOff val="10000"/>
                            </a:schemeClr>
                          </a:solidFill>
                        </a:rPr>
                        <a:t>Description</a:t>
                      </a:r>
                    </a:p>
                  </a:txBody>
                  <a:tcPr/>
                </a:tc>
                <a:extLst>
                  <a:ext uri="{0D108BD9-81ED-4DB2-BD59-A6C34878D82A}">
                    <a16:rowId xmlns:a16="http://schemas.microsoft.com/office/drawing/2014/main" val="3214702707"/>
                  </a:ext>
                </a:extLst>
              </a:tr>
              <a:tr h="130035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chemeClr val="tx2">
                              <a:lumMod val="90000"/>
                              <a:lumOff val="10000"/>
                            </a:schemeClr>
                          </a:solidFill>
                        </a:rPr>
                        <a:t>Satisfaction of Psychological Needs Scale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chemeClr val="tx2">
                              <a:lumMod val="90000"/>
                              <a:lumOff val="10000"/>
                            </a:schemeClr>
                          </a:solidFill>
                        </a:rPr>
                        <a:t>(Autonomy, Competence, Relatedness) </a:t>
                      </a:r>
                    </a:p>
                  </a:txBody>
                  <a:tcPr/>
                </a:tc>
                <a:tc>
                  <a:txBody>
                    <a:bodyPr/>
                    <a:lstStyle/>
                    <a:p>
                      <a:r>
                        <a:rPr lang="en-US" sz="1600" b="0" dirty="0">
                          <a:solidFill>
                            <a:schemeClr val="tx2">
                              <a:lumMod val="90000"/>
                              <a:lumOff val="10000"/>
                            </a:schemeClr>
                          </a:solidFill>
                        </a:rPr>
                        <a:t>5 points</a:t>
                      </a:r>
                    </a:p>
                    <a:p>
                      <a:r>
                        <a:rPr lang="en-US" sz="1600" b="0" dirty="0">
                          <a:solidFill>
                            <a:schemeClr val="tx2">
                              <a:lumMod val="90000"/>
                              <a:lumOff val="10000"/>
                            </a:schemeClr>
                          </a:solidFill>
                        </a:rPr>
                        <a:t>(Not at all true – Very true)</a:t>
                      </a:r>
                    </a:p>
                  </a:txBody>
                  <a:tcPr/>
                </a:tc>
                <a:tc>
                  <a:txBody>
                    <a:bodyPr/>
                    <a:lstStyle/>
                    <a:p>
                      <a:r>
                        <a:rPr lang="en-US" sz="1600" dirty="0">
                          <a:solidFill>
                            <a:schemeClr val="tx2">
                              <a:lumMod val="90000"/>
                              <a:lumOff val="10000"/>
                            </a:schemeClr>
                          </a:solidFill>
                        </a:rPr>
                        <a:t>Measures the degree to which individuals feel that within their departments/programs, they have choice and control over their lives (A), are effective and capable (C), and have a sense of connection with others (R). </a:t>
                      </a:r>
                    </a:p>
                  </a:txBody>
                  <a:tcPr/>
                </a:tc>
                <a:extLst>
                  <a:ext uri="{0D108BD9-81ED-4DB2-BD59-A6C34878D82A}">
                    <a16:rowId xmlns:a16="http://schemas.microsoft.com/office/drawing/2014/main" val="623234075"/>
                  </a:ext>
                </a:extLst>
              </a:tr>
              <a:tr h="983416">
                <a:tc>
                  <a:txBody>
                    <a:bodyPr/>
                    <a:lstStyle/>
                    <a:p>
                      <a:r>
                        <a:rPr lang="en-US" sz="1600" dirty="0">
                          <a:solidFill>
                            <a:schemeClr val="tx2">
                              <a:lumMod val="90000"/>
                              <a:lumOff val="10000"/>
                            </a:schemeClr>
                          </a:solidFill>
                        </a:rPr>
                        <a:t>Emotional Labor Scale</a:t>
                      </a:r>
                    </a:p>
                  </a:txBody>
                  <a:tcPr/>
                </a:tc>
                <a:tc>
                  <a:txBody>
                    <a:bodyPr/>
                    <a:lstStyle/>
                    <a:p>
                      <a:r>
                        <a:rPr lang="en-US" sz="1600" b="0" dirty="0">
                          <a:solidFill>
                            <a:schemeClr val="tx2">
                              <a:lumMod val="90000"/>
                              <a:lumOff val="10000"/>
                            </a:schemeClr>
                          </a:solidFill>
                        </a:rPr>
                        <a:t>5 points</a:t>
                      </a:r>
                    </a:p>
                    <a:p>
                      <a:r>
                        <a:rPr lang="en-US" sz="1600" b="0" dirty="0">
                          <a:solidFill>
                            <a:schemeClr val="tx2">
                              <a:lumMod val="90000"/>
                              <a:lumOff val="10000"/>
                            </a:schemeClr>
                          </a:solidFill>
                        </a:rPr>
                        <a:t>(Strongly disagree– Strongly agree)</a:t>
                      </a:r>
                    </a:p>
                    <a:p>
                      <a:endParaRPr lang="en-US" sz="1600" b="0" dirty="0">
                        <a:solidFill>
                          <a:schemeClr val="tx2">
                            <a:lumMod val="90000"/>
                            <a:lumOff val="1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2">
                              <a:lumMod val="90000"/>
                              <a:lumOff val="10000"/>
                            </a:schemeClr>
                          </a:solidFill>
                        </a:rPr>
                        <a:t>Measures the degree to which advisees manage their emotions to meet their advisors’ expectations and requirements.</a:t>
                      </a:r>
                    </a:p>
                  </a:txBody>
                  <a:tcPr/>
                </a:tc>
                <a:extLst>
                  <a:ext uri="{0D108BD9-81ED-4DB2-BD59-A6C34878D82A}">
                    <a16:rowId xmlns:a16="http://schemas.microsoft.com/office/drawing/2014/main" val="3991140374"/>
                  </a:ext>
                </a:extLst>
              </a:tr>
              <a:tr h="983416">
                <a:tc>
                  <a:txBody>
                    <a:bodyPr/>
                    <a:lstStyle/>
                    <a:p>
                      <a:r>
                        <a:rPr lang="en-US" sz="1600" dirty="0">
                          <a:solidFill>
                            <a:schemeClr val="tx2">
                              <a:lumMod val="90000"/>
                              <a:lumOff val="10000"/>
                            </a:schemeClr>
                          </a:solidFill>
                        </a:rPr>
                        <a:t>Abusive Mentoring Scale</a:t>
                      </a:r>
                    </a:p>
                  </a:txBody>
                  <a:tcPr/>
                </a:tc>
                <a:tc>
                  <a:txBody>
                    <a:bodyPr/>
                    <a:lstStyle/>
                    <a:p>
                      <a:r>
                        <a:rPr lang="en-US" sz="1600" b="0" dirty="0">
                          <a:solidFill>
                            <a:schemeClr val="tx2">
                              <a:lumMod val="90000"/>
                              <a:lumOff val="10000"/>
                            </a:schemeClr>
                          </a:solidFill>
                        </a:rPr>
                        <a:t>5 points</a:t>
                      </a:r>
                    </a:p>
                    <a:p>
                      <a:r>
                        <a:rPr lang="en-US" sz="1600" b="0" dirty="0">
                          <a:solidFill>
                            <a:schemeClr val="tx2">
                              <a:lumMod val="90000"/>
                              <a:lumOff val="10000"/>
                            </a:schemeClr>
                          </a:solidFill>
                        </a:rPr>
                        <a:t>(Advisor never uses this behavior -  Advisor uses this behavior very often)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123852"/>
                          </a:solidFill>
                        </a:rPr>
                        <a:t>Measures the degree to which advisors engage in </a:t>
                      </a:r>
                      <a:r>
                        <a:rPr lang="en-US" sz="1600" b="0" i="0" kern="1200" dirty="0">
                          <a:solidFill>
                            <a:srgbClr val="123852"/>
                          </a:solidFill>
                          <a:effectLst/>
                          <a:latin typeface="+mn-lt"/>
                          <a:ea typeface="+mn-ea"/>
                          <a:cs typeface="+mn-cs"/>
                        </a:rPr>
                        <a:t>sustained display of hostile nonphysical behaviors with the advisee (e.g., yelling, lying)</a:t>
                      </a:r>
                      <a:endParaRPr lang="en-US" sz="1600" b="0" dirty="0">
                        <a:solidFill>
                          <a:srgbClr val="123852"/>
                        </a:solidFill>
                      </a:endParaRPr>
                    </a:p>
                  </a:txBody>
                  <a:tcPr/>
                </a:tc>
                <a:extLst>
                  <a:ext uri="{0D108BD9-81ED-4DB2-BD59-A6C34878D82A}">
                    <a16:rowId xmlns:a16="http://schemas.microsoft.com/office/drawing/2014/main" val="831815114"/>
                  </a:ext>
                </a:extLst>
              </a:tr>
              <a:tr h="1108702">
                <a:tc>
                  <a:txBody>
                    <a:bodyPr/>
                    <a:lstStyle/>
                    <a:p>
                      <a:r>
                        <a:rPr lang="en-US" sz="1600" dirty="0">
                          <a:solidFill>
                            <a:schemeClr val="tx2">
                              <a:lumMod val="90000"/>
                              <a:lumOff val="10000"/>
                            </a:schemeClr>
                          </a:solidFill>
                        </a:rPr>
                        <a:t>Disciplinary Identity Scale</a:t>
                      </a:r>
                    </a:p>
                  </a:txBody>
                  <a:tcPr/>
                </a:tc>
                <a:tc>
                  <a:txBody>
                    <a:bodyPr/>
                    <a:lstStyle/>
                    <a:p>
                      <a:r>
                        <a:rPr lang="en-US" sz="1600" b="0" dirty="0">
                          <a:solidFill>
                            <a:schemeClr val="tx2">
                              <a:lumMod val="90000"/>
                              <a:lumOff val="10000"/>
                            </a:schemeClr>
                          </a:solidFill>
                        </a:rPr>
                        <a:t>5 points</a:t>
                      </a:r>
                    </a:p>
                    <a:p>
                      <a:r>
                        <a:rPr lang="en-US" sz="1600" b="0" dirty="0">
                          <a:solidFill>
                            <a:schemeClr val="tx2">
                              <a:lumMod val="90000"/>
                              <a:lumOff val="10000"/>
                            </a:schemeClr>
                          </a:solidFill>
                        </a:rPr>
                        <a:t>(Not at all – Extremely)</a:t>
                      </a:r>
                    </a:p>
                    <a:p>
                      <a:endParaRPr lang="en-US" sz="1600" b="0" dirty="0">
                        <a:solidFill>
                          <a:schemeClr val="tx2">
                            <a:lumMod val="90000"/>
                            <a:lumOff val="1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90000"/>
                              <a:lumOff val="10000"/>
                            </a:schemeClr>
                          </a:solidFill>
                        </a:rPr>
                        <a:t>Measures the degree to which students identify as a scholar in their discipline</a:t>
                      </a:r>
                    </a:p>
                  </a:txBody>
                  <a:tcPr/>
                </a:tc>
                <a:extLst>
                  <a:ext uri="{0D108BD9-81ED-4DB2-BD59-A6C34878D82A}">
                    <a16:rowId xmlns:a16="http://schemas.microsoft.com/office/drawing/2014/main" val="210065342"/>
                  </a:ext>
                </a:extLst>
              </a:tr>
            </a:tbl>
          </a:graphicData>
        </a:graphic>
      </p:graphicFrame>
    </p:spTree>
    <p:extLst>
      <p:ext uri="{BB962C8B-B14F-4D97-AF65-F5344CB8AC3E}">
        <p14:creationId xmlns:p14="http://schemas.microsoft.com/office/powerpoint/2010/main" val="25125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2B8CE-181E-3F25-4014-2A5B637989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69CAAC9-03CC-5035-48B1-026B1E3206B7}"/>
              </a:ext>
            </a:extLst>
          </p:cNvPr>
          <p:cNvSpPr/>
          <p:nvPr/>
        </p:nvSpPr>
        <p:spPr>
          <a:xfrm>
            <a:off x="8709"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14FE4-29AD-D77B-E95E-A61F6869B363}"/>
              </a:ext>
            </a:extLst>
          </p:cNvPr>
          <p:cNvSpPr>
            <a:spLocks noGrp="1"/>
          </p:cNvSpPr>
          <p:nvPr>
            <p:ph type="title"/>
          </p:nvPr>
        </p:nvSpPr>
        <p:spPr>
          <a:xfrm>
            <a:off x="807720" y="466725"/>
            <a:ext cx="10515600" cy="671195"/>
          </a:xfrm>
        </p:spPr>
        <p:txBody>
          <a:bodyPr>
            <a:normAutofit fontScale="90000"/>
          </a:bodyPr>
          <a:lstStyle/>
          <a:p>
            <a:r>
              <a:rPr lang="en-US"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Research Team</a:t>
            </a:r>
          </a:p>
        </p:txBody>
      </p:sp>
      <p:pic>
        <p:nvPicPr>
          <p:cNvPr id="6" name="Content Placeholder 5" descr="A white letter on a black background">
            <a:extLst>
              <a:ext uri="{FF2B5EF4-FFF2-40B4-BE49-F238E27FC236}">
                <a16:creationId xmlns:a16="http://schemas.microsoft.com/office/drawing/2014/main" id="{6613BF7F-44F4-6B97-386D-135CBE6578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D462D7F5-9758-7E8F-E154-EC302E207CBA}"/>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2</a:t>
            </a:fld>
            <a:r>
              <a:rPr lang="en-US" sz="1400" dirty="0">
                <a:solidFill>
                  <a:schemeClr val="bg1"/>
                </a:solidFill>
              </a:rPr>
              <a:t> -</a:t>
            </a:r>
          </a:p>
        </p:txBody>
      </p:sp>
      <p:sp>
        <p:nvSpPr>
          <p:cNvPr id="11" name="TextBox 10">
            <a:extLst>
              <a:ext uri="{FF2B5EF4-FFF2-40B4-BE49-F238E27FC236}">
                <a16:creationId xmlns:a16="http://schemas.microsoft.com/office/drawing/2014/main" id="{BD697ABB-FBB9-C1F1-8093-CDC57E02AF8A}"/>
              </a:ext>
            </a:extLst>
          </p:cNvPr>
          <p:cNvSpPr txBox="1"/>
          <p:nvPr/>
        </p:nvSpPr>
        <p:spPr>
          <a:xfrm>
            <a:off x="807720" y="1160224"/>
            <a:ext cx="10617200" cy="3185487"/>
          </a:xfrm>
          <a:prstGeom prst="rect">
            <a:avLst/>
          </a:prstGeom>
          <a:noFill/>
        </p:spPr>
        <p:txBody>
          <a:bodyPr wrap="square" rtlCol="0">
            <a:spAutoFit/>
          </a:bodyPr>
          <a:lstStyle/>
          <a:p>
            <a:endParaRPr lang="en-US" sz="2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0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Current Members</a:t>
            </a:r>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sz="9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John Gonzalez, Director</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Yiping Bai, Graduate Student Research Assistant</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Yiran Chen, Graduate Student Research Assistant</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Allyson Flaster, Research Analyst</a:t>
            </a:r>
          </a:p>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0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Past Collaborators</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Paula Clasing-</a:t>
            </a:r>
            <a:r>
              <a:rPr lang="en-US" sz="2000" dirty="0" err="1">
                <a:solidFill>
                  <a:schemeClr val="bg1"/>
                </a:solidFill>
                <a:latin typeface="Franklin Gothic Book" panose="020B0503020102020204" pitchFamily="34" charset="0"/>
                <a:ea typeface="Open Sans" panose="020B0606030504020204" pitchFamily="34" charset="0"/>
                <a:cs typeface="Open Sans" panose="020B0606030504020204" pitchFamily="34" charset="0"/>
              </a:rPr>
              <a:t>Manquian</a:t>
            </a: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 Nabih Haddad, </a:t>
            </a:r>
            <a:r>
              <a:rPr lang="en-US" sz="2000" dirty="0" err="1">
                <a:solidFill>
                  <a:schemeClr val="bg1"/>
                </a:solidFill>
                <a:latin typeface="Franklin Gothic Book" panose="020B0503020102020204" pitchFamily="34" charset="0"/>
                <a:ea typeface="Open Sans" panose="020B0606030504020204" pitchFamily="34" charset="0"/>
                <a:cs typeface="Open Sans" panose="020B0606030504020204" pitchFamily="34" charset="0"/>
              </a:rPr>
              <a:t>Heeyun</a:t>
            </a: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 Kim</a:t>
            </a:r>
          </a:p>
        </p:txBody>
      </p:sp>
    </p:spTree>
    <p:extLst>
      <p:ext uri="{BB962C8B-B14F-4D97-AF65-F5344CB8AC3E}">
        <p14:creationId xmlns:p14="http://schemas.microsoft.com/office/powerpoint/2010/main" val="365516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D282F-91F5-F2FA-EAA4-E71AA0FDF5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551D224-02FF-93C2-E3FA-24A8AF2120A9}"/>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A4B48-2B03-79E2-9F06-2E6E68AF7AC4}"/>
              </a:ext>
            </a:extLst>
          </p:cNvPr>
          <p:cNvSpPr>
            <a:spLocks noGrp="1"/>
          </p:cNvSpPr>
          <p:nvPr>
            <p:ph type="title"/>
          </p:nvPr>
        </p:nvSpPr>
        <p:spPr>
          <a:xfrm>
            <a:off x="268705" y="254970"/>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Study Design</a:t>
            </a:r>
          </a:p>
        </p:txBody>
      </p:sp>
      <p:pic>
        <p:nvPicPr>
          <p:cNvPr id="6" name="Content Placeholder 5" descr="A white letter on a black background">
            <a:extLst>
              <a:ext uri="{FF2B5EF4-FFF2-40B4-BE49-F238E27FC236}">
                <a16:creationId xmlns:a16="http://schemas.microsoft.com/office/drawing/2014/main" id="{0F9EB0CC-E073-4AF2-AEDF-5C7891C7E1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371C65C3-BB2D-5390-290F-4C96B9AF4C35}"/>
              </a:ext>
            </a:extLst>
          </p:cNvPr>
          <p:cNvSpPr>
            <a:spLocks noGrp="1"/>
          </p:cNvSpPr>
          <p:nvPr>
            <p:ph type="sldNum" sz="quarter" idx="12"/>
          </p:nvPr>
        </p:nvSpPr>
        <p:spPr>
          <a:xfrm>
            <a:off x="11500338" y="6487630"/>
            <a:ext cx="659304" cy="365125"/>
          </a:xfrm>
        </p:spPr>
        <p:txBody>
          <a:bodyPr/>
          <a:lstStyle/>
          <a:p>
            <a:r>
              <a:rPr lang="en-US" sz="1400" dirty="0">
                <a:solidFill>
                  <a:schemeClr val="bg1"/>
                </a:solidFill>
              </a:rPr>
              <a:t>- </a:t>
            </a:r>
            <a:fld id="{E1C13079-9C97-4022-AE6E-A146CC3A3941}" type="slidenum">
              <a:rPr lang="en-US" sz="1400" smtClean="0">
                <a:solidFill>
                  <a:schemeClr val="bg1"/>
                </a:solidFill>
              </a:rPr>
              <a:t>20</a:t>
            </a:fld>
            <a:r>
              <a:rPr lang="en-US" sz="1400" dirty="0">
                <a:solidFill>
                  <a:schemeClr val="bg1"/>
                </a:solidFill>
              </a:rPr>
              <a:t> -</a:t>
            </a:r>
          </a:p>
        </p:txBody>
      </p:sp>
      <p:pic>
        <p:nvPicPr>
          <p:cNvPr id="9" name="Picture 8">
            <a:extLst>
              <a:ext uri="{FF2B5EF4-FFF2-40B4-BE49-F238E27FC236}">
                <a16:creationId xmlns:a16="http://schemas.microsoft.com/office/drawing/2014/main" id="{7D0BB592-5D0C-246C-D148-4F132F3AC1B3}"/>
              </a:ext>
            </a:extLst>
          </p:cNvPr>
          <p:cNvPicPr>
            <a:picLocks noChangeAspect="1"/>
          </p:cNvPicPr>
          <p:nvPr/>
        </p:nvPicPr>
        <p:blipFill>
          <a:blip r:embed="rId4"/>
          <a:stretch>
            <a:fillRect/>
          </a:stretch>
        </p:blipFill>
        <p:spPr>
          <a:xfrm>
            <a:off x="1191352" y="1084805"/>
            <a:ext cx="10042539" cy="5069810"/>
          </a:xfrm>
          <a:prstGeom prst="rect">
            <a:avLst/>
          </a:prstGeom>
        </p:spPr>
      </p:pic>
    </p:spTree>
    <p:extLst>
      <p:ext uri="{BB962C8B-B14F-4D97-AF65-F5344CB8AC3E}">
        <p14:creationId xmlns:p14="http://schemas.microsoft.com/office/powerpoint/2010/main" val="97165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93EDD-A14B-9EA9-CD83-940A22EAE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810B68-5F44-BFA4-F786-00738C9E91A8}"/>
              </a:ext>
            </a:extLst>
          </p:cNvPr>
          <p:cNvSpPr/>
          <p:nvPr/>
        </p:nvSpPr>
        <p:spPr>
          <a:xfrm>
            <a:off x="0" y="6478"/>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006880-0AA8-51F2-4038-E19F73EB52EF}"/>
              </a:ext>
            </a:extLst>
          </p:cNvPr>
          <p:cNvSpPr>
            <a:spLocks noGrp="1"/>
          </p:cNvSpPr>
          <p:nvPr>
            <p:ph type="title"/>
          </p:nvPr>
        </p:nvSpPr>
        <p:spPr>
          <a:xfrm>
            <a:off x="268705" y="254970"/>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Rackham Population vs. MDES Participants</a:t>
            </a:r>
          </a:p>
        </p:txBody>
      </p:sp>
      <p:pic>
        <p:nvPicPr>
          <p:cNvPr id="6" name="Content Placeholder 5" descr="A white letter on a black background">
            <a:extLst>
              <a:ext uri="{FF2B5EF4-FFF2-40B4-BE49-F238E27FC236}">
                <a16:creationId xmlns:a16="http://schemas.microsoft.com/office/drawing/2014/main" id="{F67620E6-2E13-DF76-7C05-91074D4511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8B053442-9409-E9BE-9D5B-F64D874537D9}"/>
              </a:ext>
            </a:extLst>
          </p:cNvPr>
          <p:cNvSpPr>
            <a:spLocks noGrp="1"/>
          </p:cNvSpPr>
          <p:nvPr>
            <p:ph type="sldNum" sz="quarter" idx="12"/>
          </p:nvPr>
        </p:nvSpPr>
        <p:spPr>
          <a:xfrm>
            <a:off x="11517923" y="6487630"/>
            <a:ext cx="641719" cy="365125"/>
          </a:xfrm>
        </p:spPr>
        <p:txBody>
          <a:bodyPr/>
          <a:lstStyle/>
          <a:p>
            <a:r>
              <a:rPr lang="en-US" sz="1400" dirty="0">
                <a:solidFill>
                  <a:schemeClr val="bg1"/>
                </a:solidFill>
              </a:rPr>
              <a:t>- </a:t>
            </a:r>
            <a:fld id="{E1C13079-9C97-4022-AE6E-A146CC3A3941}" type="slidenum">
              <a:rPr lang="en-US" sz="1400" smtClean="0">
                <a:solidFill>
                  <a:schemeClr val="bg1"/>
                </a:solidFill>
              </a:rPr>
              <a:t>21</a:t>
            </a:fld>
            <a:r>
              <a:rPr lang="en-US" sz="1400" dirty="0">
                <a:solidFill>
                  <a:schemeClr val="bg1"/>
                </a:solidFill>
              </a:rPr>
              <a:t> -</a:t>
            </a:r>
          </a:p>
        </p:txBody>
      </p:sp>
      <p:sp>
        <p:nvSpPr>
          <p:cNvPr id="3" name="TextBox 2">
            <a:extLst>
              <a:ext uri="{FF2B5EF4-FFF2-40B4-BE49-F238E27FC236}">
                <a16:creationId xmlns:a16="http://schemas.microsoft.com/office/drawing/2014/main" id="{428FBB4C-D0BF-0EA5-AD6F-B745A635EB62}"/>
              </a:ext>
            </a:extLst>
          </p:cNvPr>
          <p:cNvSpPr txBox="1"/>
          <p:nvPr/>
        </p:nvSpPr>
        <p:spPr>
          <a:xfrm>
            <a:off x="807720" y="1536102"/>
            <a:ext cx="10617200" cy="1723549"/>
          </a:xfrm>
          <a:prstGeom prst="rect">
            <a:avLst/>
          </a:prstGeom>
          <a:noFill/>
        </p:spPr>
        <p:txBody>
          <a:bodyPr wrap="square" rtlCol="0">
            <a:spAutoFit/>
          </a:bodyPr>
          <a:lstStyle/>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E753E88B-56F6-9538-2F34-95053EF3CD2D}"/>
              </a:ext>
            </a:extLst>
          </p:cNvPr>
          <p:cNvGraphicFramePr>
            <a:graphicFrameLocks noGrp="1"/>
          </p:cNvGraphicFramePr>
          <p:nvPr>
            <p:extLst>
              <p:ext uri="{D42A27DB-BD31-4B8C-83A1-F6EECF244321}">
                <p14:modId xmlns:p14="http://schemas.microsoft.com/office/powerpoint/2010/main" val="3246780367"/>
              </p:ext>
            </p:extLst>
          </p:nvPr>
        </p:nvGraphicFramePr>
        <p:xfrm>
          <a:off x="1979630" y="1870641"/>
          <a:ext cx="7592946" cy="1854200"/>
        </p:xfrm>
        <a:graphic>
          <a:graphicData uri="http://schemas.openxmlformats.org/drawingml/2006/table">
            <a:tbl>
              <a:tblPr firstRow="1" bandRow="1">
                <a:tableStyleId>{69CF1AB2-1976-4502-BF36-3FF5EA218861}</a:tableStyleId>
              </a:tblPr>
              <a:tblGrid>
                <a:gridCol w="2530982">
                  <a:extLst>
                    <a:ext uri="{9D8B030D-6E8A-4147-A177-3AD203B41FA5}">
                      <a16:colId xmlns:a16="http://schemas.microsoft.com/office/drawing/2014/main" val="833770802"/>
                    </a:ext>
                  </a:extLst>
                </a:gridCol>
                <a:gridCol w="2530982">
                  <a:extLst>
                    <a:ext uri="{9D8B030D-6E8A-4147-A177-3AD203B41FA5}">
                      <a16:colId xmlns:a16="http://schemas.microsoft.com/office/drawing/2014/main" val="2751506343"/>
                    </a:ext>
                  </a:extLst>
                </a:gridCol>
                <a:gridCol w="2530982">
                  <a:extLst>
                    <a:ext uri="{9D8B030D-6E8A-4147-A177-3AD203B41FA5}">
                      <a16:colId xmlns:a16="http://schemas.microsoft.com/office/drawing/2014/main" val="4184893396"/>
                    </a:ext>
                  </a:extLst>
                </a:gridCol>
              </a:tblGrid>
              <a:tr h="370840">
                <a:tc>
                  <a:txBody>
                    <a:bodyPr/>
                    <a:lstStyle/>
                    <a:p>
                      <a:endParaRPr lang="en-US" dirty="0"/>
                    </a:p>
                  </a:txBody>
                  <a:tcPr/>
                </a:tc>
                <a:tc>
                  <a:txBody>
                    <a:bodyPr/>
                    <a:lstStyle/>
                    <a:p>
                      <a:pPr algn="ctr"/>
                      <a:r>
                        <a:rPr lang="en-US" dirty="0"/>
                        <a:t>Rackham Population</a:t>
                      </a:r>
                    </a:p>
                  </a:txBody>
                  <a:tcPr/>
                </a:tc>
                <a:tc>
                  <a:txBody>
                    <a:bodyPr/>
                    <a:lstStyle/>
                    <a:p>
                      <a:pPr algn="ctr"/>
                      <a:r>
                        <a:rPr lang="en-US" dirty="0"/>
                        <a:t>MDES Participants</a:t>
                      </a:r>
                    </a:p>
                  </a:txBody>
                  <a:tcPr/>
                </a:tc>
                <a:extLst>
                  <a:ext uri="{0D108BD9-81ED-4DB2-BD59-A6C34878D82A}">
                    <a16:rowId xmlns:a16="http://schemas.microsoft.com/office/drawing/2014/main" val="1960231048"/>
                  </a:ext>
                </a:extLst>
              </a:tr>
              <a:tr h="370840">
                <a:tc>
                  <a:txBody>
                    <a:bodyPr/>
                    <a:lstStyle/>
                    <a:p>
                      <a:r>
                        <a:rPr lang="en-US" dirty="0"/>
                        <a:t>%  Female</a:t>
                      </a:r>
                    </a:p>
                  </a:txBody>
                  <a:tcPr/>
                </a:tc>
                <a:tc>
                  <a:txBody>
                    <a:bodyPr/>
                    <a:lstStyle/>
                    <a:p>
                      <a:pPr algn="ctr"/>
                      <a:r>
                        <a:rPr lang="en-US" dirty="0"/>
                        <a:t>48</a:t>
                      </a:r>
                    </a:p>
                  </a:txBody>
                  <a:tcPr/>
                </a:tc>
                <a:tc>
                  <a:txBody>
                    <a:bodyPr/>
                    <a:lstStyle/>
                    <a:p>
                      <a:pPr algn="ctr"/>
                      <a:r>
                        <a:rPr lang="en-US" dirty="0"/>
                        <a:t>51</a:t>
                      </a:r>
                    </a:p>
                  </a:txBody>
                  <a:tcPr/>
                </a:tc>
                <a:extLst>
                  <a:ext uri="{0D108BD9-81ED-4DB2-BD59-A6C34878D82A}">
                    <a16:rowId xmlns:a16="http://schemas.microsoft.com/office/drawing/2014/main" val="3332265624"/>
                  </a:ext>
                </a:extLst>
              </a:tr>
              <a:tr h="370840">
                <a:tc>
                  <a:txBody>
                    <a:bodyPr/>
                    <a:lstStyle/>
                    <a:p>
                      <a:r>
                        <a:rPr lang="en-US" dirty="0"/>
                        <a:t>%  International</a:t>
                      </a:r>
                    </a:p>
                  </a:txBody>
                  <a:tcPr/>
                </a:tc>
                <a:tc>
                  <a:txBody>
                    <a:bodyPr/>
                    <a:lstStyle/>
                    <a:p>
                      <a:pPr algn="ctr"/>
                      <a:r>
                        <a:rPr lang="en-US" dirty="0"/>
                        <a:t>38</a:t>
                      </a:r>
                    </a:p>
                  </a:txBody>
                  <a:tcPr/>
                </a:tc>
                <a:tc>
                  <a:txBody>
                    <a:bodyPr/>
                    <a:lstStyle/>
                    <a:p>
                      <a:pPr algn="ctr"/>
                      <a:r>
                        <a:rPr lang="en-US" dirty="0"/>
                        <a:t>36</a:t>
                      </a:r>
                    </a:p>
                  </a:txBody>
                  <a:tcPr/>
                </a:tc>
                <a:extLst>
                  <a:ext uri="{0D108BD9-81ED-4DB2-BD59-A6C34878D82A}">
                    <a16:rowId xmlns:a16="http://schemas.microsoft.com/office/drawing/2014/main" val="473603090"/>
                  </a:ext>
                </a:extLst>
              </a:tr>
              <a:tr h="370840">
                <a:tc>
                  <a:txBody>
                    <a:bodyPr/>
                    <a:lstStyle/>
                    <a:p>
                      <a:r>
                        <a:rPr lang="en-US" dirty="0"/>
                        <a:t>%  Domestic Non-URM</a:t>
                      </a:r>
                    </a:p>
                  </a:txBody>
                  <a:tcPr/>
                </a:tc>
                <a:tc>
                  <a:txBody>
                    <a:bodyPr/>
                    <a:lstStyle/>
                    <a:p>
                      <a:pPr algn="ctr"/>
                      <a:r>
                        <a:rPr lang="en-US" dirty="0"/>
                        <a:t>49</a:t>
                      </a:r>
                    </a:p>
                  </a:txBody>
                  <a:tcPr/>
                </a:tc>
                <a:tc>
                  <a:txBody>
                    <a:bodyPr/>
                    <a:lstStyle/>
                    <a:p>
                      <a:pPr algn="ctr"/>
                      <a:r>
                        <a:rPr lang="en-US" dirty="0"/>
                        <a:t>50</a:t>
                      </a:r>
                    </a:p>
                  </a:txBody>
                  <a:tcPr/>
                </a:tc>
                <a:extLst>
                  <a:ext uri="{0D108BD9-81ED-4DB2-BD59-A6C34878D82A}">
                    <a16:rowId xmlns:a16="http://schemas.microsoft.com/office/drawing/2014/main" val="3998671266"/>
                  </a:ext>
                </a:extLst>
              </a:tr>
              <a:tr h="370840">
                <a:tc>
                  <a:txBody>
                    <a:bodyPr/>
                    <a:lstStyle/>
                    <a:p>
                      <a:r>
                        <a:rPr lang="en-US" dirty="0"/>
                        <a:t>%  Domestic URM</a:t>
                      </a:r>
                    </a:p>
                  </a:txBody>
                  <a:tcPr/>
                </a:tc>
                <a:tc>
                  <a:txBody>
                    <a:bodyPr/>
                    <a:lstStyle/>
                    <a:p>
                      <a:pPr algn="ctr"/>
                      <a:r>
                        <a:rPr lang="en-US" dirty="0"/>
                        <a:t>13</a:t>
                      </a:r>
                    </a:p>
                  </a:txBody>
                  <a:tcPr/>
                </a:tc>
                <a:tc>
                  <a:txBody>
                    <a:bodyPr/>
                    <a:lstStyle/>
                    <a:p>
                      <a:pPr algn="ctr"/>
                      <a:r>
                        <a:rPr lang="en-US" dirty="0"/>
                        <a:t>13</a:t>
                      </a:r>
                    </a:p>
                  </a:txBody>
                  <a:tcPr/>
                </a:tc>
                <a:extLst>
                  <a:ext uri="{0D108BD9-81ED-4DB2-BD59-A6C34878D82A}">
                    <a16:rowId xmlns:a16="http://schemas.microsoft.com/office/drawing/2014/main" val="1198249848"/>
                  </a:ext>
                </a:extLst>
              </a:tr>
            </a:tbl>
          </a:graphicData>
        </a:graphic>
      </p:graphicFrame>
    </p:spTree>
    <p:extLst>
      <p:ext uri="{BB962C8B-B14F-4D97-AF65-F5344CB8AC3E}">
        <p14:creationId xmlns:p14="http://schemas.microsoft.com/office/powerpoint/2010/main" val="358645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47F40-684A-B72E-73C5-684EE6842F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F7A613-D761-EABB-CDC4-C5B869BD5856}"/>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4EB68-558F-42B9-6BF2-3A46A5A46DBD}"/>
              </a:ext>
            </a:extLst>
          </p:cNvPr>
          <p:cNvSpPr>
            <a:spLocks noGrp="1"/>
          </p:cNvSpPr>
          <p:nvPr>
            <p:ph type="title"/>
          </p:nvPr>
        </p:nvSpPr>
        <p:spPr>
          <a:xfrm>
            <a:off x="1070293" y="428626"/>
            <a:ext cx="4154805" cy="5353050"/>
          </a:xfrm>
        </p:spPr>
        <p:txBody>
          <a:bodyPr>
            <a:normAutofit/>
          </a:bodyPr>
          <a:lstStyle/>
          <a:p>
            <a:pPr algn="ctr"/>
            <a:r>
              <a:rPr lang="en-US" sz="5400" dirty="0">
                <a:solidFill>
                  <a:srgbClr val="F6D340"/>
                </a:solidFill>
                <a:latin typeface="Segoe UI Black" panose="020B0A02040204020203" pitchFamily="34" charset="0"/>
                <a:ea typeface="Segoe UI Black" panose="020B0A02040204020203" pitchFamily="34" charset="0"/>
                <a:cs typeface="Open Sans SemiBold" panose="020B0706030804020204" pitchFamily="34" charset="0"/>
              </a:rPr>
              <a:t>MDES Research</a:t>
            </a:r>
          </a:p>
        </p:txBody>
      </p:sp>
      <p:pic>
        <p:nvPicPr>
          <p:cNvPr id="6" name="Content Placeholder 5" descr="A white letter on a black background">
            <a:extLst>
              <a:ext uri="{FF2B5EF4-FFF2-40B4-BE49-F238E27FC236}">
                <a16:creationId xmlns:a16="http://schemas.microsoft.com/office/drawing/2014/main" id="{64D7D511-4466-16BF-C670-2575CEB0E3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57010FBC-7C6D-91C1-21A5-06F5B818D069}"/>
              </a:ext>
            </a:extLst>
          </p:cNvPr>
          <p:cNvSpPr>
            <a:spLocks noGrp="1"/>
          </p:cNvSpPr>
          <p:nvPr>
            <p:ph type="sldNum" sz="quarter" idx="12"/>
          </p:nvPr>
        </p:nvSpPr>
        <p:spPr>
          <a:xfrm>
            <a:off x="11491546" y="6487630"/>
            <a:ext cx="668096" cy="365125"/>
          </a:xfrm>
        </p:spPr>
        <p:txBody>
          <a:bodyPr/>
          <a:lstStyle/>
          <a:p>
            <a:r>
              <a:rPr lang="en-US" sz="1400" dirty="0">
                <a:solidFill>
                  <a:schemeClr val="bg1"/>
                </a:solidFill>
              </a:rPr>
              <a:t>- </a:t>
            </a:r>
            <a:fld id="{E1C13079-9C97-4022-AE6E-A146CC3A3941}" type="slidenum">
              <a:rPr lang="en-US" sz="1400" smtClean="0">
                <a:solidFill>
                  <a:schemeClr val="bg1"/>
                </a:solidFill>
              </a:rPr>
              <a:t>22</a:t>
            </a:fld>
            <a:r>
              <a:rPr lang="en-US" sz="1400" dirty="0">
                <a:solidFill>
                  <a:schemeClr val="bg1"/>
                </a:solidFill>
              </a:rPr>
              <a:t> -</a:t>
            </a:r>
          </a:p>
        </p:txBody>
      </p:sp>
      <p:sp>
        <p:nvSpPr>
          <p:cNvPr id="9" name="TextBox 8">
            <a:extLst>
              <a:ext uri="{FF2B5EF4-FFF2-40B4-BE49-F238E27FC236}">
                <a16:creationId xmlns:a16="http://schemas.microsoft.com/office/drawing/2014/main" id="{70EEE8A2-45E8-C0F0-5812-5A68E58C7659}"/>
              </a:ext>
            </a:extLst>
          </p:cNvPr>
          <p:cNvSpPr txBox="1"/>
          <p:nvPr/>
        </p:nvSpPr>
        <p:spPr>
          <a:xfrm>
            <a:off x="5383631" y="1258621"/>
            <a:ext cx="5738076" cy="3877985"/>
          </a:xfrm>
          <a:prstGeom prst="rect">
            <a:avLst/>
          </a:prstGeom>
          <a:noFill/>
        </p:spPr>
        <p:txBody>
          <a:bodyPr wrap="square" rtlCol="0">
            <a:spAutoFit/>
          </a:bodyPr>
          <a:lstStyle/>
          <a:p>
            <a:pPr>
              <a:spcBef>
                <a:spcPts val="600"/>
              </a:spcBef>
              <a:spcAft>
                <a:spcPts val="600"/>
              </a:spcAft>
            </a:pPr>
            <a:r>
              <a:rPr lang="en-US" sz="3600" b="1" dirty="0">
                <a:solidFill>
                  <a:schemeClr val="bg1"/>
                </a:solidFill>
              </a:rPr>
              <a:t>How does PhD student well-being differ:</a:t>
            </a:r>
          </a:p>
          <a:p>
            <a:pPr marL="457200" indent="-457200">
              <a:spcBef>
                <a:spcPts val="600"/>
              </a:spcBef>
              <a:spcAft>
                <a:spcPts val="600"/>
              </a:spcAft>
              <a:buFont typeface="Arial" panose="020B0604020202020204" pitchFamily="34" charset="0"/>
              <a:buChar char="•"/>
            </a:pPr>
            <a:r>
              <a:rPr lang="en-US" sz="3600" b="1" dirty="0">
                <a:solidFill>
                  <a:schemeClr val="bg1"/>
                </a:solidFill>
              </a:rPr>
              <a:t>Over time?</a:t>
            </a:r>
          </a:p>
          <a:p>
            <a:pPr marL="457200" indent="-457200">
              <a:spcBef>
                <a:spcPts val="600"/>
              </a:spcBef>
              <a:spcAft>
                <a:spcPts val="600"/>
              </a:spcAft>
              <a:buFont typeface="Arial" panose="020B0604020202020204" pitchFamily="34" charset="0"/>
              <a:buChar char="•"/>
            </a:pPr>
            <a:r>
              <a:rPr lang="en-US" sz="3600" b="1" dirty="0">
                <a:solidFill>
                  <a:schemeClr val="bg1"/>
                </a:solidFill>
              </a:rPr>
              <a:t>Across types of students?</a:t>
            </a:r>
          </a:p>
          <a:p>
            <a:pPr marL="457200" indent="-457200">
              <a:spcBef>
                <a:spcPts val="600"/>
              </a:spcBef>
              <a:spcAft>
                <a:spcPts val="600"/>
              </a:spcAft>
              <a:buFont typeface="Arial" panose="020B0604020202020204" pitchFamily="34" charset="0"/>
              <a:buChar char="•"/>
            </a:pPr>
            <a:r>
              <a:rPr lang="en-US" sz="3600" b="1" dirty="0">
                <a:solidFill>
                  <a:schemeClr val="bg1"/>
                </a:solidFill>
              </a:rPr>
              <a:t>Across cohorts?</a:t>
            </a:r>
          </a:p>
        </p:txBody>
      </p:sp>
    </p:spTree>
    <p:extLst>
      <p:ext uri="{BB962C8B-B14F-4D97-AF65-F5344CB8AC3E}">
        <p14:creationId xmlns:p14="http://schemas.microsoft.com/office/powerpoint/2010/main" val="198331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242D-78C1-EA6A-A373-898151E20D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914C2F-B0FE-FBE0-07B7-9863202C0FD7}"/>
              </a:ext>
            </a:extLst>
          </p:cNvPr>
          <p:cNvSpPr/>
          <p:nvPr/>
        </p:nvSpPr>
        <p:spPr>
          <a:xfrm>
            <a:off x="0" y="-52594"/>
            <a:ext cx="12192000" cy="691059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F0AB7624-9716-2DD8-11EB-F54028C636DF}"/>
              </a:ext>
            </a:extLst>
          </p:cNvPr>
          <p:cNvSpPr>
            <a:spLocks noGrp="1"/>
          </p:cNvSpPr>
          <p:nvPr>
            <p:ph type="sldNum" sz="quarter" idx="12"/>
          </p:nvPr>
        </p:nvSpPr>
        <p:spPr>
          <a:xfrm>
            <a:off x="11517923" y="6487630"/>
            <a:ext cx="641719" cy="365125"/>
          </a:xfrm>
        </p:spPr>
        <p:txBody>
          <a:bodyPr/>
          <a:lstStyle/>
          <a:p>
            <a:r>
              <a:rPr lang="en-US" sz="1400" dirty="0">
                <a:solidFill>
                  <a:schemeClr val="bg1"/>
                </a:solidFill>
              </a:rPr>
              <a:t>- </a:t>
            </a:r>
            <a:fld id="{E1C13079-9C97-4022-AE6E-A146CC3A3941}" type="slidenum">
              <a:rPr lang="en-US" sz="1400" smtClean="0">
                <a:solidFill>
                  <a:schemeClr val="bg1"/>
                </a:solidFill>
              </a:rPr>
              <a:t>23</a:t>
            </a:fld>
            <a:r>
              <a:rPr lang="en-US" sz="1400" dirty="0">
                <a:solidFill>
                  <a:schemeClr val="bg1"/>
                </a:solidFill>
              </a:rPr>
              <a:t> -</a:t>
            </a:r>
          </a:p>
        </p:txBody>
      </p:sp>
      <p:pic>
        <p:nvPicPr>
          <p:cNvPr id="5" name="Picture 4" descr="A qr code with a letter m&#10;&#10;AI-generated content may be incorrect.">
            <a:extLst>
              <a:ext uri="{FF2B5EF4-FFF2-40B4-BE49-F238E27FC236}">
                <a16:creationId xmlns:a16="http://schemas.microsoft.com/office/drawing/2014/main" id="{A01C67FC-4E39-3AFB-6477-C703C9EE0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56" y="2418909"/>
            <a:ext cx="2733036" cy="2733036"/>
          </a:xfrm>
          <a:prstGeom prst="rect">
            <a:avLst/>
          </a:prstGeom>
          <a:solidFill>
            <a:schemeClr val="bg1"/>
          </a:solidFill>
        </p:spPr>
      </p:pic>
      <p:pic>
        <p:nvPicPr>
          <p:cNvPr id="14" name="Picture 13">
            <a:extLst>
              <a:ext uri="{FF2B5EF4-FFF2-40B4-BE49-F238E27FC236}">
                <a16:creationId xmlns:a16="http://schemas.microsoft.com/office/drawing/2014/main" id="{E8A0F306-5B89-3005-F2A9-FF68EA683923}"/>
              </a:ext>
            </a:extLst>
          </p:cNvPr>
          <p:cNvPicPr>
            <a:picLocks noChangeAspect="1"/>
          </p:cNvPicPr>
          <p:nvPr/>
        </p:nvPicPr>
        <p:blipFill>
          <a:blip r:embed="rId4"/>
          <a:stretch>
            <a:fillRect/>
          </a:stretch>
        </p:blipFill>
        <p:spPr>
          <a:xfrm>
            <a:off x="4168471" y="772399"/>
            <a:ext cx="7646865" cy="5208017"/>
          </a:xfrm>
          <a:prstGeom prst="rect">
            <a:avLst/>
          </a:prstGeom>
        </p:spPr>
      </p:pic>
      <p:pic>
        <p:nvPicPr>
          <p:cNvPr id="20" name="Picture 19">
            <a:extLst>
              <a:ext uri="{FF2B5EF4-FFF2-40B4-BE49-F238E27FC236}">
                <a16:creationId xmlns:a16="http://schemas.microsoft.com/office/drawing/2014/main" id="{F57E1B2E-00D4-9E1E-9CD2-4C9BE66C6ED2}"/>
              </a:ext>
            </a:extLst>
          </p:cNvPr>
          <p:cNvPicPr>
            <a:picLocks noChangeAspect="1"/>
          </p:cNvPicPr>
          <p:nvPr/>
        </p:nvPicPr>
        <p:blipFill>
          <a:blip r:embed="rId5"/>
          <a:srcRect r="16424"/>
          <a:stretch>
            <a:fillRect/>
          </a:stretch>
        </p:blipFill>
        <p:spPr>
          <a:xfrm>
            <a:off x="4168471" y="429451"/>
            <a:ext cx="7646865" cy="342948"/>
          </a:xfrm>
          <a:prstGeom prst="rect">
            <a:avLst/>
          </a:prstGeom>
        </p:spPr>
      </p:pic>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662F244A-D4B7-F86C-1E2A-CFE076A5E09F}"/>
                  </a:ext>
                </a:extLst>
              </p14:cNvPr>
              <p14:cNvContentPartPr/>
              <p14:nvPr/>
            </p14:nvContentPartPr>
            <p14:xfrm>
              <a:off x="4338120" y="5073162"/>
              <a:ext cx="1705320" cy="712176"/>
            </p14:xfrm>
          </p:contentPart>
        </mc:Choice>
        <mc:Fallback xmlns="">
          <p:pic>
            <p:nvPicPr>
              <p:cNvPr id="28" name="Ink 27">
                <a:extLst>
                  <a:ext uri="{FF2B5EF4-FFF2-40B4-BE49-F238E27FC236}">
                    <a16:creationId xmlns:a16="http://schemas.microsoft.com/office/drawing/2014/main" id="{662F244A-D4B7-F86C-1E2A-CFE076A5E09F}"/>
                  </a:ext>
                </a:extLst>
              </p:cNvPr>
              <p:cNvPicPr/>
              <p:nvPr/>
            </p:nvPicPr>
            <p:blipFill>
              <a:blip r:embed="rId7"/>
              <a:stretch>
                <a:fillRect/>
              </a:stretch>
            </p:blipFill>
            <p:spPr>
              <a:xfrm>
                <a:off x="4328760" y="5054439"/>
                <a:ext cx="1724040" cy="74998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B415957F-8180-23BF-4D01-ADB467C84438}"/>
                  </a:ext>
                </a:extLst>
              </p14:cNvPr>
              <p14:cNvContentPartPr/>
              <p14:nvPr/>
            </p14:nvContentPartPr>
            <p14:xfrm>
              <a:off x="6213089" y="5073162"/>
              <a:ext cx="1770326" cy="809016"/>
            </p14:xfrm>
          </p:contentPart>
        </mc:Choice>
        <mc:Fallback xmlns="">
          <p:pic>
            <p:nvPicPr>
              <p:cNvPr id="29" name="Ink 28">
                <a:extLst>
                  <a:ext uri="{FF2B5EF4-FFF2-40B4-BE49-F238E27FC236}">
                    <a16:creationId xmlns:a16="http://schemas.microsoft.com/office/drawing/2014/main" id="{B415957F-8180-23BF-4D01-ADB467C84438}"/>
                  </a:ext>
                </a:extLst>
              </p:cNvPr>
              <p:cNvPicPr/>
              <p:nvPr/>
            </p:nvPicPr>
            <p:blipFill>
              <a:blip r:embed="rId9"/>
              <a:stretch>
                <a:fillRect/>
              </a:stretch>
            </p:blipFill>
            <p:spPr>
              <a:xfrm>
                <a:off x="6203730" y="5054080"/>
                <a:ext cx="1789044" cy="8468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31A32BE6-D329-EEF8-2A80-2E8FB8C343BA}"/>
                  </a:ext>
                </a:extLst>
              </p14:cNvPr>
              <p14:cNvContentPartPr/>
              <p14:nvPr/>
            </p14:nvContentPartPr>
            <p14:xfrm>
              <a:off x="2628762" y="5882178"/>
              <a:ext cx="360" cy="360"/>
            </p14:xfrm>
          </p:contentPart>
        </mc:Choice>
        <mc:Fallback xmlns="">
          <p:pic>
            <p:nvPicPr>
              <p:cNvPr id="30" name="Ink 29">
                <a:extLst>
                  <a:ext uri="{FF2B5EF4-FFF2-40B4-BE49-F238E27FC236}">
                    <a16:creationId xmlns:a16="http://schemas.microsoft.com/office/drawing/2014/main" id="{31A32BE6-D329-EEF8-2A80-2E8FB8C343BA}"/>
                  </a:ext>
                </a:extLst>
              </p:cNvPr>
              <p:cNvPicPr/>
              <p:nvPr/>
            </p:nvPicPr>
            <p:blipFill>
              <a:blip r:embed="rId11"/>
              <a:stretch>
                <a:fillRect/>
              </a:stretch>
            </p:blipFill>
            <p:spPr>
              <a:xfrm>
                <a:off x="2610762" y="5846178"/>
                <a:ext cx="36000" cy="72000"/>
              </a:xfrm>
              <a:prstGeom prst="rect">
                <a:avLst/>
              </a:prstGeom>
            </p:spPr>
          </p:pic>
        </mc:Fallback>
      </mc:AlternateContent>
      <p:sp>
        <p:nvSpPr>
          <p:cNvPr id="31" name="Title 1">
            <a:extLst>
              <a:ext uri="{FF2B5EF4-FFF2-40B4-BE49-F238E27FC236}">
                <a16:creationId xmlns:a16="http://schemas.microsoft.com/office/drawing/2014/main" id="{017C9CAB-6188-5069-34CB-8E7745E450DE}"/>
              </a:ext>
            </a:extLst>
          </p:cNvPr>
          <p:cNvSpPr>
            <a:spLocks noGrp="1"/>
          </p:cNvSpPr>
          <p:nvPr>
            <p:ph type="title"/>
          </p:nvPr>
        </p:nvSpPr>
        <p:spPr>
          <a:xfrm>
            <a:off x="-57814" y="833686"/>
            <a:ext cx="4154805" cy="1496889"/>
          </a:xfrm>
        </p:spPr>
        <p:txBody>
          <a:bodyPr>
            <a:normAutofit fontScale="90000"/>
          </a:bodyPr>
          <a:lstStyle/>
          <a:p>
            <a:pPr algn="ctr"/>
            <a:r>
              <a:rPr lang="en-US" sz="5400" dirty="0">
                <a:solidFill>
                  <a:srgbClr val="F6D340"/>
                </a:solidFill>
                <a:latin typeface="Segoe UI Black" panose="020B0A02040204020203" pitchFamily="34" charset="0"/>
                <a:ea typeface="Segoe UI Black" panose="020B0A02040204020203" pitchFamily="34" charset="0"/>
                <a:cs typeface="Open Sans SemiBold" panose="020B0706030804020204" pitchFamily="34" charset="0"/>
              </a:rPr>
              <a:t>MDES Research</a:t>
            </a:r>
          </a:p>
        </p:txBody>
      </p:sp>
    </p:spTree>
    <p:extLst>
      <p:ext uri="{BB962C8B-B14F-4D97-AF65-F5344CB8AC3E}">
        <p14:creationId xmlns:p14="http://schemas.microsoft.com/office/powerpoint/2010/main" val="2111476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540E-03AE-5B86-6619-8AD3939336A2}"/>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EA86A43-77F2-D787-E1CB-6334F1430059}"/>
              </a:ext>
            </a:extLst>
          </p:cNvPr>
          <p:cNvSpPr>
            <a:spLocks noGrp="1"/>
          </p:cNvSpPr>
          <p:nvPr>
            <p:ph type="title"/>
          </p:nvPr>
        </p:nvSpPr>
        <p:spPr>
          <a:xfrm>
            <a:off x="838200" y="365125"/>
            <a:ext cx="10515600" cy="1325563"/>
          </a:xfrm>
        </p:spPr>
        <p:txBody>
          <a:bodyPr/>
          <a:lstStyle/>
          <a:p>
            <a:endParaRPr lang="en-US" dirty="0"/>
          </a:p>
        </p:txBody>
      </p:sp>
      <p:sp>
        <p:nvSpPr>
          <p:cNvPr id="12" name="Rectangle 11">
            <a:extLst>
              <a:ext uri="{FF2B5EF4-FFF2-40B4-BE49-F238E27FC236}">
                <a16:creationId xmlns:a16="http://schemas.microsoft.com/office/drawing/2014/main" id="{15FF4453-AEC1-6336-8460-DC2FC9B82AD9}"/>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25" descr="A person sitting in a blue chair under a tree&#10;&#10;AI-generated content may be incorrect.">
            <a:extLst>
              <a:ext uri="{FF2B5EF4-FFF2-40B4-BE49-F238E27FC236}">
                <a16:creationId xmlns:a16="http://schemas.microsoft.com/office/drawing/2014/main" id="{BCDB4A3E-2034-B978-9B81-FCA8A706D37C}"/>
              </a:ext>
            </a:extLst>
          </p:cNvPr>
          <p:cNvPicPr>
            <a:picLocks noGrp="1" noChangeAspect="1"/>
          </p:cNvPicPr>
          <p:nvPr>
            <p:ph idx="1"/>
          </p:nvPr>
        </p:nvPicPr>
        <p:blipFill>
          <a:blip r:embed="rId3">
            <a:duotone>
              <a:prstClr val="black"/>
              <a:schemeClr val="accent1">
                <a:tint val="45000"/>
                <a:satMod val="400000"/>
              </a:schemeClr>
            </a:duotone>
            <a:alphaModFix amt="35000"/>
            <a:extLst>
              <a:ext uri="{28A0092B-C50C-407E-A947-70E740481C1C}">
                <a14:useLocalDpi xmlns:a14="http://schemas.microsoft.com/office/drawing/2010/main" val="0"/>
              </a:ext>
            </a:extLst>
          </a:blip>
          <a:srcRect t="24007" b="38493"/>
          <a:stretch>
            <a:fillRect/>
          </a:stretch>
        </p:blipFill>
        <p:spPr>
          <a:xfrm>
            <a:off x="0" y="-5246"/>
            <a:ext cx="12192000" cy="6858001"/>
          </a:xfrm>
        </p:spPr>
      </p:pic>
      <p:sp>
        <p:nvSpPr>
          <p:cNvPr id="15" name="Title 1">
            <a:extLst>
              <a:ext uri="{FF2B5EF4-FFF2-40B4-BE49-F238E27FC236}">
                <a16:creationId xmlns:a16="http://schemas.microsoft.com/office/drawing/2014/main" id="{E0C9F132-3B5A-E5DF-3D45-12E76A876BD3}"/>
              </a:ext>
            </a:extLst>
          </p:cNvPr>
          <p:cNvSpPr txBox="1">
            <a:spLocks/>
          </p:cNvSpPr>
          <p:nvPr/>
        </p:nvSpPr>
        <p:spPr>
          <a:xfrm>
            <a:off x="0" y="2672577"/>
            <a:ext cx="12159642" cy="909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Findings: </a:t>
            </a:r>
          </a:p>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Differences Over Time</a:t>
            </a:r>
          </a:p>
        </p:txBody>
      </p:sp>
      <p:sp>
        <p:nvSpPr>
          <p:cNvPr id="2" name="Slide Number Placeholder 6">
            <a:extLst>
              <a:ext uri="{FF2B5EF4-FFF2-40B4-BE49-F238E27FC236}">
                <a16:creationId xmlns:a16="http://schemas.microsoft.com/office/drawing/2014/main" id="{BF4B05A7-BC51-2A62-7EB0-823AE43AF612}"/>
              </a:ext>
            </a:extLst>
          </p:cNvPr>
          <p:cNvSpPr>
            <a:spLocks noGrp="1"/>
          </p:cNvSpPr>
          <p:nvPr>
            <p:ph type="sldNum" sz="quarter" idx="12"/>
          </p:nvPr>
        </p:nvSpPr>
        <p:spPr>
          <a:xfrm>
            <a:off x="11549743" y="6487630"/>
            <a:ext cx="609899" cy="365125"/>
          </a:xfrm>
        </p:spPr>
        <p:txBody>
          <a:bodyPr/>
          <a:lstStyle/>
          <a:p>
            <a:r>
              <a:rPr lang="en-US" sz="1400" dirty="0">
                <a:solidFill>
                  <a:schemeClr val="bg1"/>
                </a:solidFill>
              </a:rPr>
              <a:t>- </a:t>
            </a:r>
            <a:fld id="{E1C13079-9C97-4022-AE6E-A146CC3A3941}" type="slidenum">
              <a:rPr lang="en-US" sz="1400" smtClean="0">
                <a:solidFill>
                  <a:schemeClr val="bg1"/>
                </a:solidFill>
              </a:rPr>
              <a:t>24</a:t>
            </a:fld>
            <a:r>
              <a:rPr lang="en-US" sz="1400" dirty="0">
                <a:solidFill>
                  <a:schemeClr val="bg1"/>
                </a:solidFill>
              </a:rPr>
              <a:t> -</a:t>
            </a:r>
          </a:p>
        </p:txBody>
      </p:sp>
    </p:spTree>
    <p:extLst>
      <p:ext uri="{BB962C8B-B14F-4D97-AF65-F5344CB8AC3E}">
        <p14:creationId xmlns:p14="http://schemas.microsoft.com/office/powerpoint/2010/main" val="4056796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BA009-0842-762F-5F0C-97AA6E6EF1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5E259D-D547-B39D-2B98-01DCD4653901}"/>
              </a:ext>
            </a:extLst>
          </p:cNvPr>
          <p:cNvSpPr/>
          <p:nvPr/>
        </p:nvSpPr>
        <p:spPr>
          <a:xfrm>
            <a:off x="0" y="-58768"/>
            <a:ext cx="12224358" cy="691676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B07AEC2-9803-E57E-25CB-9D0704A18566}"/>
              </a:ext>
            </a:extLst>
          </p:cNvPr>
          <p:cNvSpPr>
            <a:spLocks noGrp="1"/>
          </p:cNvSpPr>
          <p:nvPr>
            <p:ph type="sldNum" sz="quarter" idx="12"/>
          </p:nvPr>
        </p:nvSpPr>
        <p:spPr>
          <a:xfrm>
            <a:off x="11560629" y="6566296"/>
            <a:ext cx="599013" cy="253801"/>
          </a:xfrm>
        </p:spPr>
        <p:txBody>
          <a:bodyPr/>
          <a:lstStyle/>
          <a:p>
            <a:r>
              <a:rPr lang="en-US" sz="1400" dirty="0">
                <a:solidFill>
                  <a:schemeClr val="bg1"/>
                </a:solidFill>
              </a:rPr>
              <a:t>- </a:t>
            </a:r>
            <a:fld id="{E1C13079-9C97-4022-AE6E-A146CC3A3941}" type="slidenum">
              <a:rPr lang="en-US" sz="1400" smtClean="0">
                <a:solidFill>
                  <a:schemeClr val="bg1"/>
                </a:solidFill>
              </a:rPr>
              <a:t>25</a:t>
            </a:fld>
            <a:r>
              <a:rPr lang="en-US" sz="1400" dirty="0">
                <a:solidFill>
                  <a:schemeClr val="bg1"/>
                </a:solidFill>
              </a:rPr>
              <a:t> -</a:t>
            </a:r>
          </a:p>
        </p:txBody>
      </p:sp>
      <p:graphicFrame>
        <p:nvGraphicFramePr>
          <p:cNvPr id="18" name="Table 17">
            <a:extLst>
              <a:ext uri="{FF2B5EF4-FFF2-40B4-BE49-F238E27FC236}">
                <a16:creationId xmlns:a16="http://schemas.microsoft.com/office/drawing/2014/main" id="{F40CA9F6-3958-4B44-3998-F434D21030DE}"/>
              </a:ext>
            </a:extLst>
          </p:cNvPr>
          <p:cNvGraphicFramePr>
            <a:graphicFrameLocks noGrp="1"/>
          </p:cNvGraphicFramePr>
          <p:nvPr>
            <p:extLst>
              <p:ext uri="{D42A27DB-BD31-4B8C-83A1-F6EECF244321}">
                <p14:modId xmlns:p14="http://schemas.microsoft.com/office/powerpoint/2010/main" val="3950277426"/>
              </p:ext>
            </p:extLst>
          </p:nvPr>
        </p:nvGraphicFramePr>
        <p:xfrm>
          <a:off x="511627" y="76196"/>
          <a:ext cx="11247120" cy="6503129"/>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814854987"/>
                    </a:ext>
                  </a:extLst>
                </a:gridCol>
                <a:gridCol w="3657600">
                  <a:extLst>
                    <a:ext uri="{9D8B030D-6E8A-4147-A177-3AD203B41FA5}">
                      <a16:colId xmlns:a16="http://schemas.microsoft.com/office/drawing/2014/main" val="2269288374"/>
                    </a:ext>
                  </a:extLst>
                </a:gridCol>
                <a:gridCol w="1737360">
                  <a:extLst>
                    <a:ext uri="{9D8B030D-6E8A-4147-A177-3AD203B41FA5}">
                      <a16:colId xmlns:a16="http://schemas.microsoft.com/office/drawing/2014/main" val="1630421473"/>
                    </a:ext>
                  </a:extLst>
                </a:gridCol>
                <a:gridCol w="3931920">
                  <a:extLst>
                    <a:ext uri="{9D8B030D-6E8A-4147-A177-3AD203B41FA5}">
                      <a16:colId xmlns:a16="http://schemas.microsoft.com/office/drawing/2014/main" val="3408098803"/>
                    </a:ext>
                  </a:extLst>
                </a:gridCol>
                <a:gridCol w="731520">
                  <a:extLst>
                    <a:ext uri="{9D8B030D-6E8A-4147-A177-3AD203B41FA5}">
                      <a16:colId xmlns:a16="http://schemas.microsoft.com/office/drawing/2014/main" val="3463239638"/>
                    </a:ext>
                  </a:extLst>
                </a:gridCol>
              </a:tblGrid>
              <a:tr h="822960">
                <a:tc gridSpan="5">
                  <a:txBody>
                    <a:bodyPr/>
                    <a:lstStyle/>
                    <a:p>
                      <a:pPr algn="ctr"/>
                      <a:r>
                        <a:rPr lang="en-US" sz="1800" dirty="0"/>
                        <a:t>Average Mental Health, Physical Health, and Stress Ratings, by Year in Program</a:t>
                      </a:r>
                    </a:p>
                  </a:txBody>
                  <a:tcPr>
                    <a:solidFill>
                      <a:schemeClr val="bg1"/>
                    </a:solidFill>
                  </a:tcPr>
                </a:tc>
                <a:tc hMerge="1">
                  <a:txBody>
                    <a:bodyPr/>
                    <a:lstStyle/>
                    <a:p>
                      <a:endParaRPr dirty="0"/>
                    </a:p>
                  </a:txBody>
                  <a:tcPr>
                    <a:solidFill>
                      <a:schemeClr val="bg1"/>
                    </a:solidFill>
                  </a:tcPr>
                </a:tc>
                <a:tc hMerge="1">
                  <a:txBody>
                    <a:bodyPr/>
                    <a:lstStyle/>
                    <a:p>
                      <a:endParaRPr lang="en-US" dirty="0"/>
                    </a:p>
                  </a:txBody>
                  <a:tcPr>
                    <a:solidFill>
                      <a:schemeClr val="bg1"/>
                    </a:solidFill>
                  </a:tcPr>
                </a:tc>
                <a:tc hMerge="1">
                  <a:txBody>
                    <a:bodyPr/>
                    <a:lstStyle/>
                    <a:p>
                      <a:pPr algn="ctr"/>
                      <a:endParaRPr lang="en-US" sz="1600" dirty="0"/>
                    </a:p>
                  </a:txBody>
                  <a:tcPr>
                    <a:solidFill>
                      <a:schemeClr val="bg1"/>
                    </a:solidFill>
                  </a:tcPr>
                </a:tc>
                <a:tc hMerge="1">
                  <a:txBody>
                    <a:bodyPr/>
                    <a:lstStyle/>
                    <a:p>
                      <a:pPr algn="ctr"/>
                      <a:endParaRPr lang="en-US" sz="1600" dirty="0"/>
                    </a:p>
                  </a:txBody>
                  <a:tcPr>
                    <a:solidFill>
                      <a:schemeClr val="bg1"/>
                    </a:solidFill>
                  </a:tcPr>
                </a:tc>
                <a:extLst>
                  <a:ext uri="{0D108BD9-81ED-4DB2-BD59-A6C34878D82A}">
                    <a16:rowId xmlns:a16="http://schemas.microsoft.com/office/drawing/2014/main" val="3436113713"/>
                  </a:ext>
                </a:extLst>
              </a:tr>
              <a:tr h="5375369">
                <a:tc>
                  <a:txBody>
                    <a:bodyPr/>
                    <a:lstStyle/>
                    <a:p>
                      <a:endParaRPr lang="en-US" dirty="0"/>
                    </a:p>
                  </a:txBody>
                  <a:tcPr>
                    <a:solidFill>
                      <a:schemeClr val="bg1"/>
                    </a:solidFill>
                  </a:tcPr>
                </a:tc>
                <a:tc>
                  <a:txBody>
                    <a:bodyPr/>
                    <a:lstStyle/>
                    <a:p>
                      <a:endParaRPr lang="en-US" dirty="0"/>
                    </a:p>
                  </a:txBody>
                  <a:tcP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solidFill>
                      <a:schemeClr val="bg1"/>
                    </a:solidFill>
                  </a:tcPr>
                </a:tc>
                <a:tc>
                  <a:txBody>
                    <a:bodyPr/>
                    <a:lstStyle/>
                    <a:p>
                      <a:endParaRPr lang="en-US" dirty="0"/>
                    </a:p>
                  </a:txBody>
                  <a:tcP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solidFill>
                      <a:schemeClr val="bg1"/>
                    </a:solidFill>
                  </a:tcPr>
                </a:tc>
                <a:extLst>
                  <a:ext uri="{0D108BD9-81ED-4DB2-BD59-A6C34878D82A}">
                    <a16:rowId xmlns:a16="http://schemas.microsoft.com/office/drawing/2014/main" val="2436816609"/>
                  </a:ext>
                </a:extLst>
              </a:tr>
              <a:tr h="274320">
                <a:tc>
                  <a:txBody>
                    <a:bodyPr/>
                    <a:lstStyle/>
                    <a:p>
                      <a:pPr algn="ctr"/>
                      <a:endParaRPr lang="en-US" sz="1400" dirty="0">
                        <a:solidFill>
                          <a:schemeClr val="bg2">
                            <a:lumMod val="2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1400" dirty="0">
                          <a:solidFill>
                            <a:schemeClr val="bg2">
                              <a:lumMod val="50000"/>
                            </a:schemeClr>
                          </a:solidFill>
                          <a:latin typeface="Cambria" panose="02040503050406030204" pitchFamily="18" charset="0"/>
                          <a:ea typeface="Cambria" panose="02040503050406030204" pitchFamily="18" charset="0"/>
                          <a:cs typeface="Times New Roman" panose="02020603050405020304" pitchFamily="18" charset="0"/>
                        </a:rPr>
                        <a:t>Year in Program</a:t>
                      </a:r>
                    </a:p>
                  </a:txBody>
                  <a:tcPr>
                    <a:solidFill>
                      <a:schemeClr val="bg1"/>
                    </a:solidFill>
                  </a:tcPr>
                </a:tc>
                <a:tc>
                  <a:txBody>
                    <a:bodyPr/>
                    <a:lstStyle/>
                    <a:p>
                      <a:pPr algn="ctr"/>
                      <a:endParaRPr lang="en-US" sz="1400" dirty="0">
                        <a:solidFill>
                          <a:schemeClr val="bg2">
                            <a:lumMod val="2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lumMod val="50000"/>
                            </a:schemeClr>
                          </a:solidFill>
                          <a:latin typeface="Cambria" panose="02040503050406030204" pitchFamily="18" charset="0"/>
                          <a:ea typeface="Cambria" panose="02040503050406030204" pitchFamily="18" charset="0"/>
                          <a:cs typeface="Times New Roman" panose="02020603050405020304" pitchFamily="18" charset="0"/>
                        </a:rPr>
                        <a:t>Year in Program</a:t>
                      </a:r>
                    </a:p>
                  </a:txBody>
                  <a:tcPr>
                    <a:solidFill>
                      <a:schemeClr val="bg1"/>
                    </a:solidFill>
                  </a:tcPr>
                </a:tc>
                <a:tc>
                  <a:txBody>
                    <a:bodyPr/>
                    <a:lstStyle/>
                    <a:p>
                      <a:pPr algn="ctr"/>
                      <a:endParaRPr lang="en-US" sz="1400" dirty="0">
                        <a:solidFill>
                          <a:schemeClr val="bg2">
                            <a:lumMod val="2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115440603"/>
                  </a:ext>
                </a:extLst>
              </a:tr>
            </a:tbl>
          </a:graphicData>
        </a:graphic>
      </p:graphicFrame>
      <p:sp>
        <p:nvSpPr>
          <p:cNvPr id="19" name="TextBox 18">
            <a:extLst>
              <a:ext uri="{FF2B5EF4-FFF2-40B4-BE49-F238E27FC236}">
                <a16:creationId xmlns:a16="http://schemas.microsoft.com/office/drawing/2014/main" id="{A2D465D9-092B-F7DF-DD60-2FC9C14C0559}"/>
              </a:ext>
            </a:extLst>
          </p:cNvPr>
          <p:cNvSpPr txBox="1"/>
          <p:nvPr/>
        </p:nvSpPr>
        <p:spPr>
          <a:xfrm>
            <a:off x="1041334" y="5867011"/>
            <a:ext cx="613295" cy="276999"/>
          </a:xfrm>
          <a:prstGeom prst="rect">
            <a:avLst/>
          </a:prstGeom>
          <a:noFill/>
        </p:spPr>
        <p:txBody>
          <a:bodyPr wrap="square" rtlCol="0">
            <a:spAutoFit/>
          </a:bodyPr>
          <a:lstStyle/>
          <a:p>
            <a:pPr algn="r"/>
            <a:r>
              <a:rPr lang="en-US" sz="1200" dirty="0">
                <a:solidFill>
                  <a:schemeClr val="bg2">
                    <a:lumMod val="50000"/>
                  </a:schemeClr>
                </a:solidFill>
                <a:latin typeface="Cambria" panose="02040503050406030204" pitchFamily="18" charset="0"/>
                <a:ea typeface="Cambria" panose="02040503050406030204" pitchFamily="18" charset="0"/>
              </a:rPr>
              <a:t>Fair</a:t>
            </a:r>
          </a:p>
        </p:txBody>
      </p:sp>
      <p:sp>
        <p:nvSpPr>
          <p:cNvPr id="20" name="TextBox 19">
            <a:extLst>
              <a:ext uri="{FF2B5EF4-FFF2-40B4-BE49-F238E27FC236}">
                <a16:creationId xmlns:a16="http://schemas.microsoft.com/office/drawing/2014/main" id="{33AF8F50-29BF-9064-96D3-9E4A180D1FBF}"/>
              </a:ext>
            </a:extLst>
          </p:cNvPr>
          <p:cNvSpPr txBox="1"/>
          <p:nvPr/>
        </p:nvSpPr>
        <p:spPr>
          <a:xfrm>
            <a:off x="1041334" y="3338254"/>
            <a:ext cx="613295" cy="276999"/>
          </a:xfrm>
          <a:prstGeom prst="rect">
            <a:avLst/>
          </a:prstGeom>
          <a:noFill/>
        </p:spPr>
        <p:txBody>
          <a:bodyPr wrap="square" rtlCol="0">
            <a:spAutoFit/>
          </a:bodyPr>
          <a:lstStyle/>
          <a:p>
            <a:pPr algn="r"/>
            <a:r>
              <a:rPr lang="en-US" sz="1200" dirty="0">
                <a:solidFill>
                  <a:schemeClr val="bg2">
                    <a:lumMod val="50000"/>
                  </a:schemeClr>
                </a:solidFill>
                <a:latin typeface="Cambria" panose="02040503050406030204" pitchFamily="18" charset="0"/>
                <a:ea typeface="Cambria" panose="02040503050406030204" pitchFamily="18" charset="0"/>
              </a:rPr>
              <a:t>Good</a:t>
            </a:r>
          </a:p>
        </p:txBody>
      </p:sp>
      <p:sp>
        <p:nvSpPr>
          <p:cNvPr id="21" name="TextBox 20">
            <a:extLst>
              <a:ext uri="{FF2B5EF4-FFF2-40B4-BE49-F238E27FC236}">
                <a16:creationId xmlns:a16="http://schemas.microsoft.com/office/drawing/2014/main" id="{C9A5BA65-7902-905C-DE48-97ECAB4CED3D}"/>
              </a:ext>
            </a:extLst>
          </p:cNvPr>
          <p:cNvSpPr txBox="1"/>
          <p:nvPr/>
        </p:nvSpPr>
        <p:spPr>
          <a:xfrm>
            <a:off x="685800" y="791001"/>
            <a:ext cx="968829" cy="276999"/>
          </a:xfrm>
          <a:prstGeom prst="rect">
            <a:avLst/>
          </a:prstGeom>
          <a:noFill/>
        </p:spPr>
        <p:txBody>
          <a:bodyPr wrap="square" rtlCol="0">
            <a:spAutoFit/>
          </a:bodyPr>
          <a:lstStyle/>
          <a:p>
            <a:pPr algn="r"/>
            <a:r>
              <a:rPr lang="en-US" sz="1200" dirty="0">
                <a:solidFill>
                  <a:schemeClr val="bg2">
                    <a:lumMod val="50000"/>
                  </a:schemeClr>
                </a:solidFill>
                <a:latin typeface="Cambria" panose="02040503050406030204" pitchFamily="18" charset="0"/>
                <a:ea typeface="Cambria" panose="02040503050406030204" pitchFamily="18" charset="0"/>
              </a:rPr>
              <a:t>Very good</a:t>
            </a:r>
          </a:p>
        </p:txBody>
      </p:sp>
      <p:sp>
        <p:nvSpPr>
          <p:cNvPr id="29" name="TextBox 28">
            <a:extLst>
              <a:ext uri="{FF2B5EF4-FFF2-40B4-BE49-F238E27FC236}">
                <a16:creationId xmlns:a16="http://schemas.microsoft.com/office/drawing/2014/main" id="{600B107E-34D3-6CEA-03CE-FE417C6624DC}"/>
              </a:ext>
            </a:extLst>
          </p:cNvPr>
          <p:cNvSpPr txBox="1"/>
          <p:nvPr/>
        </p:nvSpPr>
        <p:spPr>
          <a:xfrm>
            <a:off x="6259289" y="5877896"/>
            <a:ext cx="805540" cy="461665"/>
          </a:xfrm>
          <a:prstGeom prst="rect">
            <a:avLst/>
          </a:prstGeom>
          <a:noFill/>
        </p:spPr>
        <p:txBody>
          <a:bodyPr wrap="square" rtlCol="0">
            <a:spAutoFit/>
          </a:bodyPr>
          <a:lstStyle/>
          <a:p>
            <a:pPr algn="r"/>
            <a:r>
              <a:rPr lang="en-US" sz="1200" dirty="0">
                <a:solidFill>
                  <a:schemeClr val="bg2">
                    <a:lumMod val="50000"/>
                  </a:schemeClr>
                </a:solidFill>
                <a:latin typeface="Cambria" panose="02040503050406030204" pitchFamily="18" charset="0"/>
                <a:ea typeface="Cambria" panose="02040503050406030204" pitchFamily="18" charset="0"/>
              </a:rPr>
              <a:t>Almost never</a:t>
            </a:r>
          </a:p>
        </p:txBody>
      </p:sp>
      <p:sp>
        <p:nvSpPr>
          <p:cNvPr id="30" name="TextBox 29">
            <a:extLst>
              <a:ext uri="{FF2B5EF4-FFF2-40B4-BE49-F238E27FC236}">
                <a16:creationId xmlns:a16="http://schemas.microsoft.com/office/drawing/2014/main" id="{BA1513D7-4A17-6370-9B34-09ABBBA899CF}"/>
              </a:ext>
            </a:extLst>
          </p:cNvPr>
          <p:cNvSpPr txBox="1"/>
          <p:nvPr/>
        </p:nvSpPr>
        <p:spPr>
          <a:xfrm>
            <a:off x="6095999" y="3349139"/>
            <a:ext cx="968829" cy="276999"/>
          </a:xfrm>
          <a:prstGeom prst="rect">
            <a:avLst/>
          </a:prstGeom>
          <a:noFill/>
        </p:spPr>
        <p:txBody>
          <a:bodyPr wrap="square" rtlCol="0">
            <a:spAutoFit/>
          </a:bodyPr>
          <a:lstStyle/>
          <a:p>
            <a:pPr algn="r"/>
            <a:r>
              <a:rPr lang="en-US" sz="1200" dirty="0">
                <a:solidFill>
                  <a:schemeClr val="bg2">
                    <a:lumMod val="50000"/>
                  </a:schemeClr>
                </a:solidFill>
                <a:latin typeface="Cambria" panose="02040503050406030204" pitchFamily="18" charset="0"/>
                <a:ea typeface="Cambria" panose="02040503050406030204" pitchFamily="18" charset="0"/>
              </a:rPr>
              <a:t>Sometimes</a:t>
            </a:r>
          </a:p>
        </p:txBody>
      </p:sp>
      <p:sp>
        <p:nvSpPr>
          <p:cNvPr id="31" name="TextBox 30">
            <a:extLst>
              <a:ext uri="{FF2B5EF4-FFF2-40B4-BE49-F238E27FC236}">
                <a16:creationId xmlns:a16="http://schemas.microsoft.com/office/drawing/2014/main" id="{132914D6-30A1-2E21-80E4-11DD20E9AC94}"/>
              </a:ext>
            </a:extLst>
          </p:cNvPr>
          <p:cNvSpPr txBox="1"/>
          <p:nvPr/>
        </p:nvSpPr>
        <p:spPr>
          <a:xfrm>
            <a:off x="6095999" y="801886"/>
            <a:ext cx="968829" cy="276999"/>
          </a:xfrm>
          <a:prstGeom prst="rect">
            <a:avLst/>
          </a:prstGeom>
          <a:noFill/>
        </p:spPr>
        <p:txBody>
          <a:bodyPr wrap="square" rtlCol="0">
            <a:spAutoFit/>
          </a:bodyPr>
          <a:lstStyle/>
          <a:p>
            <a:pPr algn="r"/>
            <a:r>
              <a:rPr lang="en-US" sz="1200" dirty="0">
                <a:solidFill>
                  <a:schemeClr val="bg2">
                    <a:lumMod val="50000"/>
                  </a:schemeClr>
                </a:solidFill>
                <a:latin typeface="Cambria" panose="02040503050406030204" pitchFamily="18" charset="0"/>
                <a:ea typeface="Cambria" panose="02040503050406030204" pitchFamily="18" charset="0"/>
              </a:rPr>
              <a:t>Fairly often</a:t>
            </a:r>
          </a:p>
        </p:txBody>
      </p:sp>
      <p:sp>
        <p:nvSpPr>
          <p:cNvPr id="35" name="TextBox 34">
            <a:extLst>
              <a:ext uri="{FF2B5EF4-FFF2-40B4-BE49-F238E27FC236}">
                <a16:creationId xmlns:a16="http://schemas.microsoft.com/office/drawing/2014/main" id="{F5A3F5E8-55B4-9268-55B2-A82C5F8438A9}"/>
              </a:ext>
            </a:extLst>
          </p:cNvPr>
          <p:cNvSpPr txBox="1"/>
          <p:nvPr/>
        </p:nvSpPr>
        <p:spPr>
          <a:xfrm>
            <a:off x="518959" y="532019"/>
            <a:ext cx="1230086" cy="276999"/>
          </a:xfrm>
          <a:prstGeom prst="rect">
            <a:avLst/>
          </a:prstGeom>
          <a:noFill/>
        </p:spPr>
        <p:txBody>
          <a:bodyPr wrap="square" rtlCol="0">
            <a:spAutoFit/>
          </a:bodyPr>
          <a:lstStyle/>
          <a:p>
            <a:pPr algn="r"/>
            <a:r>
              <a:rPr lang="en-US" sz="1200" u="sng" dirty="0">
                <a:solidFill>
                  <a:schemeClr val="bg2">
                    <a:lumMod val="50000"/>
                  </a:schemeClr>
                </a:solidFill>
                <a:latin typeface="Cambria" panose="02040503050406030204" pitchFamily="18" charset="0"/>
                <a:ea typeface="Cambria" panose="02040503050406030204" pitchFamily="18" charset="0"/>
              </a:rPr>
              <a:t>Health Rating</a:t>
            </a:r>
          </a:p>
        </p:txBody>
      </p:sp>
      <p:sp>
        <p:nvSpPr>
          <p:cNvPr id="36" name="TextBox 35">
            <a:extLst>
              <a:ext uri="{FF2B5EF4-FFF2-40B4-BE49-F238E27FC236}">
                <a16:creationId xmlns:a16="http://schemas.microsoft.com/office/drawing/2014/main" id="{2FF0327A-03C7-21F4-3236-E2CFC9CAD605}"/>
              </a:ext>
            </a:extLst>
          </p:cNvPr>
          <p:cNvSpPr txBox="1"/>
          <p:nvPr/>
        </p:nvSpPr>
        <p:spPr>
          <a:xfrm>
            <a:off x="5635254" y="532019"/>
            <a:ext cx="1611082" cy="276999"/>
          </a:xfrm>
          <a:prstGeom prst="rect">
            <a:avLst/>
          </a:prstGeom>
          <a:noFill/>
        </p:spPr>
        <p:txBody>
          <a:bodyPr wrap="square" rtlCol="0">
            <a:spAutoFit/>
          </a:bodyPr>
          <a:lstStyle/>
          <a:p>
            <a:pPr algn="r"/>
            <a:r>
              <a:rPr lang="en-US" sz="1200" u="sng" dirty="0">
                <a:solidFill>
                  <a:schemeClr val="bg2">
                    <a:lumMod val="50000"/>
                  </a:schemeClr>
                </a:solidFill>
                <a:latin typeface="Cambria" panose="02040503050406030204" pitchFamily="18" charset="0"/>
                <a:ea typeface="Cambria" panose="02040503050406030204" pitchFamily="18" charset="0"/>
              </a:rPr>
              <a:t>Stress Frequency</a:t>
            </a:r>
            <a:endParaRPr lang="en-US" sz="1200" dirty="0">
              <a:solidFill>
                <a:schemeClr val="bg2">
                  <a:lumMod val="50000"/>
                </a:schemeClr>
              </a:solidFill>
              <a:latin typeface="Cambria" panose="02040503050406030204" pitchFamily="18" charset="0"/>
              <a:ea typeface="Cambria" panose="02040503050406030204" pitchFamily="18" charset="0"/>
            </a:endParaRPr>
          </a:p>
        </p:txBody>
      </p:sp>
      <p:pic>
        <p:nvPicPr>
          <p:cNvPr id="38" name="Picture 37" descr="A close up of a sign&#10;&#10;AI-generated content may be incorrect.">
            <a:extLst>
              <a:ext uri="{FF2B5EF4-FFF2-40B4-BE49-F238E27FC236}">
                <a16:creationId xmlns:a16="http://schemas.microsoft.com/office/drawing/2014/main" id="{0420F3BE-4D12-1B78-969D-136C094111AB}"/>
              </a:ext>
            </a:extLst>
          </p:cNvPr>
          <p:cNvPicPr>
            <a:picLocks noChangeAspect="1"/>
          </p:cNvPicPr>
          <p:nvPr/>
        </p:nvPicPr>
        <p:blipFill>
          <a:blip r:embed="rId5">
            <a:extLst>
              <a:ext uri="{28A0092B-C50C-407E-A947-70E740481C1C}">
                <a14:useLocalDpi xmlns:a14="http://schemas.microsoft.com/office/drawing/2010/main" val="0"/>
              </a:ext>
            </a:extLst>
          </a:blip>
          <a:srcRect t="32265"/>
          <a:stretch>
            <a:fillRect/>
          </a:stretch>
        </p:blipFill>
        <p:spPr>
          <a:xfrm>
            <a:off x="9939882" y="2049539"/>
            <a:ext cx="1268301" cy="362044"/>
          </a:xfrm>
          <a:prstGeom prst="rect">
            <a:avLst/>
          </a:prstGeom>
        </p:spPr>
      </p:pic>
      <p:pic>
        <p:nvPicPr>
          <p:cNvPr id="40" name="Picture 39">
            <a:extLst>
              <a:ext uri="{FF2B5EF4-FFF2-40B4-BE49-F238E27FC236}">
                <a16:creationId xmlns:a16="http://schemas.microsoft.com/office/drawing/2014/main" id="{D5DF5314-09C7-AD10-366D-859F9ED65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247" y="2049539"/>
            <a:ext cx="1267153" cy="362044"/>
          </a:xfrm>
          <a:prstGeom prst="rect">
            <a:avLst/>
          </a:prstGeom>
        </p:spPr>
      </p:pic>
    </p:spTree>
    <p:extLst>
      <p:ext uri="{BB962C8B-B14F-4D97-AF65-F5344CB8AC3E}">
        <p14:creationId xmlns:p14="http://schemas.microsoft.com/office/powerpoint/2010/main" val="213787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E72F5-02A7-D2FB-2E90-7606CE89377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D6604B-AF7F-AEA2-F39C-3E34C8989AC1}"/>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50882270-2E7D-EF7A-7EC9-BEE357181394}"/>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26</a:t>
            </a:fld>
            <a:r>
              <a:rPr lang="en-US" sz="1400" dirty="0">
                <a:solidFill>
                  <a:schemeClr val="bg1"/>
                </a:solidFill>
              </a:rPr>
              <a:t> -</a:t>
            </a:r>
          </a:p>
        </p:txBody>
      </p:sp>
      <p:sp>
        <p:nvSpPr>
          <p:cNvPr id="9" name="TextBox 8">
            <a:extLst>
              <a:ext uri="{FF2B5EF4-FFF2-40B4-BE49-F238E27FC236}">
                <a16:creationId xmlns:a16="http://schemas.microsoft.com/office/drawing/2014/main" id="{33FB8F44-CBB2-31D9-E743-6310743719C3}"/>
              </a:ext>
            </a:extLst>
          </p:cNvPr>
          <p:cNvSpPr txBox="1"/>
          <p:nvPr/>
        </p:nvSpPr>
        <p:spPr>
          <a:xfrm>
            <a:off x="848311" y="2209591"/>
            <a:ext cx="5779476" cy="3691267"/>
          </a:xfrm>
          <a:prstGeom prst="rect">
            <a:avLst/>
          </a:prstGeom>
          <a:noFill/>
        </p:spPr>
        <p:txBody>
          <a:bodyPr wrap="square">
            <a:spAutoFit/>
          </a:bodyPr>
          <a:lstStyle/>
          <a:p>
            <a:pPr>
              <a:spcBef>
                <a:spcPts val="1200"/>
              </a:spcBef>
              <a:spcAft>
                <a:spcPts val="1200"/>
              </a:spcAft>
            </a:pPr>
            <a:r>
              <a:rPr lang="en-US" sz="2000" dirty="0">
                <a:solidFill>
                  <a:srgbClr val="F6D340"/>
                </a:solidFill>
              </a:rPr>
              <a:t>Summary: </a:t>
            </a:r>
            <a:r>
              <a:rPr lang="en-US" sz="2000" dirty="0">
                <a:solidFill>
                  <a:schemeClr val="bg1"/>
                </a:solidFill>
              </a:rPr>
              <a:t>Examines doctoral students’ trajectories of mental health, physical health and disciplinary identity during the first three years of doctoral study.</a:t>
            </a:r>
          </a:p>
          <a:p>
            <a:pPr>
              <a:lnSpc>
                <a:spcPct val="115000"/>
              </a:lnSpc>
              <a:spcBef>
                <a:spcPts val="1200"/>
              </a:spcBef>
              <a:spcAft>
                <a:spcPts val="1200"/>
              </a:spcAft>
              <a:buSzPts val="2300"/>
            </a:pPr>
            <a:r>
              <a:rPr lang="en-US" sz="2000" dirty="0">
                <a:solidFill>
                  <a:srgbClr val="F6D340"/>
                </a:solidFill>
              </a:rPr>
              <a:t>Research Question: </a:t>
            </a:r>
            <a:r>
              <a:rPr lang="en-US" sz="2000" dirty="0">
                <a:solidFill>
                  <a:schemeClr val="bg1"/>
                </a:solidFill>
              </a:rPr>
              <a:t>What psychosocial factors, environments, and contexts differentiate the well-being and developmental trajectories of doctoral students?</a:t>
            </a:r>
          </a:p>
          <a:p>
            <a:pPr>
              <a:lnSpc>
                <a:spcPct val="115000"/>
              </a:lnSpc>
              <a:spcBef>
                <a:spcPts val="1200"/>
              </a:spcBef>
              <a:spcAft>
                <a:spcPts val="1200"/>
              </a:spcAft>
              <a:buSzPts val="2300"/>
            </a:pPr>
            <a:r>
              <a:rPr lang="en-US" sz="2000" dirty="0">
                <a:solidFill>
                  <a:srgbClr val="F6D340"/>
                </a:solidFill>
              </a:rPr>
              <a:t>Method: </a:t>
            </a:r>
            <a:r>
              <a:rPr lang="en-US" sz="2000" dirty="0">
                <a:solidFill>
                  <a:schemeClr val="bg1"/>
                </a:solidFill>
              </a:rPr>
              <a:t>Group-based trajectory modeling (GBTM)</a:t>
            </a:r>
          </a:p>
        </p:txBody>
      </p:sp>
      <p:sp>
        <p:nvSpPr>
          <p:cNvPr id="3" name="TextBox 2">
            <a:extLst>
              <a:ext uri="{FF2B5EF4-FFF2-40B4-BE49-F238E27FC236}">
                <a16:creationId xmlns:a16="http://schemas.microsoft.com/office/drawing/2014/main" id="{DCC3B183-0A53-FE48-D2DF-58DD9B2D9816}"/>
              </a:ext>
            </a:extLst>
          </p:cNvPr>
          <p:cNvSpPr txBox="1"/>
          <p:nvPr/>
        </p:nvSpPr>
        <p:spPr>
          <a:xfrm>
            <a:off x="848311" y="522403"/>
            <a:ext cx="10697308" cy="830997"/>
          </a:xfrm>
          <a:prstGeom prst="rect">
            <a:avLst/>
          </a:prstGeom>
          <a:noFill/>
        </p:spPr>
        <p:txBody>
          <a:bodyPr wrap="square">
            <a:spAutoFit/>
          </a:bodyPr>
          <a:lstStyle/>
          <a:p>
            <a:r>
              <a:rPr lang="en-US" sz="2400" b="1" dirty="0">
                <a:solidFill>
                  <a:srgbClr val="F6D340"/>
                </a:solidFill>
              </a:rPr>
              <a:t>Transition points: Well-being and Disciplinary Identity in the First Years of Doctoral Studies</a:t>
            </a:r>
          </a:p>
        </p:txBody>
      </p:sp>
      <p:sp>
        <p:nvSpPr>
          <p:cNvPr id="6" name="TextBox 5">
            <a:extLst>
              <a:ext uri="{FF2B5EF4-FFF2-40B4-BE49-F238E27FC236}">
                <a16:creationId xmlns:a16="http://schemas.microsoft.com/office/drawing/2014/main" id="{B46DCA78-C811-292A-107C-07E366998814}"/>
              </a:ext>
            </a:extLst>
          </p:cNvPr>
          <p:cNvSpPr txBox="1"/>
          <p:nvPr/>
        </p:nvSpPr>
        <p:spPr>
          <a:xfrm>
            <a:off x="848310" y="1352676"/>
            <a:ext cx="7006151" cy="646331"/>
          </a:xfrm>
          <a:prstGeom prst="rect">
            <a:avLst/>
          </a:prstGeom>
          <a:noFill/>
        </p:spPr>
        <p:txBody>
          <a:bodyPr wrap="square">
            <a:spAutoFit/>
          </a:bodyPr>
          <a:lstStyle/>
          <a:p>
            <a:r>
              <a:rPr lang="en-US" dirty="0">
                <a:solidFill>
                  <a:schemeClr val="bg1"/>
                </a:solidFill>
              </a:rPr>
              <a:t>Gonzalez, J.A., Kim, H., &amp; Flaster, A. </a:t>
            </a:r>
          </a:p>
          <a:p>
            <a:r>
              <a:rPr lang="en-US" i="1" dirty="0">
                <a:solidFill>
                  <a:schemeClr val="bg1"/>
                </a:solidFill>
              </a:rPr>
              <a:t>Studies in Graduate and Postdoctoral Education </a:t>
            </a:r>
            <a:r>
              <a:rPr lang="en-US" dirty="0">
                <a:solidFill>
                  <a:schemeClr val="bg1"/>
                </a:solidFill>
              </a:rPr>
              <a:t>(2021) 12 (1): 26-41 </a:t>
            </a:r>
            <a:endParaRPr lang="en-US" dirty="0"/>
          </a:p>
        </p:txBody>
      </p:sp>
      <p:pic>
        <p:nvPicPr>
          <p:cNvPr id="10" name="Picture 9" descr="A qr code with a letter m">
            <a:extLst>
              <a:ext uri="{FF2B5EF4-FFF2-40B4-BE49-F238E27FC236}">
                <a16:creationId xmlns:a16="http://schemas.microsoft.com/office/drawing/2014/main" id="{5E981791-B656-BB2B-14F7-C4C5081A6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179" y="2356356"/>
            <a:ext cx="3081428" cy="3081428"/>
          </a:xfrm>
          <a:prstGeom prst="rect">
            <a:avLst/>
          </a:prstGeom>
          <a:solidFill>
            <a:schemeClr val="bg1"/>
          </a:solidFill>
        </p:spPr>
      </p:pic>
      <p:sp>
        <p:nvSpPr>
          <p:cNvPr id="15" name="TextBox 14">
            <a:extLst>
              <a:ext uri="{FF2B5EF4-FFF2-40B4-BE49-F238E27FC236}">
                <a16:creationId xmlns:a16="http://schemas.microsoft.com/office/drawing/2014/main" id="{555F81B7-F843-7499-7A69-F9A2DCE0F290}"/>
              </a:ext>
            </a:extLst>
          </p:cNvPr>
          <p:cNvSpPr txBox="1"/>
          <p:nvPr/>
        </p:nvSpPr>
        <p:spPr>
          <a:xfrm>
            <a:off x="7747854" y="5408415"/>
            <a:ext cx="3324078" cy="369332"/>
          </a:xfrm>
          <a:prstGeom prst="rect">
            <a:avLst/>
          </a:prstGeom>
          <a:noFill/>
        </p:spPr>
        <p:txBody>
          <a:bodyPr wrap="square">
            <a:spAutoFit/>
          </a:bodyPr>
          <a:lstStyle/>
          <a:p>
            <a:pPr algn="ctr"/>
            <a:r>
              <a:rPr lang="en-US" dirty="0">
                <a:solidFill>
                  <a:schemeClr val="bg1"/>
                </a:solidFill>
              </a:rPr>
              <a:t>https://myumi.ch/dgVb1</a:t>
            </a:r>
          </a:p>
        </p:txBody>
      </p:sp>
    </p:spTree>
    <p:extLst>
      <p:ext uri="{BB962C8B-B14F-4D97-AF65-F5344CB8AC3E}">
        <p14:creationId xmlns:p14="http://schemas.microsoft.com/office/powerpoint/2010/main" val="89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48A55-E9D4-919F-7E43-295835E51D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CC339B-9666-CF6F-48F8-B765984EF5F8}"/>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3075033-E24C-F5D8-2216-A205D18D76AF}"/>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27</a:t>
            </a:fld>
            <a:r>
              <a:rPr lang="en-US" sz="1400" dirty="0">
                <a:solidFill>
                  <a:schemeClr val="bg1"/>
                </a:solidFill>
              </a:rPr>
              <a:t> -</a:t>
            </a:r>
          </a:p>
        </p:txBody>
      </p:sp>
      <p:graphicFrame>
        <p:nvGraphicFramePr>
          <p:cNvPr id="13" name="Table 12">
            <a:extLst>
              <a:ext uri="{FF2B5EF4-FFF2-40B4-BE49-F238E27FC236}">
                <a16:creationId xmlns:a16="http://schemas.microsoft.com/office/drawing/2014/main" id="{D4B0BEB0-3DD5-6C98-AD0F-6486927CC640}"/>
              </a:ext>
            </a:extLst>
          </p:cNvPr>
          <p:cNvGraphicFramePr>
            <a:graphicFrameLocks noGrp="1"/>
          </p:cNvGraphicFramePr>
          <p:nvPr>
            <p:extLst>
              <p:ext uri="{D42A27DB-BD31-4B8C-83A1-F6EECF244321}">
                <p14:modId xmlns:p14="http://schemas.microsoft.com/office/powerpoint/2010/main" val="1189338969"/>
              </p:ext>
            </p:extLst>
          </p:nvPr>
        </p:nvGraphicFramePr>
        <p:xfrm>
          <a:off x="717837" y="503060"/>
          <a:ext cx="10756326" cy="5841389"/>
        </p:xfrm>
        <a:graphic>
          <a:graphicData uri="http://schemas.openxmlformats.org/drawingml/2006/table">
            <a:tbl>
              <a:tblPr firstRow="1" bandRow="1">
                <a:tableStyleId>{2D5ABB26-0587-4C30-8999-92F81FD0307C}</a:tableStyleId>
              </a:tblPr>
              <a:tblGrid>
                <a:gridCol w="1067736">
                  <a:extLst>
                    <a:ext uri="{9D8B030D-6E8A-4147-A177-3AD203B41FA5}">
                      <a16:colId xmlns:a16="http://schemas.microsoft.com/office/drawing/2014/main" val="3363697660"/>
                    </a:ext>
                  </a:extLst>
                </a:gridCol>
                <a:gridCol w="1614765">
                  <a:extLst>
                    <a:ext uri="{9D8B030D-6E8A-4147-A177-3AD203B41FA5}">
                      <a16:colId xmlns:a16="http://schemas.microsoft.com/office/drawing/2014/main" val="2904683623"/>
                    </a:ext>
                  </a:extLst>
                </a:gridCol>
                <a:gridCol w="1614765">
                  <a:extLst>
                    <a:ext uri="{9D8B030D-6E8A-4147-A177-3AD203B41FA5}">
                      <a16:colId xmlns:a16="http://schemas.microsoft.com/office/drawing/2014/main" val="1752310365"/>
                    </a:ext>
                  </a:extLst>
                </a:gridCol>
                <a:gridCol w="1614765">
                  <a:extLst>
                    <a:ext uri="{9D8B030D-6E8A-4147-A177-3AD203B41FA5}">
                      <a16:colId xmlns:a16="http://schemas.microsoft.com/office/drawing/2014/main" val="4127432572"/>
                    </a:ext>
                  </a:extLst>
                </a:gridCol>
                <a:gridCol w="1614765">
                  <a:extLst>
                    <a:ext uri="{9D8B030D-6E8A-4147-A177-3AD203B41FA5}">
                      <a16:colId xmlns:a16="http://schemas.microsoft.com/office/drawing/2014/main" val="3440509521"/>
                    </a:ext>
                  </a:extLst>
                </a:gridCol>
                <a:gridCol w="1614765">
                  <a:extLst>
                    <a:ext uri="{9D8B030D-6E8A-4147-A177-3AD203B41FA5}">
                      <a16:colId xmlns:a16="http://schemas.microsoft.com/office/drawing/2014/main" val="4278428369"/>
                    </a:ext>
                  </a:extLst>
                </a:gridCol>
                <a:gridCol w="1614765">
                  <a:extLst>
                    <a:ext uri="{9D8B030D-6E8A-4147-A177-3AD203B41FA5}">
                      <a16:colId xmlns:a16="http://schemas.microsoft.com/office/drawing/2014/main" val="1110880793"/>
                    </a:ext>
                  </a:extLst>
                </a:gridCol>
              </a:tblGrid>
              <a:tr h="498019">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Thriving for Now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Treading Water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Rapid Decline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High but Falling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Continuing Struggle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Good, Not Great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3786471"/>
                  </a:ext>
                </a:extLst>
              </a:tr>
              <a:tr h="1682172">
                <a:tc>
                  <a:txBody>
                    <a:bodyPr/>
                    <a:lstStyle/>
                    <a:p>
                      <a:r>
                        <a:rPr lang="en-US" sz="1200" dirty="0"/>
                        <a:t>Mental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8">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25046310"/>
                  </a:ext>
                </a:extLst>
              </a:tr>
              <a:tr h="1682172">
                <a:tc>
                  <a:txBody>
                    <a:bodyPr/>
                    <a:lstStyle/>
                    <a:p>
                      <a:r>
                        <a:rPr lang="en-US" sz="1200" dirty="0"/>
                        <a:t>Physical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0">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842813230"/>
                  </a:ext>
                </a:extLst>
              </a:tr>
              <a:tr h="1682172">
                <a:tc>
                  <a:txBody>
                    <a:bodyPr/>
                    <a:lstStyle/>
                    <a:p>
                      <a:r>
                        <a:rPr lang="en-US" sz="1200" dirty="0"/>
                        <a:t>Disciplinary identity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1">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2">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1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07924821"/>
                  </a:ext>
                </a:extLst>
              </a:tr>
              <a:tr h="296854">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25000"/>
                            </a:schemeClr>
                          </a:solidFill>
                          <a:latin typeface="Cambria" panose="02040503050406030204" pitchFamily="18" charset="0"/>
                          <a:ea typeface="Cambria" panose="02040503050406030204" pitchFamily="18" charset="0"/>
                        </a:rPr>
                        <a:t>  </a:t>
                      </a:r>
                      <a:r>
                        <a:rPr lang="en-US" sz="1200" dirty="0">
                          <a:solidFill>
                            <a:schemeClr val="bg2">
                              <a:lumMod val="50000"/>
                            </a:schemeClr>
                          </a:solidFill>
                          <a:latin typeface="Cambria" panose="02040503050406030204" pitchFamily="18" charset="0"/>
                          <a:ea typeface="Cambria" panose="02040503050406030204" pitchFamily="18" charset="0"/>
                        </a:rPr>
                        <a: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200" b="0" i="0" u="none" strike="noStrike" kern="1200" cap="none" spc="0" normalizeH="0" baseline="0" noProof="0" dirty="0">
                          <a:ln>
                            <a:noFill/>
                          </a:ln>
                          <a:solidFill>
                            <a:srgbClr val="E8E8E8">
                              <a:lumMod val="50000"/>
                            </a:srgbClr>
                          </a:solidFill>
                          <a:effectLst/>
                          <a:uLnTx/>
                          <a:uFillTx/>
                          <a:latin typeface="Cambria" panose="02040503050406030204" pitchFamily="18" charset="0"/>
                          <a:ea typeface="Cambria" panose="02040503050406030204" pitchFamily="18" charset="0"/>
                          <a:cs typeface="+mn-cs"/>
                        </a:rPr>
                        <a:t> Year</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4547675"/>
                  </a:ext>
                </a:extLst>
              </a:tr>
            </a:tbl>
          </a:graphicData>
        </a:graphic>
      </p:graphicFrame>
    </p:spTree>
    <p:extLst>
      <p:ext uri="{BB962C8B-B14F-4D97-AF65-F5344CB8AC3E}">
        <p14:creationId xmlns:p14="http://schemas.microsoft.com/office/powerpoint/2010/main" val="358613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FF0F5-47F6-6DB3-0F3C-E19EBAE5AC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AB340A-F362-880D-744B-F00DC16DF4F5}"/>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CC299F0-DF1C-119A-8194-BB4122127746}"/>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28</a:t>
            </a:fld>
            <a:r>
              <a:rPr lang="en-US" sz="1400" dirty="0">
                <a:solidFill>
                  <a:schemeClr val="bg1"/>
                </a:solidFill>
              </a:rPr>
              <a:t> -</a:t>
            </a:r>
          </a:p>
        </p:txBody>
      </p:sp>
      <p:sp>
        <p:nvSpPr>
          <p:cNvPr id="9" name="TextBox 8">
            <a:extLst>
              <a:ext uri="{FF2B5EF4-FFF2-40B4-BE49-F238E27FC236}">
                <a16:creationId xmlns:a16="http://schemas.microsoft.com/office/drawing/2014/main" id="{EDAE61C0-8D1C-3701-69E4-0D2EC713E276}"/>
              </a:ext>
            </a:extLst>
          </p:cNvPr>
          <p:cNvSpPr txBox="1"/>
          <p:nvPr/>
        </p:nvSpPr>
        <p:spPr>
          <a:xfrm>
            <a:off x="772860" y="272496"/>
            <a:ext cx="10471345" cy="395173"/>
          </a:xfrm>
          <a:prstGeom prst="rect">
            <a:avLst/>
          </a:prstGeom>
          <a:noFill/>
        </p:spPr>
        <p:txBody>
          <a:bodyPr wrap="square">
            <a:spAutoFit/>
          </a:bodyPr>
          <a:lstStyle/>
          <a:p>
            <a:pPr>
              <a:lnSpc>
                <a:spcPct val="115000"/>
              </a:lnSpc>
              <a:spcBef>
                <a:spcPts val="1200"/>
              </a:spcBef>
              <a:spcAft>
                <a:spcPts val="1200"/>
              </a:spcAft>
              <a:buSzPts val="2300"/>
            </a:pPr>
            <a:r>
              <a:rPr lang="en-US" dirty="0">
                <a:solidFill>
                  <a:srgbClr val="F6D340"/>
                </a:solidFill>
              </a:rPr>
              <a:t>RQ: What factors differentiate the well-being and developmental trajectories of doctoral students?</a:t>
            </a:r>
          </a:p>
        </p:txBody>
      </p:sp>
      <p:graphicFrame>
        <p:nvGraphicFramePr>
          <p:cNvPr id="13" name="Table 12">
            <a:extLst>
              <a:ext uri="{FF2B5EF4-FFF2-40B4-BE49-F238E27FC236}">
                <a16:creationId xmlns:a16="http://schemas.microsoft.com/office/drawing/2014/main" id="{566F28D4-5C52-9714-FC35-88FDCA55A111}"/>
              </a:ext>
            </a:extLst>
          </p:cNvPr>
          <p:cNvGraphicFramePr>
            <a:graphicFrameLocks noGrp="1"/>
          </p:cNvGraphicFramePr>
          <p:nvPr>
            <p:extLst>
              <p:ext uri="{D42A27DB-BD31-4B8C-83A1-F6EECF244321}">
                <p14:modId xmlns:p14="http://schemas.microsoft.com/office/powerpoint/2010/main" val="648427716"/>
              </p:ext>
            </p:extLst>
          </p:nvPr>
        </p:nvGraphicFramePr>
        <p:xfrm>
          <a:off x="772860" y="964202"/>
          <a:ext cx="4808207" cy="5718369"/>
        </p:xfrm>
        <a:graphic>
          <a:graphicData uri="http://schemas.openxmlformats.org/drawingml/2006/table">
            <a:tbl>
              <a:tblPr firstRow="1" bandRow="1">
                <a:tableStyleId>{2D5ABB26-0587-4C30-8999-92F81FD0307C}</a:tableStyleId>
              </a:tblPr>
              <a:tblGrid>
                <a:gridCol w="1035649">
                  <a:extLst>
                    <a:ext uri="{9D8B030D-6E8A-4147-A177-3AD203B41FA5}">
                      <a16:colId xmlns:a16="http://schemas.microsoft.com/office/drawing/2014/main" val="3363697660"/>
                    </a:ext>
                  </a:extLst>
                </a:gridCol>
                <a:gridCol w="1566239">
                  <a:extLst>
                    <a:ext uri="{9D8B030D-6E8A-4147-A177-3AD203B41FA5}">
                      <a16:colId xmlns:a16="http://schemas.microsoft.com/office/drawing/2014/main" val="2904683623"/>
                    </a:ext>
                  </a:extLst>
                </a:gridCol>
                <a:gridCol w="640080">
                  <a:extLst>
                    <a:ext uri="{9D8B030D-6E8A-4147-A177-3AD203B41FA5}">
                      <a16:colId xmlns:a16="http://schemas.microsoft.com/office/drawing/2014/main" val="1752310365"/>
                    </a:ext>
                  </a:extLst>
                </a:gridCol>
                <a:gridCol w="1566239">
                  <a:extLst>
                    <a:ext uri="{9D8B030D-6E8A-4147-A177-3AD203B41FA5}">
                      <a16:colId xmlns:a16="http://schemas.microsoft.com/office/drawing/2014/main" val="4278428369"/>
                    </a:ext>
                  </a:extLst>
                </a:gridCol>
              </a:tblGrid>
              <a:tr h="480780">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Thriving for Now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versus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Continuing Struggle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3786471"/>
                  </a:ext>
                </a:extLst>
              </a:tr>
              <a:tr h="1623943">
                <a:tc>
                  <a:txBody>
                    <a:bodyPr/>
                    <a:lstStyle/>
                    <a:p>
                      <a:r>
                        <a:rPr lang="en-US" sz="1200" dirty="0"/>
                        <a:t>Mental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25046310"/>
                  </a:ext>
                </a:extLst>
              </a:tr>
              <a:tr h="1623943">
                <a:tc>
                  <a:txBody>
                    <a:bodyPr/>
                    <a:lstStyle/>
                    <a:p>
                      <a:r>
                        <a:rPr lang="en-US" sz="1200" dirty="0"/>
                        <a:t>Physical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842813230"/>
                  </a:ext>
                </a:extLst>
              </a:tr>
              <a:tr h="1623943">
                <a:tc>
                  <a:txBody>
                    <a:bodyPr/>
                    <a:lstStyle/>
                    <a:p>
                      <a:r>
                        <a:rPr lang="en-US" sz="1200" dirty="0"/>
                        <a:t>Disciplinary identity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07924821"/>
                  </a:ext>
                </a:extLst>
              </a:tr>
              <a:tr h="286578">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25000"/>
                            </a:schemeClr>
                          </a:solidFill>
                          <a:latin typeface="Cambria" panose="02040503050406030204" pitchFamily="18" charset="0"/>
                          <a:ea typeface="Cambria" panose="02040503050406030204" pitchFamily="18" charset="0"/>
                        </a:rPr>
                        <a:t>  </a:t>
                      </a:r>
                      <a:r>
                        <a:rPr lang="en-US" sz="1200" dirty="0">
                          <a:solidFill>
                            <a:schemeClr val="bg2">
                              <a:lumMod val="50000"/>
                            </a:schemeClr>
                          </a:solidFill>
                          <a:latin typeface="Cambria" panose="02040503050406030204" pitchFamily="18" charset="0"/>
                          <a:ea typeface="Cambria" panose="02040503050406030204" pitchFamily="18" charset="0"/>
                        </a:rPr>
                        <a: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4547675"/>
                  </a:ext>
                </a:extLst>
              </a:tr>
            </a:tbl>
          </a:graphicData>
        </a:graphic>
      </p:graphicFrame>
      <p:sp>
        <p:nvSpPr>
          <p:cNvPr id="3" name="Rectangle 2">
            <a:extLst>
              <a:ext uri="{FF2B5EF4-FFF2-40B4-BE49-F238E27FC236}">
                <a16:creationId xmlns:a16="http://schemas.microsoft.com/office/drawing/2014/main" id="{1100FFE4-A28F-AB8B-1C28-76FDDEC8C9CB}"/>
              </a:ext>
            </a:extLst>
          </p:cNvPr>
          <p:cNvSpPr/>
          <p:nvPr/>
        </p:nvSpPr>
        <p:spPr>
          <a:xfrm>
            <a:off x="6002448" y="977774"/>
            <a:ext cx="5417604" cy="57398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6BA16C8A-CBFC-4E4F-9190-A293F3F99606}"/>
              </a:ext>
            </a:extLst>
          </p:cNvPr>
          <p:cNvGraphicFramePr>
            <a:graphicFrameLocks/>
          </p:cNvGraphicFramePr>
          <p:nvPr>
            <p:extLst>
              <p:ext uri="{D42A27DB-BD31-4B8C-83A1-F6EECF244321}">
                <p14:modId xmlns:p14="http://schemas.microsoft.com/office/powerpoint/2010/main" val="3494171849"/>
              </p:ext>
            </p:extLst>
          </p:nvPr>
        </p:nvGraphicFramePr>
        <p:xfrm>
          <a:off x="6876790" y="1214113"/>
          <a:ext cx="3281817" cy="172594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 name="Chart 5">
            <a:extLst>
              <a:ext uri="{FF2B5EF4-FFF2-40B4-BE49-F238E27FC236}">
                <a16:creationId xmlns:a16="http://schemas.microsoft.com/office/drawing/2014/main" id="{F1BF88E9-ECEF-43AB-85D4-F05A79F21169}"/>
              </a:ext>
            </a:extLst>
          </p:cNvPr>
          <p:cNvGraphicFramePr>
            <a:graphicFrameLocks/>
          </p:cNvGraphicFramePr>
          <p:nvPr>
            <p:extLst>
              <p:ext uri="{D42A27DB-BD31-4B8C-83A1-F6EECF244321}">
                <p14:modId xmlns:p14="http://schemas.microsoft.com/office/powerpoint/2010/main" val="2823850888"/>
              </p:ext>
            </p:extLst>
          </p:nvPr>
        </p:nvGraphicFramePr>
        <p:xfrm>
          <a:off x="6895825" y="3075142"/>
          <a:ext cx="3281818" cy="172594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10">
            <a:extLst>
              <a:ext uri="{FF2B5EF4-FFF2-40B4-BE49-F238E27FC236}">
                <a16:creationId xmlns:a16="http://schemas.microsoft.com/office/drawing/2014/main" id="{C2E4B514-064F-445E-924D-4FE2F8141773}"/>
              </a:ext>
            </a:extLst>
          </p:cNvPr>
          <p:cNvGraphicFramePr>
            <a:graphicFrameLocks/>
          </p:cNvGraphicFramePr>
          <p:nvPr>
            <p:extLst>
              <p:ext uri="{D42A27DB-BD31-4B8C-83A1-F6EECF244321}">
                <p14:modId xmlns:p14="http://schemas.microsoft.com/office/powerpoint/2010/main" val="3537361884"/>
              </p:ext>
            </p:extLst>
          </p:nvPr>
        </p:nvGraphicFramePr>
        <p:xfrm>
          <a:off x="6876790" y="4801087"/>
          <a:ext cx="3183957" cy="168654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2353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CDE73-339A-BFCF-5A32-E27DC7B93A9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EEB982-3EC1-3A15-FBD1-52BA3608607D}"/>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8FDBDCA8-A7F1-53E1-4942-3126B4DA4CF9}"/>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29</a:t>
            </a:fld>
            <a:r>
              <a:rPr lang="en-US" sz="1400" dirty="0">
                <a:solidFill>
                  <a:schemeClr val="bg1"/>
                </a:solidFill>
              </a:rPr>
              <a:t> -</a:t>
            </a:r>
          </a:p>
        </p:txBody>
      </p:sp>
      <p:sp>
        <p:nvSpPr>
          <p:cNvPr id="3" name="Rectangle 2">
            <a:extLst>
              <a:ext uri="{FF2B5EF4-FFF2-40B4-BE49-F238E27FC236}">
                <a16:creationId xmlns:a16="http://schemas.microsoft.com/office/drawing/2014/main" id="{95F3FBB9-937E-DAD4-2BE8-CE6296DFE1D4}"/>
              </a:ext>
            </a:extLst>
          </p:cNvPr>
          <p:cNvSpPr/>
          <p:nvPr/>
        </p:nvSpPr>
        <p:spPr>
          <a:xfrm>
            <a:off x="6002448" y="977774"/>
            <a:ext cx="5417604" cy="57398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F6759D0A-78F5-1965-D0C4-7C9872273995}"/>
              </a:ext>
            </a:extLst>
          </p:cNvPr>
          <p:cNvGraphicFramePr>
            <a:graphicFrameLocks noGrp="1"/>
          </p:cNvGraphicFramePr>
          <p:nvPr>
            <p:extLst>
              <p:ext uri="{D42A27DB-BD31-4B8C-83A1-F6EECF244321}">
                <p14:modId xmlns:p14="http://schemas.microsoft.com/office/powerpoint/2010/main" val="3736347296"/>
              </p:ext>
            </p:extLst>
          </p:nvPr>
        </p:nvGraphicFramePr>
        <p:xfrm>
          <a:off x="771945" y="964202"/>
          <a:ext cx="4808207" cy="5718369"/>
        </p:xfrm>
        <a:graphic>
          <a:graphicData uri="http://schemas.openxmlformats.org/drawingml/2006/table">
            <a:tbl>
              <a:tblPr firstRow="1" bandRow="1">
                <a:tableStyleId>{2D5ABB26-0587-4C30-8999-92F81FD0307C}</a:tableStyleId>
              </a:tblPr>
              <a:tblGrid>
                <a:gridCol w="1035649">
                  <a:extLst>
                    <a:ext uri="{9D8B030D-6E8A-4147-A177-3AD203B41FA5}">
                      <a16:colId xmlns:a16="http://schemas.microsoft.com/office/drawing/2014/main" val="3363697660"/>
                    </a:ext>
                  </a:extLst>
                </a:gridCol>
                <a:gridCol w="1566239">
                  <a:extLst>
                    <a:ext uri="{9D8B030D-6E8A-4147-A177-3AD203B41FA5}">
                      <a16:colId xmlns:a16="http://schemas.microsoft.com/office/drawing/2014/main" val="2904683623"/>
                    </a:ext>
                  </a:extLst>
                </a:gridCol>
                <a:gridCol w="640080">
                  <a:extLst>
                    <a:ext uri="{9D8B030D-6E8A-4147-A177-3AD203B41FA5}">
                      <a16:colId xmlns:a16="http://schemas.microsoft.com/office/drawing/2014/main" val="1752310365"/>
                    </a:ext>
                  </a:extLst>
                </a:gridCol>
                <a:gridCol w="1566239">
                  <a:extLst>
                    <a:ext uri="{9D8B030D-6E8A-4147-A177-3AD203B41FA5}">
                      <a16:colId xmlns:a16="http://schemas.microsoft.com/office/drawing/2014/main" val="3440509521"/>
                    </a:ext>
                  </a:extLst>
                </a:gridCol>
              </a:tblGrid>
              <a:tr h="480780">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Thriving for Now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versus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Rapid Decline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3786471"/>
                  </a:ext>
                </a:extLst>
              </a:tr>
              <a:tr h="1623943">
                <a:tc>
                  <a:txBody>
                    <a:bodyPr/>
                    <a:lstStyle/>
                    <a:p>
                      <a:r>
                        <a:rPr lang="en-US" sz="1200" dirty="0"/>
                        <a:t>Mental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25046310"/>
                  </a:ext>
                </a:extLst>
              </a:tr>
              <a:tr h="1623943">
                <a:tc>
                  <a:txBody>
                    <a:bodyPr/>
                    <a:lstStyle/>
                    <a:p>
                      <a:r>
                        <a:rPr lang="en-US" sz="1200" dirty="0"/>
                        <a:t>Physical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842813230"/>
                  </a:ext>
                </a:extLst>
              </a:tr>
              <a:tr h="1623943">
                <a:tc>
                  <a:txBody>
                    <a:bodyPr/>
                    <a:lstStyle/>
                    <a:p>
                      <a:r>
                        <a:rPr lang="en-US" sz="1200" dirty="0"/>
                        <a:t>Disciplinary identity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8">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07924821"/>
                  </a:ext>
                </a:extLst>
              </a:tr>
              <a:tr h="286578">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25000"/>
                            </a:schemeClr>
                          </a:solidFill>
                          <a:latin typeface="Cambria" panose="02040503050406030204" pitchFamily="18" charset="0"/>
                          <a:ea typeface="Cambria" panose="02040503050406030204" pitchFamily="18" charset="0"/>
                        </a:rPr>
                        <a:t>  </a:t>
                      </a:r>
                      <a:r>
                        <a:rPr lang="en-US" sz="1200" dirty="0">
                          <a:solidFill>
                            <a:schemeClr val="bg2">
                              <a:lumMod val="50000"/>
                            </a:schemeClr>
                          </a:solidFill>
                          <a:latin typeface="Cambria" panose="02040503050406030204" pitchFamily="18" charset="0"/>
                          <a:ea typeface="Cambria" panose="02040503050406030204" pitchFamily="18" charset="0"/>
                        </a:rPr>
                        <a: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4547675"/>
                  </a:ext>
                </a:extLst>
              </a:tr>
            </a:tbl>
          </a:graphicData>
        </a:graphic>
      </p:graphicFrame>
      <p:graphicFrame>
        <p:nvGraphicFramePr>
          <p:cNvPr id="9" name="Chart 8">
            <a:extLst>
              <a:ext uri="{FF2B5EF4-FFF2-40B4-BE49-F238E27FC236}">
                <a16:creationId xmlns:a16="http://schemas.microsoft.com/office/drawing/2014/main" id="{24958C52-41FC-4AA5-B61D-FD2E631E106A}"/>
              </a:ext>
            </a:extLst>
          </p:cNvPr>
          <p:cNvGraphicFramePr>
            <a:graphicFrameLocks/>
          </p:cNvGraphicFramePr>
          <p:nvPr>
            <p:extLst>
              <p:ext uri="{D42A27DB-BD31-4B8C-83A1-F6EECF244321}">
                <p14:modId xmlns:p14="http://schemas.microsoft.com/office/powerpoint/2010/main" val="536387100"/>
              </p:ext>
            </p:extLst>
          </p:nvPr>
        </p:nvGraphicFramePr>
        <p:xfrm>
          <a:off x="7083707" y="1166588"/>
          <a:ext cx="3436914" cy="261677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10">
            <a:extLst>
              <a:ext uri="{FF2B5EF4-FFF2-40B4-BE49-F238E27FC236}">
                <a16:creationId xmlns:a16="http://schemas.microsoft.com/office/drawing/2014/main" id="{61BACC71-FA92-01CF-8968-5A7FA3CF023D}"/>
              </a:ext>
            </a:extLst>
          </p:cNvPr>
          <p:cNvGraphicFramePr>
            <a:graphicFrameLocks/>
          </p:cNvGraphicFramePr>
          <p:nvPr>
            <p:extLst>
              <p:ext uri="{D42A27DB-BD31-4B8C-83A1-F6EECF244321}">
                <p14:modId xmlns:p14="http://schemas.microsoft.com/office/powerpoint/2010/main" val="147869941"/>
              </p:ext>
            </p:extLst>
          </p:nvPr>
        </p:nvGraphicFramePr>
        <p:xfrm>
          <a:off x="7011967" y="4151147"/>
          <a:ext cx="3748217" cy="2336483"/>
        </p:xfrm>
        <a:graphic>
          <a:graphicData uri="http://schemas.openxmlformats.org/drawingml/2006/chart">
            <c:chart xmlns:c="http://schemas.openxmlformats.org/drawingml/2006/chart" xmlns:r="http://schemas.openxmlformats.org/officeDocument/2006/relationships" r:id="rId10"/>
          </a:graphicData>
        </a:graphic>
      </p:graphicFrame>
      <p:sp>
        <p:nvSpPr>
          <p:cNvPr id="5" name="TextBox 4">
            <a:extLst>
              <a:ext uri="{FF2B5EF4-FFF2-40B4-BE49-F238E27FC236}">
                <a16:creationId xmlns:a16="http://schemas.microsoft.com/office/drawing/2014/main" id="{0A6B3C97-DBDD-F48F-716B-1CA8BF9D7684}"/>
              </a:ext>
            </a:extLst>
          </p:cNvPr>
          <p:cNvSpPr txBox="1"/>
          <p:nvPr/>
        </p:nvSpPr>
        <p:spPr>
          <a:xfrm>
            <a:off x="772860" y="272496"/>
            <a:ext cx="10471345" cy="395173"/>
          </a:xfrm>
          <a:prstGeom prst="rect">
            <a:avLst/>
          </a:prstGeom>
          <a:noFill/>
        </p:spPr>
        <p:txBody>
          <a:bodyPr wrap="square">
            <a:spAutoFit/>
          </a:bodyPr>
          <a:lstStyle/>
          <a:p>
            <a:pPr>
              <a:lnSpc>
                <a:spcPct val="115000"/>
              </a:lnSpc>
              <a:spcBef>
                <a:spcPts val="1200"/>
              </a:spcBef>
              <a:spcAft>
                <a:spcPts val="1200"/>
              </a:spcAft>
              <a:buSzPts val="2300"/>
            </a:pPr>
            <a:r>
              <a:rPr lang="en-US" dirty="0">
                <a:solidFill>
                  <a:srgbClr val="F6D340"/>
                </a:solidFill>
              </a:rPr>
              <a:t>RQ: What factors differentiate the well-being and developmental trajectories of doctoral students?</a:t>
            </a:r>
          </a:p>
        </p:txBody>
      </p:sp>
    </p:spTree>
    <p:extLst>
      <p:ext uri="{BB962C8B-B14F-4D97-AF65-F5344CB8AC3E}">
        <p14:creationId xmlns:p14="http://schemas.microsoft.com/office/powerpoint/2010/main" val="162267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27DD8-3BF8-9BD9-6741-25253B36786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E0CFC1-C844-4026-FFDE-1E39DC7265DA}"/>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48CFF-3C4C-3376-8A52-7F8FE8782386}"/>
              </a:ext>
            </a:extLst>
          </p:cNvPr>
          <p:cNvSpPr>
            <a:spLocks noGrp="1"/>
          </p:cNvSpPr>
          <p:nvPr>
            <p:ph type="title"/>
          </p:nvPr>
        </p:nvSpPr>
        <p:spPr>
          <a:xfrm>
            <a:off x="807720" y="46672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Agenda</a:t>
            </a:r>
          </a:p>
        </p:txBody>
      </p:sp>
      <p:pic>
        <p:nvPicPr>
          <p:cNvPr id="6" name="Content Placeholder 5" descr="A white letter on a black background">
            <a:extLst>
              <a:ext uri="{FF2B5EF4-FFF2-40B4-BE49-F238E27FC236}">
                <a16:creationId xmlns:a16="http://schemas.microsoft.com/office/drawing/2014/main" id="{80AD9BBB-7E78-E5E3-2324-1EC891C601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9B6BA37E-577F-C93C-9920-16CE4DB8322A}"/>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3</a:t>
            </a:fld>
            <a:r>
              <a:rPr lang="en-US" sz="1400" dirty="0">
                <a:solidFill>
                  <a:schemeClr val="bg1"/>
                </a:solidFill>
              </a:rPr>
              <a:t> -</a:t>
            </a:r>
          </a:p>
        </p:txBody>
      </p:sp>
      <p:sp>
        <p:nvSpPr>
          <p:cNvPr id="3" name="TextBox 2">
            <a:extLst>
              <a:ext uri="{FF2B5EF4-FFF2-40B4-BE49-F238E27FC236}">
                <a16:creationId xmlns:a16="http://schemas.microsoft.com/office/drawing/2014/main" id="{6709CD13-DFC4-88B9-8D6E-70B12F15F7FF}"/>
              </a:ext>
            </a:extLst>
          </p:cNvPr>
          <p:cNvSpPr txBox="1"/>
          <p:nvPr/>
        </p:nvSpPr>
        <p:spPr>
          <a:xfrm>
            <a:off x="807720" y="1609890"/>
            <a:ext cx="10617200" cy="3785652"/>
          </a:xfrm>
          <a:prstGeom prst="rect">
            <a:avLst/>
          </a:prstGeom>
          <a:noFill/>
        </p:spPr>
        <p:txBody>
          <a:bodyPr wrap="square" rtlCol="0">
            <a:spAutoFit/>
          </a:bodyPr>
          <a:lstStyle/>
          <a:p>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Prior Research on PhD Student Well-being</a:t>
            </a:r>
          </a:p>
          <a:p>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Background of the </a:t>
            </a:r>
            <a:r>
              <a:rPr lang="en-US" sz="2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Michigan Doctoral Experience Study </a:t>
            </a:r>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(MDES)</a:t>
            </a:r>
          </a:p>
          <a:p>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Findings Related to Well-being</a:t>
            </a:r>
          </a:p>
          <a:p>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Take-Aways and Insights</a:t>
            </a:r>
          </a:p>
          <a:p>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Q &amp; A</a:t>
            </a:r>
          </a:p>
          <a:p>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359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529B-D8C5-90EF-A168-812BE4F2A00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CEBF39-0679-F396-4906-76F1AD50715B}"/>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9AFC01A-5273-0511-8C19-C782D735E82D}"/>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30</a:t>
            </a:fld>
            <a:r>
              <a:rPr lang="en-US" sz="1400" dirty="0">
                <a:solidFill>
                  <a:schemeClr val="bg1"/>
                </a:solidFill>
              </a:rPr>
              <a:t> -</a:t>
            </a:r>
          </a:p>
        </p:txBody>
      </p:sp>
      <p:sp>
        <p:nvSpPr>
          <p:cNvPr id="3" name="Rectangle 2">
            <a:extLst>
              <a:ext uri="{FF2B5EF4-FFF2-40B4-BE49-F238E27FC236}">
                <a16:creationId xmlns:a16="http://schemas.microsoft.com/office/drawing/2014/main" id="{32857B4F-7AA6-0D8B-EA56-3BA15F1AFAC9}"/>
              </a:ext>
            </a:extLst>
          </p:cNvPr>
          <p:cNvSpPr/>
          <p:nvPr/>
        </p:nvSpPr>
        <p:spPr>
          <a:xfrm>
            <a:off x="6002448" y="977774"/>
            <a:ext cx="5417604" cy="57398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D1E14A8F-AE26-9387-6DB2-E89773E77843}"/>
              </a:ext>
            </a:extLst>
          </p:cNvPr>
          <p:cNvGraphicFramePr>
            <a:graphicFrameLocks noGrp="1"/>
          </p:cNvGraphicFramePr>
          <p:nvPr>
            <p:extLst>
              <p:ext uri="{D42A27DB-BD31-4B8C-83A1-F6EECF244321}">
                <p14:modId xmlns:p14="http://schemas.microsoft.com/office/powerpoint/2010/main" val="492339579"/>
              </p:ext>
            </p:extLst>
          </p:nvPr>
        </p:nvGraphicFramePr>
        <p:xfrm>
          <a:off x="771945" y="964202"/>
          <a:ext cx="4808207" cy="5718369"/>
        </p:xfrm>
        <a:graphic>
          <a:graphicData uri="http://schemas.openxmlformats.org/drawingml/2006/table">
            <a:tbl>
              <a:tblPr firstRow="1" bandRow="1">
                <a:tableStyleId>{2D5ABB26-0587-4C30-8999-92F81FD0307C}</a:tableStyleId>
              </a:tblPr>
              <a:tblGrid>
                <a:gridCol w="1035649">
                  <a:extLst>
                    <a:ext uri="{9D8B030D-6E8A-4147-A177-3AD203B41FA5}">
                      <a16:colId xmlns:a16="http://schemas.microsoft.com/office/drawing/2014/main" val="3363697660"/>
                    </a:ext>
                  </a:extLst>
                </a:gridCol>
                <a:gridCol w="1566239">
                  <a:extLst>
                    <a:ext uri="{9D8B030D-6E8A-4147-A177-3AD203B41FA5}">
                      <a16:colId xmlns:a16="http://schemas.microsoft.com/office/drawing/2014/main" val="2904683623"/>
                    </a:ext>
                  </a:extLst>
                </a:gridCol>
                <a:gridCol w="640080">
                  <a:extLst>
                    <a:ext uri="{9D8B030D-6E8A-4147-A177-3AD203B41FA5}">
                      <a16:colId xmlns:a16="http://schemas.microsoft.com/office/drawing/2014/main" val="1752310365"/>
                    </a:ext>
                  </a:extLst>
                </a:gridCol>
                <a:gridCol w="1566239">
                  <a:extLst>
                    <a:ext uri="{9D8B030D-6E8A-4147-A177-3AD203B41FA5}">
                      <a16:colId xmlns:a16="http://schemas.microsoft.com/office/drawing/2014/main" val="3440509521"/>
                    </a:ext>
                  </a:extLst>
                </a:gridCol>
              </a:tblGrid>
              <a:tr h="480780">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Thriving for Now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versus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High but Falling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mbria" panose="02040503050406030204" pitchFamily="18"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3786471"/>
                  </a:ext>
                </a:extLst>
              </a:tr>
              <a:tr h="1623943">
                <a:tc>
                  <a:txBody>
                    <a:bodyPr/>
                    <a:lstStyle/>
                    <a:p>
                      <a:r>
                        <a:rPr lang="en-US" sz="1200" dirty="0"/>
                        <a:t>Mental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25046310"/>
                  </a:ext>
                </a:extLst>
              </a:tr>
              <a:tr h="1623943">
                <a:tc>
                  <a:txBody>
                    <a:bodyPr/>
                    <a:lstStyle/>
                    <a:p>
                      <a:r>
                        <a:rPr lang="en-US" sz="1200" dirty="0"/>
                        <a:t>Physical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842813230"/>
                  </a:ext>
                </a:extLst>
              </a:tr>
              <a:tr h="1623943">
                <a:tc>
                  <a:txBody>
                    <a:bodyPr/>
                    <a:lstStyle/>
                    <a:p>
                      <a:r>
                        <a:rPr lang="en-US" sz="1200" dirty="0"/>
                        <a:t>Disciplinary identity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07924821"/>
                  </a:ext>
                </a:extLst>
              </a:tr>
              <a:tr h="286578">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bg2">
                              <a:lumMod val="25000"/>
                            </a:schemeClr>
                          </a:solidFill>
                          <a:latin typeface="Cambria" panose="02040503050406030204" pitchFamily="18" charset="0"/>
                          <a:ea typeface="Cambria" panose="02040503050406030204" pitchFamily="18" charset="0"/>
                        </a:rPr>
                        <a:t>  </a:t>
                      </a:r>
                      <a:r>
                        <a:rPr lang="en-US" sz="1200" dirty="0">
                          <a:solidFill>
                            <a:schemeClr val="bg2">
                              <a:lumMod val="50000"/>
                            </a:schemeClr>
                          </a:solidFill>
                          <a:latin typeface="Cambria" panose="02040503050406030204" pitchFamily="18" charset="0"/>
                          <a:ea typeface="Cambria" panose="02040503050406030204" pitchFamily="18" charset="0"/>
                        </a:rPr>
                        <a: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2">
                              <a:lumMod val="50000"/>
                            </a:schemeClr>
                          </a:solidFill>
                          <a:latin typeface="Cambria" panose="02040503050406030204" pitchFamily="18" charset="0"/>
                          <a:ea typeface="Cambria" panose="02040503050406030204" pitchFamily="18" charset="0"/>
                        </a:rPr>
                        <a:t> Year</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4547675"/>
                  </a:ext>
                </a:extLst>
              </a:tr>
            </a:tbl>
          </a:graphicData>
        </a:graphic>
      </p:graphicFrame>
      <p:graphicFrame>
        <p:nvGraphicFramePr>
          <p:cNvPr id="15" name="Chart 14">
            <a:extLst>
              <a:ext uri="{FF2B5EF4-FFF2-40B4-BE49-F238E27FC236}">
                <a16:creationId xmlns:a16="http://schemas.microsoft.com/office/drawing/2014/main" id="{F4EDD62A-7ACC-6C6F-E38E-61A630DF3E52}"/>
              </a:ext>
            </a:extLst>
          </p:cNvPr>
          <p:cNvGraphicFramePr>
            <a:graphicFrameLocks/>
          </p:cNvGraphicFramePr>
          <p:nvPr>
            <p:extLst>
              <p:ext uri="{D42A27DB-BD31-4B8C-83A1-F6EECF244321}">
                <p14:modId xmlns:p14="http://schemas.microsoft.com/office/powerpoint/2010/main" val="866754196"/>
              </p:ext>
            </p:extLst>
          </p:nvPr>
        </p:nvGraphicFramePr>
        <p:xfrm>
          <a:off x="7189155" y="1176639"/>
          <a:ext cx="3044190" cy="172952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a:extLst>
              <a:ext uri="{FF2B5EF4-FFF2-40B4-BE49-F238E27FC236}">
                <a16:creationId xmlns:a16="http://schemas.microsoft.com/office/drawing/2014/main" id="{FF1ED728-1FCC-7735-31B9-42C1BFFA84FD}"/>
              </a:ext>
            </a:extLst>
          </p:cNvPr>
          <p:cNvGraphicFramePr>
            <a:graphicFrameLocks/>
          </p:cNvGraphicFramePr>
          <p:nvPr>
            <p:extLst>
              <p:ext uri="{D42A27DB-BD31-4B8C-83A1-F6EECF244321}">
                <p14:modId xmlns:p14="http://schemas.microsoft.com/office/powerpoint/2010/main" val="4104834855"/>
              </p:ext>
            </p:extLst>
          </p:nvPr>
        </p:nvGraphicFramePr>
        <p:xfrm>
          <a:off x="7189155" y="2969230"/>
          <a:ext cx="3048000" cy="180908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Chart 16">
            <a:extLst>
              <a:ext uri="{FF2B5EF4-FFF2-40B4-BE49-F238E27FC236}">
                <a16:creationId xmlns:a16="http://schemas.microsoft.com/office/drawing/2014/main" id="{F2056239-0A10-5028-7A70-C682CAA01DD6}"/>
              </a:ext>
            </a:extLst>
          </p:cNvPr>
          <p:cNvGraphicFramePr>
            <a:graphicFrameLocks/>
          </p:cNvGraphicFramePr>
          <p:nvPr>
            <p:extLst>
              <p:ext uri="{D42A27DB-BD31-4B8C-83A1-F6EECF244321}">
                <p14:modId xmlns:p14="http://schemas.microsoft.com/office/powerpoint/2010/main" val="1489284492"/>
              </p:ext>
            </p:extLst>
          </p:nvPr>
        </p:nvGraphicFramePr>
        <p:xfrm>
          <a:off x="7189155" y="4897619"/>
          <a:ext cx="3038475" cy="1689281"/>
        </p:xfrm>
        <a:graphic>
          <a:graphicData uri="http://schemas.openxmlformats.org/drawingml/2006/chart">
            <c:chart xmlns:c="http://schemas.openxmlformats.org/drawingml/2006/chart" xmlns:r="http://schemas.openxmlformats.org/officeDocument/2006/relationships" r:id="rId10"/>
          </a:graphicData>
        </a:graphic>
      </p:graphicFrame>
      <p:sp>
        <p:nvSpPr>
          <p:cNvPr id="5" name="TextBox 4">
            <a:extLst>
              <a:ext uri="{FF2B5EF4-FFF2-40B4-BE49-F238E27FC236}">
                <a16:creationId xmlns:a16="http://schemas.microsoft.com/office/drawing/2014/main" id="{ECF7CF38-0456-03B9-2E84-22192FC744E6}"/>
              </a:ext>
            </a:extLst>
          </p:cNvPr>
          <p:cNvSpPr txBox="1"/>
          <p:nvPr/>
        </p:nvSpPr>
        <p:spPr>
          <a:xfrm>
            <a:off x="772860" y="272496"/>
            <a:ext cx="10471345" cy="395173"/>
          </a:xfrm>
          <a:prstGeom prst="rect">
            <a:avLst/>
          </a:prstGeom>
          <a:noFill/>
        </p:spPr>
        <p:txBody>
          <a:bodyPr wrap="square">
            <a:spAutoFit/>
          </a:bodyPr>
          <a:lstStyle/>
          <a:p>
            <a:pPr>
              <a:lnSpc>
                <a:spcPct val="115000"/>
              </a:lnSpc>
              <a:spcBef>
                <a:spcPts val="1200"/>
              </a:spcBef>
              <a:spcAft>
                <a:spcPts val="1200"/>
              </a:spcAft>
              <a:buSzPts val="2300"/>
            </a:pPr>
            <a:r>
              <a:rPr lang="en-US" dirty="0">
                <a:solidFill>
                  <a:srgbClr val="F6D340"/>
                </a:solidFill>
              </a:rPr>
              <a:t>RQ: What factors differentiate the well-being and developmental trajectories of doctoral students?</a:t>
            </a:r>
          </a:p>
        </p:txBody>
      </p:sp>
    </p:spTree>
    <p:extLst>
      <p:ext uri="{BB962C8B-B14F-4D97-AF65-F5344CB8AC3E}">
        <p14:creationId xmlns:p14="http://schemas.microsoft.com/office/powerpoint/2010/main" val="145024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1ADB-FFF3-ADFC-9C92-2B7C1612F8E1}"/>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793D9173-D140-701C-2061-57C3524006CC}"/>
              </a:ext>
            </a:extLst>
          </p:cNvPr>
          <p:cNvSpPr>
            <a:spLocks noGrp="1"/>
          </p:cNvSpPr>
          <p:nvPr>
            <p:ph type="title"/>
          </p:nvPr>
        </p:nvSpPr>
        <p:spPr>
          <a:xfrm>
            <a:off x="838200" y="365125"/>
            <a:ext cx="10515600" cy="1325563"/>
          </a:xfrm>
        </p:spPr>
        <p:txBody>
          <a:bodyPr/>
          <a:lstStyle/>
          <a:p>
            <a:endParaRPr lang="en-US" dirty="0"/>
          </a:p>
        </p:txBody>
      </p:sp>
      <p:sp>
        <p:nvSpPr>
          <p:cNvPr id="12" name="Rectangle 11">
            <a:extLst>
              <a:ext uri="{FF2B5EF4-FFF2-40B4-BE49-F238E27FC236}">
                <a16:creationId xmlns:a16="http://schemas.microsoft.com/office/drawing/2014/main" id="{C441D6D4-D452-A583-BFFE-7FE04A22C2B2}"/>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A09B864-E1E9-AE64-FA19-3480538B1E8C}"/>
              </a:ext>
            </a:extLst>
          </p:cNvPr>
          <p:cNvPicPr>
            <a:picLocks noGrp="1" noChangeAspect="1"/>
          </p:cNvPicPr>
          <p:nvPr>
            <p:ph idx="1"/>
          </p:nvPr>
        </p:nvPicPr>
        <p:blipFill>
          <a:blip r:embed="rId3">
            <a:duotone>
              <a:prstClr val="black"/>
              <a:schemeClr val="accent1">
                <a:tint val="45000"/>
                <a:satMod val="400000"/>
              </a:schemeClr>
            </a:duotone>
            <a:alphaModFix amt="35000"/>
            <a:extLst>
              <a:ext uri="{28A0092B-C50C-407E-A947-70E740481C1C}">
                <a14:useLocalDpi xmlns:a14="http://schemas.microsoft.com/office/drawing/2010/main" val="0"/>
              </a:ext>
            </a:extLst>
          </a:blip>
          <a:srcRect b="21260"/>
          <a:stretch>
            <a:fillRect/>
          </a:stretch>
        </p:blipFill>
        <p:spPr>
          <a:xfrm>
            <a:off x="32358" y="-5245"/>
            <a:ext cx="12192000" cy="6858000"/>
          </a:xfrm>
        </p:spPr>
      </p:pic>
      <p:sp>
        <p:nvSpPr>
          <p:cNvPr id="15" name="Title 1">
            <a:extLst>
              <a:ext uri="{FF2B5EF4-FFF2-40B4-BE49-F238E27FC236}">
                <a16:creationId xmlns:a16="http://schemas.microsoft.com/office/drawing/2014/main" id="{3B62A000-4886-B2BD-EB1A-FAE2D76F3ED3}"/>
              </a:ext>
            </a:extLst>
          </p:cNvPr>
          <p:cNvSpPr txBox="1">
            <a:spLocks/>
          </p:cNvSpPr>
          <p:nvPr/>
        </p:nvSpPr>
        <p:spPr>
          <a:xfrm>
            <a:off x="0" y="2807944"/>
            <a:ext cx="12163276" cy="909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Findings: </a:t>
            </a:r>
          </a:p>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Differences Across Types of Students</a:t>
            </a:r>
          </a:p>
        </p:txBody>
      </p:sp>
      <p:sp>
        <p:nvSpPr>
          <p:cNvPr id="2" name="Slide Number Placeholder 6">
            <a:extLst>
              <a:ext uri="{FF2B5EF4-FFF2-40B4-BE49-F238E27FC236}">
                <a16:creationId xmlns:a16="http://schemas.microsoft.com/office/drawing/2014/main" id="{BB4A0239-E04D-6158-4CF1-843F818F644E}"/>
              </a:ext>
            </a:extLst>
          </p:cNvPr>
          <p:cNvSpPr>
            <a:spLocks noGrp="1"/>
          </p:cNvSpPr>
          <p:nvPr>
            <p:ph type="sldNum" sz="quarter" idx="12"/>
          </p:nvPr>
        </p:nvSpPr>
        <p:spPr>
          <a:xfrm>
            <a:off x="11495314" y="6487630"/>
            <a:ext cx="664328" cy="365125"/>
          </a:xfrm>
        </p:spPr>
        <p:txBody>
          <a:bodyPr/>
          <a:lstStyle/>
          <a:p>
            <a:r>
              <a:rPr lang="en-US" sz="1400" dirty="0">
                <a:solidFill>
                  <a:schemeClr val="bg1"/>
                </a:solidFill>
              </a:rPr>
              <a:t>- </a:t>
            </a:r>
            <a:fld id="{E1C13079-9C97-4022-AE6E-A146CC3A3941}" type="slidenum">
              <a:rPr lang="en-US" sz="1400" smtClean="0">
                <a:solidFill>
                  <a:schemeClr val="bg1"/>
                </a:solidFill>
              </a:rPr>
              <a:t>31</a:t>
            </a:fld>
            <a:r>
              <a:rPr lang="en-US" sz="1400" dirty="0">
                <a:solidFill>
                  <a:schemeClr val="bg1"/>
                </a:solidFill>
              </a:rPr>
              <a:t> -</a:t>
            </a:r>
          </a:p>
        </p:txBody>
      </p:sp>
    </p:spTree>
    <p:extLst>
      <p:ext uri="{BB962C8B-B14F-4D97-AF65-F5344CB8AC3E}">
        <p14:creationId xmlns:p14="http://schemas.microsoft.com/office/powerpoint/2010/main" val="901924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CAA73-118E-6C9C-A6EC-16F74C7CC6E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81AC0E-D3C6-4844-1F8D-D04CBE3DD78B}"/>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B757A77-073B-1C7C-39B7-283EE0C241F7}"/>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32</a:t>
            </a:fld>
            <a:r>
              <a:rPr lang="en-US" sz="1400" dirty="0">
                <a:solidFill>
                  <a:schemeClr val="bg1"/>
                </a:solidFill>
              </a:rPr>
              <a:t> -</a:t>
            </a:r>
          </a:p>
        </p:txBody>
      </p:sp>
      <p:graphicFrame>
        <p:nvGraphicFramePr>
          <p:cNvPr id="9" name="Table 8">
            <a:extLst>
              <a:ext uri="{FF2B5EF4-FFF2-40B4-BE49-F238E27FC236}">
                <a16:creationId xmlns:a16="http://schemas.microsoft.com/office/drawing/2014/main" id="{2BC5912B-3024-8D58-0294-88611C366E2F}"/>
              </a:ext>
            </a:extLst>
          </p:cNvPr>
          <p:cNvGraphicFramePr>
            <a:graphicFrameLocks noGrp="1"/>
          </p:cNvGraphicFramePr>
          <p:nvPr>
            <p:extLst>
              <p:ext uri="{D42A27DB-BD31-4B8C-83A1-F6EECF244321}">
                <p14:modId xmlns:p14="http://schemas.microsoft.com/office/powerpoint/2010/main" val="2245004051"/>
              </p:ext>
            </p:extLst>
          </p:nvPr>
        </p:nvGraphicFramePr>
        <p:xfrm>
          <a:off x="1710211" y="718874"/>
          <a:ext cx="9418321" cy="5029200"/>
        </p:xfrm>
        <a:graphic>
          <a:graphicData uri="http://schemas.openxmlformats.org/drawingml/2006/table">
            <a:tbl>
              <a:tblPr firstRow="1" bandRow="1">
                <a:tableStyleId>{2D5ABB26-0587-4C30-8999-92F81FD0307C}</a:tableStyleId>
              </a:tblPr>
              <a:tblGrid>
                <a:gridCol w="1051995">
                  <a:extLst>
                    <a:ext uri="{9D8B030D-6E8A-4147-A177-3AD203B41FA5}">
                      <a16:colId xmlns:a16="http://schemas.microsoft.com/office/drawing/2014/main" val="256851638"/>
                    </a:ext>
                  </a:extLst>
                </a:gridCol>
                <a:gridCol w="3455922">
                  <a:extLst>
                    <a:ext uri="{9D8B030D-6E8A-4147-A177-3AD203B41FA5}">
                      <a16:colId xmlns:a16="http://schemas.microsoft.com/office/drawing/2014/main" val="3403834565"/>
                    </a:ext>
                  </a:extLst>
                </a:gridCol>
                <a:gridCol w="3622434">
                  <a:extLst>
                    <a:ext uri="{9D8B030D-6E8A-4147-A177-3AD203B41FA5}">
                      <a16:colId xmlns:a16="http://schemas.microsoft.com/office/drawing/2014/main" val="3219797354"/>
                    </a:ext>
                  </a:extLst>
                </a:gridCol>
                <a:gridCol w="1287970">
                  <a:extLst>
                    <a:ext uri="{9D8B030D-6E8A-4147-A177-3AD203B41FA5}">
                      <a16:colId xmlns:a16="http://schemas.microsoft.com/office/drawing/2014/main" val="3762785161"/>
                    </a:ext>
                  </a:extLst>
                </a:gridCol>
              </a:tblGrid>
              <a:tr h="457200">
                <a:tc>
                  <a:txBody>
                    <a:bodyPr/>
                    <a:lstStyle/>
                    <a:p>
                      <a:pPr algn="ctr"/>
                      <a:endParaRPr lang="en-US" b="1" dirty="0">
                        <a:solidFill>
                          <a:schemeClr val="tx1"/>
                        </a:solidFill>
                      </a:endParaRPr>
                    </a:p>
                  </a:txBody>
                  <a:tcPr>
                    <a:solidFill>
                      <a:schemeClr val="bg1"/>
                    </a:solidFill>
                  </a:tcPr>
                </a:tc>
                <a:tc gridSpan="2">
                  <a:txBody>
                    <a:bodyPr/>
                    <a:lstStyle/>
                    <a:p>
                      <a:pPr algn="ctr"/>
                      <a:r>
                        <a:rPr lang="en-US" b="1" dirty="0">
                          <a:solidFill>
                            <a:schemeClr val="tx1"/>
                          </a:solidFill>
                        </a:rPr>
                        <a:t>Self-Rated Mental Health in Year 1 and Year 5, by Sex</a:t>
                      </a:r>
                    </a:p>
                  </a:txBody>
                  <a:tcPr>
                    <a:solidFill>
                      <a:schemeClr val="bg1"/>
                    </a:solidFill>
                  </a:tcPr>
                </a:tc>
                <a:tc hMerge="1">
                  <a:txBody>
                    <a:bodyPr/>
                    <a:lstStyle/>
                    <a:p>
                      <a:pPr algn="ctr"/>
                      <a:endParaRPr lang="en-US" dirty="0">
                        <a:solidFill>
                          <a:schemeClr val="bg1"/>
                        </a:solidFill>
                      </a:endParaRPr>
                    </a:p>
                  </a:txBody>
                  <a:tcPr/>
                </a:tc>
                <a:tc>
                  <a:txBody>
                    <a:bodyPr/>
                    <a:lstStyle/>
                    <a:p>
                      <a:pPr algn="ctr"/>
                      <a:endParaRPr lang="en-US" b="1" dirty="0">
                        <a:solidFill>
                          <a:schemeClr val="tx1"/>
                        </a:solidFill>
                      </a:endParaRPr>
                    </a:p>
                  </a:txBody>
                  <a:tcPr>
                    <a:solidFill>
                      <a:schemeClr val="bg1"/>
                    </a:solidFill>
                  </a:tcPr>
                </a:tc>
                <a:extLst>
                  <a:ext uri="{0D108BD9-81ED-4DB2-BD59-A6C34878D82A}">
                    <a16:rowId xmlns:a16="http://schemas.microsoft.com/office/drawing/2014/main" val="263421035"/>
                  </a:ext>
                </a:extLst>
              </a:tr>
              <a:tr h="1920240">
                <a:tc>
                  <a:txBody>
                    <a:bodyPr/>
                    <a:lstStyle/>
                    <a:p>
                      <a:r>
                        <a:rPr lang="en-US" dirty="0">
                          <a:solidFill>
                            <a:schemeClr val="tx1"/>
                          </a:solidFill>
                        </a:rPr>
                        <a:t>Female</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39439592"/>
                  </a:ext>
                </a:extLst>
              </a:tr>
              <a:tr h="1920240">
                <a:tc>
                  <a:txBody>
                    <a:bodyPr/>
                    <a:lstStyle/>
                    <a:p>
                      <a:r>
                        <a:rPr lang="en-US" dirty="0">
                          <a:solidFill>
                            <a:schemeClr val="tx1"/>
                          </a:solidFill>
                        </a:rPr>
                        <a:t>Male</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49828079"/>
                  </a:ext>
                </a:extLst>
              </a:tr>
              <a:tr h="365760">
                <a:tc>
                  <a:txBody>
                    <a:bodyPr/>
                    <a:lstStyle/>
                    <a:p>
                      <a:pPr algn="ctr"/>
                      <a:endParaRPr lang="en-US" sz="1800" i="0" dirty="0">
                        <a:solidFill>
                          <a:schemeClr val="tx1"/>
                        </a:solidFill>
                      </a:endParaRPr>
                    </a:p>
                  </a:txBody>
                  <a:tcPr>
                    <a:solidFill>
                      <a:schemeClr val="bg1"/>
                    </a:solidFill>
                  </a:tcPr>
                </a:tc>
                <a:tc>
                  <a:txBody>
                    <a:bodyPr/>
                    <a:lstStyle/>
                    <a:p>
                      <a:pPr algn="ctr"/>
                      <a:r>
                        <a:rPr lang="en-US" sz="1600" i="0" dirty="0">
                          <a:solidFill>
                            <a:schemeClr val="tx1"/>
                          </a:solidFill>
                          <a:highlight>
                            <a:srgbClr val="FFFF00"/>
                          </a:highlight>
                        </a:rPr>
                        <a:t>Year 1</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i="0" dirty="0">
                          <a:solidFill>
                            <a:schemeClr val="tx1"/>
                          </a:solidFill>
                          <a:highlight>
                            <a:srgbClr val="FFFF00"/>
                          </a:highlight>
                        </a:rPr>
                        <a:t>Year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6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10431597"/>
                  </a:ext>
                </a:extLst>
              </a:tr>
              <a:tr h="365760">
                <a:tc>
                  <a:txBody>
                    <a:bodyPr/>
                    <a:lstStyle/>
                    <a:p>
                      <a:endParaRPr lang="en-US" sz="1400" i="1" dirty="0">
                        <a:solidFill>
                          <a:schemeClr val="bg1"/>
                        </a:solidFill>
                      </a:endParaRPr>
                    </a:p>
                  </a:txBody>
                  <a:tcPr>
                    <a:solidFill>
                      <a:schemeClr val="bg1"/>
                    </a:solidFill>
                  </a:tcPr>
                </a:tc>
                <a:tc gridSpan="2">
                  <a:txBody>
                    <a:bodyPr/>
                    <a:lstStyle/>
                    <a:p>
                      <a:r>
                        <a:rPr lang="en-US" sz="1200" i="1" dirty="0">
                          <a:solidFill>
                            <a:schemeClr val="tx1"/>
                          </a:solidFill>
                        </a:rPr>
                        <a:t>Notes: Data is from Michigan Doctoral Experience Study, 2017-2024 </a:t>
                      </a:r>
                    </a:p>
                  </a:txBody>
                  <a:tcPr>
                    <a:solidFill>
                      <a:schemeClr val="bg1"/>
                    </a:solidFill>
                  </a:tcPr>
                </a:tc>
                <a:tc hMerge="1">
                  <a:txBody>
                    <a:bodyPr/>
                    <a:lstStyle/>
                    <a:p>
                      <a:endParaRPr lang="en-US"/>
                    </a:p>
                  </a:txBody>
                  <a:tcPr/>
                </a:tc>
                <a:tc>
                  <a:txBody>
                    <a:bodyPr/>
                    <a:lstStyle/>
                    <a:p>
                      <a:endParaRPr lang="en-US" sz="1200" i="1" dirty="0">
                        <a:solidFill>
                          <a:schemeClr val="tx1"/>
                        </a:solidFill>
                      </a:endParaRPr>
                    </a:p>
                  </a:txBody>
                  <a:tcPr>
                    <a:solidFill>
                      <a:schemeClr val="bg1"/>
                    </a:solidFill>
                  </a:tcPr>
                </a:tc>
                <a:extLst>
                  <a:ext uri="{0D108BD9-81ED-4DB2-BD59-A6C34878D82A}">
                    <a16:rowId xmlns:a16="http://schemas.microsoft.com/office/drawing/2014/main" val="576564722"/>
                  </a:ext>
                </a:extLst>
              </a:tr>
            </a:tbl>
          </a:graphicData>
        </a:graphic>
      </p:graphicFrame>
      <p:pic>
        <p:nvPicPr>
          <p:cNvPr id="20" name="Picture 19" descr="A group of colorful squares with black text&#10;&#10;AI-generated content may be incorrect.">
            <a:extLst>
              <a:ext uri="{FF2B5EF4-FFF2-40B4-BE49-F238E27FC236}">
                <a16:creationId xmlns:a16="http://schemas.microsoft.com/office/drawing/2014/main" id="{11F34313-545C-8914-1082-953DC8CBD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8811" y="2438262"/>
            <a:ext cx="885949" cy="990738"/>
          </a:xfrm>
          <a:prstGeom prst="rect">
            <a:avLst/>
          </a:prstGeom>
        </p:spPr>
      </p:pic>
    </p:spTree>
    <p:extLst>
      <p:ext uri="{BB962C8B-B14F-4D97-AF65-F5344CB8AC3E}">
        <p14:creationId xmlns:p14="http://schemas.microsoft.com/office/powerpoint/2010/main" val="1290618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B71C7-17CF-DC39-55F5-31EE4FF4DFB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035CA4-CAFE-5C62-9C4E-051FE4F7E422}"/>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6C4D9C3-F112-BF0A-3154-7DEBFA38E1C4}"/>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33</a:t>
            </a:fld>
            <a:r>
              <a:rPr lang="en-US" sz="1400" dirty="0">
                <a:solidFill>
                  <a:schemeClr val="bg1"/>
                </a:solidFill>
              </a:rPr>
              <a:t> -</a:t>
            </a:r>
          </a:p>
        </p:txBody>
      </p:sp>
      <p:graphicFrame>
        <p:nvGraphicFramePr>
          <p:cNvPr id="9" name="Table 8">
            <a:extLst>
              <a:ext uri="{FF2B5EF4-FFF2-40B4-BE49-F238E27FC236}">
                <a16:creationId xmlns:a16="http://schemas.microsoft.com/office/drawing/2014/main" id="{70E22D1E-C707-5EF6-CEEC-828F4E58DFB6}"/>
              </a:ext>
            </a:extLst>
          </p:cNvPr>
          <p:cNvGraphicFramePr>
            <a:graphicFrameLocks noGrp="1"/>
          </p:cNvGraphicFramePr>
          <p:nvPr>
            <p:extLst>
              <p:ext uri="{D42A27DB-BD31-4B8C-83A1-F6EECF244321}">
                <p14:modId xmlns:p14="http://schemas.microsoft.com/office/powerpoint/2010/main" val="1265217249"/>
              </p:ext>
            </p:extLst>
          </p:nvPr>
        </p:nvGraphicFramePr>
        <p:xfrm>
          <a:off x="1821179" y="360515"/>
          <a:ext cx="8229601" cy="6126480"/>
        </p:xfrm>
        <a:graphic>
          <a:graphicData uri="http://schemas.openxmlformats.org/drawingml/2006/table">
            <a:tbl>
              <a:tblPr firstRow="1" bandRow="1">
                <a:tableStyleId>{2D5ABB26-0587-4C30-8999-92F81FD0307C}</a:tableStyleId>
              </a:tblPr>
              <a:tblGrid>
                <a:gridCol w="815546">
                  <a:extLst>
                    <a:ext uri="{9D8B030D-6E8A-4147-A177-3AD203B41FA5}">
                      <a16:colId xmlns:a16="http://schemas.microsoft.com/office/drawing/2014/main" val="256851638"/>
                    </a:ext>
                  </a:extLst>
                </a:gridCol>
                <a:gridCol w="3113901">
                  <a:extLst>
                    <a:ext uri="{9D8B030D-6E8A-4147-A177-3AD203B41FA5}">
                      <a16:colId xmlns:a16="http://schemas.microsoft.com/office/drawing/2014/main" val="3403834565"/>
                    </a:ext>
                  </a:extLst>
                </a:gridCol>
                <a:gridCol w="3113901">
                  <a:extLst>
                    <a:ext uri="{9D8B030D-6E8A-4147-A177-3AD203B41FA5}">
                      <a16:colId xmlns:a16="http://schemas.microsoft.com/office/drawing/2014/main" val="3219797354"/>
                    </a:ext>
                  </a:extLst>
                </a:gridCol>
                <a:gridCol w="1186253">
                  <a:extLst>
                    <a:ext uri="{9D8B030D-6E8A-4147-A177-3AD203B41FA5}">
                      <a16:colId xmlns:a16="http://schemas.microsoft.com/office/drawing/2014/main" val="3762785161"/>
                    </a:ext>
                  </a:extLst>
                </a:gridCol>
              </a:tblGrid>
              <a:tr h="457200">
                <a:tc gridSpan="4">
                  <a:txBody>
                    <a:bodyPr/>
                    <a:lstStyle/>
                    <a:p>
                      <a:pPr algn="ctr"/>
                      <a:r>
                        <a:rPr lang="en-US" b="1" dirty="0">
                          <a:solidFill>
                            <a:schemeClr val="tx1"/>
                          </a:solidFill>
                        </a:rPr>
                        <a:t>Self-Rated Mental Health in Year 1 and Year 5, by Citizenship and URM Status</a:t>
                      </a:r>
                    </a:p>
                  </a:txBody>
                  <a:tcPr>
                    <a:solidFill>
                      <a:schemeClr val="bg1"/>
                    </a:solidFill>
                  </a:tcPr>
                </a:tc>
                <a:tc hMerge="1">
                  <a:txBody>
                    <a:bodyPr/>
                    <a:lstStyle/>
                    <a:p>
                      <a:endParaRPr/>
                    </a:p>
                  </a:txBody>
                  <a:tcPr>
                    <a:solidFill>
                      <a:schemeClr val="bg1"/>
                    </a:solidFill>
                  </a:tcPr>
                </a:tc>
                <a:tc hMerge="1">
                  <a:txBody>
                    <a:bodyPr/>
                    <a:lstStyle/>
                    <a:p>
                      <a:pPr algn="ctr"/>
                      <a:endParaRPr lang="en-US" dirty="0">
                        <a:solidFill>
                          <a:schemeClr val="bg1"/>
                        </a:solidFill>
                      </a:endParaRPr>
                    </a:p>
                  </a:txBody>
                  <a:tcPr/>
                </a:tc>
                <a:tc hMerge="1">
                  <a:txBody>
                    <a:bodyPr/>
                    <a:lstStyle/>
                    <a:p>
                      <a:pPr algn="ctr"/>
                      <a:endParaRPr lang="en-US" b="1" dirty="0">
                        <a:solidFill>
                          <a:schemeClr val="tx1"/>
                        </a:solidFill>
                      </a:endParaRPr>
                    </a:p>
                  </a:txBody>
                  <a:tcPr>
                    <a:solidFill>
                      <a:schemeClr val="bg1"/>
                    </a:solidFill>
                  </a:tcPr>
                </a:tc>
                <a:extLst>
                  <a:ext uri="{0D108BD9-81ED-4DB2-BD59-A6C34878D82A}">
                    <a16:rowId xmlns:a16="http://schemas.microsoft.com/office/drawing/2014/main" val="263421035"/>
                  </a:ext>
                </a:extLst>
              </a:tr>
              <a:tr h="1645920">
                <a:tc>
                  <a:txBody>
                    <a:bodyPr/>
                    <a:lstStyle/>
                    <a:p>
                      <a:r>
                        <a:rPr lang="en-US" dirty="0">
                          <a:solidFill>
                            <a:schemeClr val="tx1"/>
                          </a:solidFill>
                        </a:rPr>
                        <a:t>Intl</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39439592"/>
                  </a:ext>
                </a:extLst>
              </a:tr>
              <a:tr h="1645920">
                <a:tc>
                  <a:txBody>
                    <a:bodyPr/>
                    <a:lstStyle/>
                    <a:p>
                      <a:r>
                        <a:rPr lang="en-US" dirty="0">
                          <a:solidFill>
                            <a:schemeClr val="tx1"/>
                          </a:solidFill>
                        </a:rPr>
                        <a:t>Non-URM</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71180676"/>
                  </a:ext>
                </a:extLst>
              </a:tr>
              <a:tr h="1645920">
                <a:tc>
                  <a:txBody>
                    <a:bodyPr/>
                    <a:lstStyle/>
                    <a:p>
                      <a:r>
                        <a:rPr lang="en-US" dirty="0">
                          <a:solidFill>
                            <a:schemeClr val="tx1"/>
                          </a:solidFill>
                        </a:rPr>
                        <a:t>URM</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49828079"/>
                  </a:ext>
                </a:extLst>
              </a:tr>
              <a:tr h="365760">
                <a:tc>
                  <a:txBody>
                    <a:bodyPr/>
                    <a:lstStyle/>
                    <a:p>
                      <a:pPr algn="ctr"/>
                      <a:endParaRPr lang="en-US" sz="1800" i="0" dirty="0">
                        <a:solidFill>
                          <a:schemeClr val="tx1"/>
                        </a:solidFill>
                      </a:endParaRPr>
                    </a:p>
                  </a:txBody>
                  <a:tcPr>
                    <a:solidFill>
                      <a:schemeClr val="bg1"/>
                    </a:solidFill>
                  </a:tcPr>
                </a:tc>
                <a:tc>
                  <a:txBody>
                    <a:bodyPr/>
                    <a:lstStyle/>
                    <a:p>
                      <a:pPr algn="ctr"/>
                      <a:r>
                        <a:rPr lang="en-US" sz="1600" i="0" dirty="0">
                          <a:solidFill>
                            <a:schemeClr val="tx1"/>
                          </a:solidFill>
                          <a:highlight>
                            <a:srgbClr val="FFFF00"/>
                          </a:highlight>
                        </a:rPr>
                        <a:t>Year 1</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i="0" dirty="0">
                          <a:solidFill>
                            <a:schemeClr val="tx1"/>
                          </a:solidFill>
                          <a:highlight>
                            <a:srgbClr val="FFFF00"/>
                          </a:highlight>
                        </a:rPr>
                        <a:t>Year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6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10431597"/>
                  </a:ext>
                </a:extLst>
              </a:tr>
              <a:tr h="365760">
                <a:tc>
                  <a:txBody>
                    <a:bodyPr/>
                    <a:lstStyle/>
                    <a:p>
                      <a:endParaRPr lang="en-US" sz="1400" i="1" dirty="0">
                        <a:solidFill>
                          <a:schemeClr val="bg1"/>
                        </a:solidFill>
                      </a:endParaRPr>
                    </a:p>
                  </a:txBody>
                  <a:tcPr>
                    <a:solidFill>
                      <a:schemeClr val="bg1"/>
                    </a:solidFill>
                  </a:tcPr>
                </a:tc>
                <a:tc gridSpan="2">
                  <a:txBody>
                    <a:bodyPr/>
                    <a:lstStyle/>
                    <a:p>
                      <a:r>
                        <a:rPr lang="en-US" sz="1200" i="1" dirty="0">
                          <a:solidFill>
                            <a:schemeClr val="tx1"/>
                          </a:solidFill>
                        </a:rPr>
                        <a:t>Notes: Data is from Michigan Doctoral Experience Study, 2017-2024</a:t>
                      </a:r>
                    </a:p>
                  </a:txBody>
                  <a:tcPr>
                    <a:solidFill>
                      <a:schemeClr val="bg1"/>
                    </a:solidFill>
                  </a:tcPr>
                </a:tc>
                <a:tc hMerge="1">
                  <a:txBody>
                    <a:bodyPr/>
                    <a:lstStyle/>
                    <a:p>
                      <a:endParaRPr lang="en-US"/>
                    </a:p>
                  </a:txBody>
                  <a:tcPr/>
                </a:tc>
                <a:tc>
                  <a:txBody>
                    <a:bodyPr/>
                    <a:lstStyle/>
                    <a:p>
                      <a:endParaRPr lang="en-US" sz="1200" i="1" dirty="0">
                        <a:solidFill>
                          <a:schemeClr val="tx1"/>
                        </a:solidFill>
                      </a:endParaRPr>
                    </a:p>
                  </a:txBody>
                  <a:tcPr>
                    <a:solidFill>
                      <a:schemeClr val="bg1"/>
                    </a:solidFill>
                  </a:tcPr>
                </a:tc>
                <a:extLst>
                  <a:ext uri="{0D108BD9-81ED-4DB2-BD59-A6C34878D82A}">
                    <a16:rowId xmlns:a16="http://schemas.microsoft.com/office/drawing/2014/main" val="576564722"/>
                  </a:ext>
                </a:extLst>
              </a:tr>
            </a:tbl>
          </a:graphicData>
        </a:graphic>
      </p:graphicFrame>
      <p:pic>
        <p:nvPicPr>
          <p:cNvPr id="20" name="Picture 19" descr="A group of colorful squares with black text&#10;&#10;AI-generated content may be incorrect.">
            <a:extLst>
              <a:ext uri="{FF2B5EF4-FFF2-40B4-BE49-F238E27FC236}">
                <a16:creationId xmlns:a16="http://schemas.microsoft.com/office/drawing/2014/main" id="{EE76792F-A613-3939-09E0-6370EA3C71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0956" y="2072532"/>
            <a:ext cx="885949" cy="990738"/>
          </a:xfrm>
          <a:prstGeom prst="rect">
            <a:avLst/>
          </a:prstGeom>
        </p:spPr>
      </p:pic>
    </p:spTree>
    <p:extLst>
      <p:ext uri="{BB962C8B-B14F-4D97-AF65-F5344CB8AC3E}">
        <p14:creationId xmlns:p14="http://schemas.microsoft.com/office/powerpoint/2010/main" val="1518188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C8FF0-A5D8-4A68-32A8-E0A127E03B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A14A372-AF64-CFBE-EE44-04B2DBA73CBA}"/>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hite letter on a black background">
            <a:extLst>
              <a:ext uri="{FF2B5EF4-FFF2-40B4-BE49-F238E27FC236}">
                <a16:creationId xmlns:a16="http://schemas.microsoft.com/office/drawing/2014/main" id="{7C0AE3AE-6830-6E31-055D-53C8E6B2D6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FE21460C-FEAD-B026-A093-56575190412B}"/>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34</a:t>
            </a:fld>
            <a:r>
              <a:rPr lang="en-US" sz="1400" dirty="0">
                <a:solidFill>
                  <a:schemeClr val="bg1"/>
                </a:solidFill>
              </a:rPr>
              <a:t> -</a:t>
            </a:r>
          </a:p>
        </p:txBody>
      </p:sp>
      <p:sp>
        <p:nvSpPr>
          <p:cNvPr id="8" name="TextBox 7">
            <a:extLst>
              <a:ext uri="{FF2B5EF4-FFF2-40B4-BE49-F238E27FC236}">
                <a16:creationId xmlns:a16="http://schemas.microsoft.com/office/drawing/2014/main" id="{F4C7B720-DAEC-4A7C-130F-9E09C177AB39}"/>
              </a:ext>
            </a:extLst>
          </p:cNvPr>
          <p:cNvSpPr txBox="1"/>
          <p:nvPr/>
        </p:nvSpPr>
        <p:spPr>
          <a:xfrm>
            <a:off x="491760" y="1251602"/>
            <a:ext cx="10632830" cy="646331"/>
          </a:xfrm>
          <a:prstGeom prst="rect">
            <a:avLst/>
          </a:prstGeom>
          <a:noFill/>
        </p:spPr>
        <p:txBody>
          <a:bodyPr wrap="square">
            <a:spAutoFit/>
          </a:bodyPr>
          <a:lstStyle/>
          <a:p>
            <a:r>
              <a:rPr lang="en-US" dirty="0">
                <a:solidFill>
                  <a:schemeClr val="bg1"/>
                </a:solidFill>
              </a:rPr>
              <a:t>Chen, Y., Bai, Y., Kim, H., &amp; Gonzalez, J.,</a:t>
            </a:r>
            <a:endParaRPr lang="en-US" i="1" dirty="0">
              <a:solidFill>
                <a:schemeClr val="bg1"/>
              </a:solidFill>
            </a:endParaRPr>
          </a:p>
          <a:p>
            <a:r>
              <a:rPr lang="en-US" dirty="0">
                <a:solidFill>
                  <a:schemeClr val="bg1"/>
                </a:solidFill>
              </a:rPr>
              <a:t>Paper presented at the 2025 American Educational Research Association Annual Meeting, Denver, CO.</a:t>
            </a:r>
            <a:endParaRPr lang="en-US" i="1" dirty="0">
              <a:solidFill>
                <a:schemeClr val="bg1"/>
              </a:solidFill>
            </a:endParaRPr>
          </a:p>
        </p:txBody>
      </p:sp>
      <p:sp>
        <p:nvSpPr>
          <p:cNvPr id="3" name="TextBox 2">
            <a:extLst>
              <a:ext uri="{FF2B5EF4-FFF2-40B4-BE49-F238E27FC236}">
                <a16:creationId xmlns:a16="http://schemas.microsoft.com/office/drawing/2014/main" id="{80152C72-72CE-4394-EEC1-12770C7B21A6}"/>
              </a:ext>
            </a:extLst>
          </p:cNvPr>
          <p:cNvSpPr txBox="1"/>
          <p:nvPr/>
        </p:nvSpPr>
        <p:spPr>
          <a:xfrm>
            <a:off x="491761" y="2315751"/>
            <a:ext cx="6460024" cy="3789948"/>
          </a:xfrm>
          <a:prstGeom prst="rect">
            <a:avLst/>
          </a:prstGeom>
          <a:noFill/>
        </p:spPr>
        <p:txBody>
          <a:bodyPr wrap="square">
            <a:spAutoFit/>
          </a:bodyPr>
          <a:lstStyle/>
          <a:p>
            <a:pPr lvl="0">
              <a:lnSpc>
                <a:spcPct val="115000"/>
              </a:lnSpc>
              <a:spcBef>
                <a:spcPts val="1000"/>
              </a:spcBef>
              <a:spcAft>
                <a:spcPts val="1200"/>
              </a:spcAft>
              <a:buSzPts val="2300"/>
            </a:pPr>
            <a:r>
              <a:rPr lang="en-US" dirty="0">
                <a:solidFill>
                  <a:srgbClr val="F6D340"/>
                </a:solidFill>
              </a:rPr>
              <a:t>Definition of Abusive Supervision: </a:t>
            </a:r>
            <a:r>
              <a:rPr lang="en-US" dirty="0">
                <a:solidFill>
                  <a:schemeClr val="bg1"/>
                </a:solidFill>
              </a:rPr>
              <a:t>Sustained nonphysical supervisory hostility towards subordinates</a:t>
            </a:r>
          </a:p>
          <a:p>
            <a:pPr lvl="0">
              <a:lnSpc>
                <a:spcPct val="115000"/>
              </a:lnSpc>
              <a:spcBef>
                <a:spcPts val="1000"/>
              </a:spcBef>
              <a:spcAft>
                <a:spcPts val="1200"/>
              </a:spcAft>
              <a:buSzPts val="2300"/>
            </a:pPr>
            <a:r>
              <a:rPr lang="en-US" dirty="0">
                <a:solidFill>
                  <a:srgbClr val="F6D340"/>
                </a:solidFill>
              </a:rPr>
              <a:t>Examples of  Advisor Hostility: </a:t>
            </a:r>
            <a:r>
              <a:rPr lang="en-US" dirty="0">
                <a:solidFill>
                  <a:schemeClr val="bg1"/>
                </a:solidFill>
              </a:rPr>
              <a:t>Yelling at students, calling them incompetent, misappropriation of work, public shaming.</a:t>
            </a:r>
          </a:p>
          <a:p>
            <a:pPr lvl="0">
              <a:lnSpc>
                <a:spcPct val="115000"/>
              </a:lnSpc>
              <a:spcBef>
                <a:spcPts val="1000"/>
              </a:spcBef>
              <a:spcAft>
                <a:spcPts val="1200"/>
              </a:spcAft>
              <a:buSzPts val="2300"/>
            </a:pPr>
            <a:r>
              <a:rPr lang="en-US" dirty="0">
                <a:solidFill>
                  <a:srgbClr val="F6D340"/>
                </a:solidFill>
              </a:rPr>
              <a:t>Research Questions: </a:t>
            </a:r>
            <a:r>
              <a:rPr lang="en-US" dirty="0">
                <a:solidFill>
                  <a:schemeClr val="bg1"/>
                </a:solidFill>
              </a:rPr>
              <a:t>(1) What is the prevalence and distribution of abusive supervision among doctoral students?  (2) How does abusive supervision influence students’ well-being and thoughts about program departure? </a:t>
            </a:r>
          </a:p>
          <a:p>
            <a:pPr lvl="0">
              <a:lnSpc>
                <a:spcPct val="115000"/>
              </a:lnSpc>
              <a:spcBef>
                <a:spcPts val="1000"/>
              </a:spcBef>
              <a:spcAft>
                <a:spcPts val="1200"/>
              </a:spcAft>
              <a:buSzPts val="2300"/>
            </a:pPr>
            <a:r>
              <a:rPr lang="en-US" dirty="0">
                <a:solidFill>
                  <a:srgbClr val="F6D340"/>
                </a:solidFill>
              </a:rPr>
              <a:t>Method: </a:t>
            </a:r>
            <a:r>
              <a:rPr lang="en-US" dirty="0">
                <a:solidFill>
                  <a:schemeClr val="bg1"/>
                </a:solidFill>
              </a:rPr>
              <a:t>Factor and regression analyses </a:t>
            </a:r>
          </a:p>
        </p:txBody>
      </p:sp>
      <p:sp>
        <p:nvSpPr>
          <p:cNvPr id="5" name="TextBox 4">
            <a:extLst>
              <a:ext uri="{FF2B5EF4-FFF2-40B4-BE49-F238E27FC236}">
                <a16:creationId xmlns:a16="http://schemas.microsoft.com/office/drawing/2014/main" id="{905EBDFC-F438-300C-7CEB-7CCA07A716A9}"/>
              </a:ext>
            </a:extLst>
          </p:cNvPr>
          <p:cNvSpPr txBox="1"/>
          <p:nvPr/>
        </p:nvSpPr>
        <p:spPr>
          <a:xfrm>
            <a:off x="491760" y="420605"/>
            <a:ext cx="10281750" cy="830997"/>
          </a:xfrm>
          <a:prstGeom prst="rect">
            <a:avLst/>
          </a:prstGeom>
          <a:noFill/>
        </p:spPr>
        <p:txBody>
          <a:bodyPr wrap="square">
            <a:spAutoFit/>
          </a:bodyPr>
          <a:lstStyle/>
          <a:p>
            <a:r>
              <a:rPr lang="en-US" sz="2400" b="1" dirty="0">
                <a:solidFill>
                  <a:srgbClr val="F6D340"/>
                </a:solidFill>
              </a:rPr>
              <a:t>Hostile Advisors: Prevalence, Forms, and Consequences of Abusive Supervision in Doctoral Education </a:t>
            </a:r>
          </a:p>
        </p:txBody>
      </p:sp>
      <p:pic>
        <p:nvPicPr>
          <p:cNvPr id="11" name="Picture 10" descr="A qr code with a letter m">
            <a:extLst>
              <a:ext uri="{FF2B5EF4-FFF2-40B4-BE49-F238E27FC236}">
                <a16:creationId xmlns:a16="http://schemas.microsoft.com/office/drawing/2014/main" id="{83736F6D-FC5D-8B5D-5594-DCA4B0E73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9566" y="2441257"/>
            <a:ext cx="3290647" cy="3290647"/>
          </a:xfrm>
          <a:prstGeom prst="rect">
            <a:avLst/>
          </a:prstGeom>
          <a:solidFill>
            <a:schemeClr val="bg1"/>
          </a:solidFill>
        </p:spPr>
      </p:pic>
      <p:sp>
        <p:nvSpPr>
          <p:cNvPr id="15" name="TextBox 14">
            <a:extLst>
              <a:ext uri="{FF2B5EF4-FFF2-40B4-BE49-F238E27FC236}">
                <a16:creationId xmlns:a16="http://schemas.microsoft.com/office/drawing/2014/main" id="{7E8F6B30-9D8C-2CA5-453B-E0ADADB0DD18}"/>
              </a:ext>
            </a:extLst>
          </p:cNvPr>
          <p:cNvSpPr txBox="1"/>
          <p:nvPr/>
        </p:nvSpPr>
        <p:spPr>
          <a:xfrm>
            <a:off x="7955563" y="5731904"/>
            <a:ext cx="3414650" cy="369332"/>
          </a:xfrm>
          <a:prstGeom prst="rect">
            <a:avLst/>
          </a:prstGeom>
          <a:noFill/>
        </p:spPr>
        <p:txBody>
          <a:bodyPr wrap="square">
            <a:spAutoFit/>
          </a:bodyPr>
          <a:lstStyle/>
          <a:p>
            <a:pPr algn="ctr">
              <a:buNone/>
            </a:pPr>
            <a:r>
              <a:rPr lang="en-US" b="0" i="0" dirty="0">
                <a:solidFill>
                  <a:schemeClr val="bg1"/>
                </a:solidFill>
                <a:effectLst/>
                <a:latin typeface="system-ui"/>
                <a:hlinkClick r:id="rId5">
                  <a:extLst>
                    <a:ext uri="{A12FA001-AC4F-418D-AE19-62706E023703}">
                      <ahyp:hlinkClr xmlns:ahyp="http://schemas.microsoft.com/office/drawing/2018/hyperlinkcolor" val="tx"/>
                    </a:ext>
                  </a:extLst>
                </a:hlinkClick>
              </a:rPr>
              <a:t>myumi.ch/mRgm5</a:t>
            </a:r>
            <a:endParaRPr lang="en-US" b="0" i="0" dirty="0">
              <a:solidFill>
                <a:schemeClr val="bg1"/>
              </a:solidFill>
              <a:effectLst/>
              <a:latin typeface="system-ui"/>
            </a:endParaRPr>
          </a:p>
        </p:txBody>
      </p:sp>
    </p:spTree>
    <p:extLst>
      <p:ext uri="{BB962C8B-B14F-4D97-AF65-F5344CB8AC3E}">
        <p14:creationId xmlns:p14="http://schemas.microsoft.com/office/powerpoint/2010/main" val="854390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847F6-847E-8E42-9912-34419921C1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A12888-2577-D596-3927-E188CCF76D1F}"/>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hite letter on a black background">
            <a:extLst>
              <a:ext uri="{FF2B5EF4-FFF2-40B4-BE49-F238E27FC236}">
                <a16:creationId xmlns:a16="http://schemas.microsoft.com/office/drawing/2014/main" id="{87B4D07C-DC4F-F0BA-523D-3E398683A1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C88C87E8-F629-3A8A-2373-AC90AF02709B}"/>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35</a:t>
            </a:fld>
            <a:r>
              <a:rPr lang="en-US" sz="1400" dirty="0">
                <a:solidFill>
                  <a:schemeClr val="bg1"/>
                </a:solidFill>
              </a:rPr>
              <a:t> -</a:t>
            </a:r>
          </a:p>
        </p:txBody>
      </p:sp>
      <p:sp>
        <p:nvSpPr>
          <p:cNvPr id="8" name="TextBox 7">
            <a:extLst>
              <a:ext uri="{FF2B5EF4-FFF2-40B4-BE49-F238E27FC236}">
                <a16:creationId xmlns:a16="http://schemas.microsoft.com/office/drawing/2014/main" id="{5236EE04-753C-7189-7B15-ECE31BECCEE3}"/>
              </a:ext>
            </a:extLst>
          </p:cNvPr>
          <p:cNvSpPr txBox="1"/>
          <p:nvPr/>
        </p:nvSpPr>
        <p:spPr>
          <a:xfrm>
            <a:off x="327378" y="209453"/>
            <a:ext cx="11548534" cy="400110"/>
          </a:xfrm>
          <a:prstGeom prst="rect">
            <a:avLst/>
          </a:prstGeom>
          <a:noFill/>
        </p:spPr>
        <p:txBody>
          <a:bodyPr wrap="square">
            <a:spAutoFit/>
          </a:bodyPr>
          <a:lstStyle/>
          <a:p>
            <a:pPr lvl="1"/>
            <a:r>
              <a:rPr lang="en-US" sz="2000" dirty="0">
                <a:solidFill>
                  <a:srgbClr val="F6D340"/>
                </a:solidFill>
              </a:rPr>
              <a:t>RQ1: What is the prevalence and distribution  of abusive supervision among doctoral students? </a:t>
            </a:r>
          </a:p>
        </p:txBody>
      </p:sp>
      <p:pic>
        <p:nvPicPr>
          <p:cNvPr id="3" name="Picture 2" descr="A graph of students' advisor hostility scale scores. More than 50% of students have the minimum values on the scale, which suggests that the majority of students experience little to no advisor hostility.">
            <a:extLst>
              <a:ext uri="{FF2B5EF4-FFF2-40B4-BE49-F238E27FC236}">
                <a16:creationId xmlns:a16="http://schemas.microsoft.com/office/drawing/2014/main" id="{15E5AF86-DB0E-6EBD-0C6B-D97D0AD3A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080" y="866884"/>
            <a:ext cx="9410164" cy="5293218"/>
          </a:xfrm>
          <a:prstGeom prst="rect">
            <a:avLst/>
          </a:prstGeom>
        </p:spPr>
      </p:pic>
    </p:spTree>
    <p:extLst>
      <p:ext uri="{BB962C8B-B14F-4D97-AF65-F5344CB8AC3E}">
        <p14:creationId xmlns:p14="http://schemas.microsoft.com/office/powerpoint/2010/main" val="2466948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49A27-50E0-664D-8FC8-296F1BD545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C7E1CD1-E8E7-CC7B-0BDF-62562B289FF9}"/>
              </a:ext>
            </a:extLst>
          </p:cNvPr>
          <p:cNvSpPr/>
          <p:nvPr/>
        </p:nvSpPr>
        <p:spPr>
          <a:xfrm>
            <a:off x="0" y="8173"/>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hite letter on a black background">
            <a:extLst>
              <a:ext uri="{FF2B5EF4-FFF2-40B4-BE49-F238E27FC236}">
                <a16:creationId xmlns:a16="http://schemas.microsoft.com/office/drawing/2014/main" id="{FC866671-2954-F7AE-EB17-0C6364E166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F7897A22-28F5-45B4-49D1-420AAFD5D5FC}"/>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36</a:t>
            </a:fld>
            <a:r>
              <a:rPr lang="en-US" sz="1400" dirty="0">
                <a:solidFill>
                  <a:schemeClr val="bg1"/>
                </a:solidFill>
              </a:rPr>
              <a:t> -</a:t>
            </a:r>
          </a:p>
        </p:txBody>
      </p:sp>
      <p:sp>
        <p:nvSpPr>
          <p:cNvPr id="8" name="TextBox 7">
            <a:extLst>
              <a:ext uri="{FF2B5EF4-FFF2-40B4-BE49-F238E27FC236}">
                <a16:creationId xmlns:a16="http://schemas.microsoft.com/office/drawing/2014/main" id="{89FD0A27-CBCB-F412-159F-D59F0DF301D4}"/>
              </a:ext>
            </a:extLst>
          </p:cNvPr>
          <p:cNvSpPr txBox="1"/>
          <p:nvPr/>
        </p:nvSpPr>
        <p:spPr>
          <a:xfrm>
            <a:off x="191036" y="507507"/>
            <a:ext cx="5824099" cy="707886"/>
          </a:xfrm>
          <a:prstGeom prst="rect">
            <a:avLst/>
          </a:prstGeom>
          <a:noFill/>
        </p:spPr>
        <p:txBody>
          <a:bodyPr wrap="square">
            <a:spAutoFit/>
          </a:bodyPr>
          <a:lstStyle/>
          <a:p>
            <a:pPr lvl="1"/>
            <a:r>
              <a:rPr lang="en-US" sz="2000" dirty="0">
                <a:solidFill>
                  <a:schemeClr val="bg1"/>
                </a:solidFill>
              </a:rPr>
              <a:t>RQ1: What is the distribution  of abusive supervision among doctoral students? </a:t>
            </a:r>
          </a:p>
        </p:txBody>
      </p:sp>
      <p:sp>
        <p:nvSpPr>
          <p:cNvPr id="9" name="Google Shape;143;g2cd3ba8573e_0_41">
            <a:extLst>
              <a:ext uri="{FF2B5EF4-FFF2-40B4-BE49-F238E27FC236}">
                <a16:creationId xmlns:a16="http://schemas.microsoft.com/office/drawing/2014/main" id="{D299C965-1A66-DA8C-5F3C-0146C77DA570}"/>
              </a:ext>
            </a:extLst>
          </p:cNvPr>
          <p:cNvSpPr/>
          <p:nvPr/>
        </p:nvSpPr>
        <p:spPr>
          <a:xfrm>
            <a:off x="594480" y="1735746"/>
            <a:ext cx="5062345" cy="3835588"/>
          </a:xfrm>
          <a:custGeom>
            <a:avLst/>
            <a:gdLst>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239862 w 5114394"/>
              <a:gd name="connsiteY1" fmla="*/ 120196 h 2800043"/>
              <a:gd name="connsiteX2" fmla="*/ 2492807 w 5114394"/>
              <a:gd name="connsiteY2" fmla="*/ 120196 h 2800043"/>
              <a:gd name="connsiteX3" fmla="*/ 3795866 w 5114394"/>
              <a:gd name="connsiteY3" fmla="*/ 120196 h 2800043"/>
              <a:gd name="connsiteX4" fmla="*/ 5048811 w 5114394"/>
              <a:gd name="connsiteY4" fmla="*/ 120196 h 2800043"/>
              <a:gd name="connsiteX5" fmla="*/ 5048811 w 5114394"/>
              <a:gd name="connsiteY5" fmla="*/ 909076 h 2800043"/>
              <a:gd name="connsiteX6" fmla="*/ 5048811 w 5114394"/>
              <a:gd name="connsiteY6" fmla="*/ 1801988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906018 h 2800043"/>
              <a:gd name="connsiteX13" fmla="*/ 37037 w 5114394"/>
              <a:gd name="connsiteY13" fmla="*/ 1039114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8430"/>
              <a:gd name="connsiteX1" fmla="*/ 1340098 w 5114394"/>
              <a:gd name="connsiteY1" fmla="*/ 120196 h 2808430"/>
              <a:gd name="connsiteX2" fmla="*/ 2442688 w 5114394"/>
              <a:gd name="connsiteY2" fmla="*/ 120196 h 2808430"/>
              <a:gd name="connsiteX3" fmla="*/ 3645513 w 5114394"/>
              <a:gd name="connsiteY3" fmla="*/ 120196 h 2808430"/>
              <a:gd name="connsiteX4" fmla="*/ 5048811 w 5114394"/>
              <a:gd name="connsiteY4" fmla="*/ 120196 h 2808430"/>
              <a:gd name="connsiteX5" fmla="*/ 5048811 w 5114394"/>
              <a:gd name="connsiteY5" fmla="*/ 987099 h 2808430"/>
              <a:gd name="connsiteX6" fmla="*/ 5048811 w 5114394"/>
              <a:gd name="connsiteY6" fmla="*/ 1854003 h 2808430"/>
              <a:gd name="connsiteX7" fmla="*/ 5048811 w 5114394"/>
              <a:gd name="connsiteY7" fmla="*/ 2720908 h 2808430"/>
              <a:gd name="connsiteX8" fmla="*/ 3695631 w 5114394"/>
              <a:gd name="connsiteY8" fmla="*/ 2720908 h 2808430"/>
              <a:gd name="connsiteX9" fmla="*/ 2542924 w 5114394"/>
              <a:gd name="connsiteY9" fmla="*/ 2720908 h 2808430"/>
              <a:gd name="connsiteX10" fmla="*/ 1340098 w 5114394"/>
              <a:gd name="connsiteY10" fmla="*/ 2720908 h 2808430"/>
              <a:gd name="connsiteX11" fmla="*/ 37037 w 5114394"/>
              <a:gd name="connsiteY11" fmla="*/ 2720908 h 2808430"/>
              <a:gd name="connsiteX12" fmla="*/ 37037 w 5114394"/>
              <a:gd name="connsiteY12" fmla="*/ 1880010 h 2808430"/>
              <a:gd name="connsiteX13" fmla="*/ 37037 w 5114394"/>
              <a:gd name="connsiteY13" fmla="*/ 1013107 h 2808430"/>
              <a:gd name="connsiteX14" fmla="*/ 37037 w 5114394"/>
              <a:gd name="connsiteY14" fmla="*/ 120196 h 2808430"/>
              <a:gd name="connsiteX0" fmla="*/ 37037 w 5114394"/>
              <a:gd name="connsiteY0" fmla="*/ 120196 h 2808430"/>
              <a:gd name="connsiteX1" fmla="*/ 1239862 w 5114394"/>
              <a:gd name="connsiteY1" fmla="*/ 120196 h 2808430"/>
              <a:gd name="connsiteX2" fmla="*/ 2492807 w 5114394"/>
              <a:gd name="connsiteY2" fmla="*/ 120196 h 2808430"/>
              <a:gd name="connsiteX3" fmla="*/ 3795866 w 5114394"/>
              <a:gd name="connsiteY3" fmla="*/ 120196 h 2808430"/>
              <a:gd name="connsiteX4" fmla="*/ 5048811 w 5114394"/>
              <a:gd name="connsiteY4" fmla="*/ 120196 h 2808430"/>
              <a:gd name="connsiteX5" fmla="*/ 5048811 w 5114394"/>
              <a:gd name="connsiteY5" fmla="*/ 909076 h 2808430"/>
              <a:gd name="connsiteX6" fmla="*/ 5048811 w 5114394"/>
              <a:gd name="connsiteY6" fmla="*/ 1801988 h 2808430"/>
              <a:gd name="connsiteX7" fmla="*/ 5048811 w 5114394"/>
              <a:gd name="connsiteY7" fmla="*/ 2720908 h 2808430"/>
              <a:gd name="connsiteX8" fmla="*/ 3695631 w 5114394"/>
              <a:gd name="connsiteY8" fmla="*/ 2720908 h 2808430"/>
              <a:gd name="connsiteX9" fmla="*/ 2542924 w 5114394"/>
              <a:gd name="connsiteY9" fmla="*/ 2720908 h 2808430"/>
              <a:gd name="connsiteX10" fmla="*/ 1340098 w 5114394"/>
              <a:gd name="connsiteY10" fmla="*/ 2720908 h 2808430"/>
              <a:gd name="connsiteX11" fmla="*/ 37037 w 5114394"/>
              <a:gd name="connsiteY11" fmla="*/ 2720908 h 2808430"/>
              <a:gd name="connsiteX12" fmla="*/ 37037 w 5114394"/>
              <a:gd name="connsiteY12" fmla="*/ 1906018 h 2808430"/>
              <a:gd name="connsiteX13" fmla="*/ 37037 w 5114394"/>
              <a:gd name="connsiteY13" fmla="*/ 1039114 h 2808430"/>
              <a:gd name="connsiteX14" fmla="*/ 37037 w 5114394"/>
              <a:gd name="connsiteY14" fmla="*/ 120196 h 2808430"/>
              <a:gd name="connsiteX0" fmla="*/ 37037 w 5114394"/>
              <a:gd name="connsiteY0" fmla="*/ 120196 h 2808430"/>
              <a:gd name="connsiteX1" fmla="*/ 1340098 w 5114394"/>
              <a:gd name="connsiteY1" fmla="*/ 120196 h 2808430"/>
              <a:gd name="connsiteX2" fmla="*/ 2442688 w 5114394"/>
              <a:gd name="connsiteY2" fmla="*/ 120196 h 2808430"/>
              <a:gd name="connsiteX3" fmla="*/ 3645513 w 5114394"/>
              <a:gd name="connsiteY3" fmla="*/ 120196 h 2808430"/>
              <a:gd name="connsiteX4" fmla="*/ 5048811 w 5114394"/>
              <a:gd name="connsiteY4" fmla="*/ 120196 h 2808430"/>
              <a:gd name="connsiteX5" fmla="*/ 5048811 w 5114394"/>
              <a:gd name="connsiteY5" fmla="*/ 987099 h 2808430"/>
              <a:gd name="connsiteX6" fmla="*/ 5048811 w 5114394"/>
              <a:gd name="connsiteY6" fmla="*/ 1854003 h 2808430"/>
              <a:gd name="connsiteX7" fmla="*/ 5048811 w 5114394"/>
              <a:gd name="connsiteY7" fmla="*/ 2720908 h 2808430"/>
              <a:gd name="connsiteX8" fmla="*/ 3695631 w 5114394"/>
              <a:gd name="connsiteY8" fmla="*/ 2720908 h 2808430"/>
              <a:gd name="connsiteX9" fmla="*/ 2542924 w 5114394"/>
              <a:gd name="connsiteY9" fmla="*/ 2720908 h 2808430"/>
              <a:gd name="connsiteX10" fmla="*/ 1340098 w 5114394"/>
              <a:gd name="connsiteY10" fmla="*/ 2720908 h 2808430"/>
              <a:gd name="connsiteX11" fmla="*/ 37037 w 5114394"/>
              <a:gd name="connsiteY11" fmla="*/ 2720908 h 2808430"/>
              <a:gd name="connsiteX12" fmla="*/ 37037 w 5114394"/>
              <a:gd name="connsiteY12" fmla="*/ 1880010 h 2808430"/>
              <a:gd name="connsiteX13" fmla="*/ 37037 w 5114394"/>
              <a:gd name="connsiteY13" fmla="*/ 1013107 h 2808430"/>
              <a:gd name="connsiteX14" fmla="*/ 37037 w 5114394"/>
              <a:gd name="connsiteY14" fmla="*/ 120196 h 2808430"/>
              <a:gd name="connsiteX0" fmla="*/ 37037 w 5114394"/>
              <a:gd name="connsiteY0" fmla="*/ 120196 h 2808430"/>
              <a:gd name="connsiteX1" fmla="*/ 1340098 w 5114394"/>
              <a:gd name="connsiteY1" fmla="*/ 120196 h 2808430"/>
              <a:gd name="connsiteX2" fmla="*/ 2442688 w 5114394"/>
              <a:gd name="connsiteY2" fmla="*/ 120196 h 2808430"/>
              <a:gd name="connsiteX3" fmla="*/ 3645513 w 5114394"/>
              <a:gd name="connsiteY3" fmla="*/ 120196 h 2808430"/>
              <a:gd name="connsiteX4" fmla="*/ 5048811 w 5114394"/>
              <a:gd name="connsiteY4" fmla="*/ 120196 h 2808430"/>
              <a:gd name="connsiteX5" fmla="*/ 5048811 w 5114394"/>
              <a:gd name="connsiteY5" fmla="*/ 987099 h 2808430"/>
              <a:gd name="connsiteX6" fmla="*/ 5048811 w 5114394"/>
              <a:gd name="connsiteY6" fmla="*/ 1854003 h 2808430"/>
              <a:gd name="connsiteX7" fmla="*/ 5048811 w 5114394"/>
              <a:gd name="connsiteY7" fmla="*/ 2720908 h 2808430"/>
              <a:gd name="connsiteX8" fmla="*/ 4193063 w 5114394"/>
              <a:gd name="connsiteY8" fmla="*/ 2763698 h 2808430"/>
              <a:gd name="connsiteX9" fmla="*/ 2542924 w 5114394"/>
              <a:gd name="connsiteY9" fmla="*/ 2720908 h 2808430"/>
              <a:gd name="connsiteX10" fmla="*/ 1340098 w 5114394"/>
              <a:gd name="connsiteY10" fmla="*/ 2720908 h 2808430"/>
              <a:gd name="connsiteX11" fmla="*/ 37037 w 5114394"/>
              <a:gd name="connsiteY11" fmla="*/ 2720908 h 2808430"/>
              <a:gd name="connsiteX12" fmla="*/ 37037 w 5114394"/>
              <a:gd name="connsiteY12" fmla="*/ 1880010 h 2808430"/>
              <a:gd name="connsiteX13" fmla="*/ 37037 w 5114394"/>
              <a:gd name="connsiteY13" fmla="*/ 1013107 h 2808430"/>
              <a:gd name="connsiteX14" fmla="*/ 37037 w 5114394"/>
              <a:gd name="connsiteY14" fmla="*/ 120196 h 2808430"/>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239862 w 5114394"/>
              <a:gd name="connsiteY1" fmla="*/ 120196 h 2800043"/>
              <a:gd name="connsiteX2" fmla="*/ 2492807 w 5114394"/>
              <a:gd name="connsiteY2" fmla="*/ 120196 h 2800043"/>
              <a:gd name="connsiteX3" fmla="*/ 3795866 w 5114394"/>
              <a:gd name="connsiteY3" fmla="*/ 120196 h 2800043"/>
              <a:gd name="connsiteX4" fmla="*/ 5048811 w 5114394"/>
              <a:gd name="connsiteY4" fmla="*/ 120196 h 2800043"/>
              <a:gd name="connsiteX5" fmla="*/ 5048811 w 5114394"/>
              <a:gd name="connsiteY5" fmla="*/ 909076 h 2800043"/>
              <a:gd name="connsiteX6" fmla="*/ 5048811 w 5114394"/>
              <a:gd name="connsiteY6" fmla="*/ 1801988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906018 h 2800043"/>
              <a:gd name="connsiteX13" fmla="*/ 37037 w 5114394"/>
              <a:gd name="connsiteY13" fmla="*/ 1039114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4193063 w 5114394"/>
              <a:gd name="connsiteY8" fmla="*/ 276369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239862 w 5114394"/>
              <a:gd name="connsiteY1" fmla="*/ 120196 h 2800043"/>
              <a:gd name="connsiteX2" fmla="*/ 2492807 w 5114394"/>
              <a:gd name="connsiteY2" fmla="*/ 120196 h 2800043"/>
              <a:gd name="connsiteX3" fmla="*/ 3795866 w 5114394"/>
              <a:gd name="connsiteY3" fmla="*/ 120196 h 2800043"/>
              <a:gd name="connsiteX4" fmla="*/ 5048811 w 5114394"/>
              <a:gd name="connsiteY4" fmla="*/ 120196 h 2800043"/>
              <a:gd name="connsiteX5" fmla="*/ 5048811 w 5114394"/>
              <a:gd name="connsiteY5" fmla="*/ 909076 h 2800043"/>
              <a:gd name="connsiteX6" fmla="*/ 5048811 w 5114394"/>
              <a:gd name="connsiteY6" fmla="*/ 1801988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906018 h 2800043"/>
              <a:gd name="connsiteX13" fmla="*/ 37037 w 5114394"/>
              <a:gd name="connsiteY13" fmla="*/ 1039114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4193063 w 5114394"/>
              <a:gd name="connsiteY8" fmla="*/ 276369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239862 w 5114394"/>
              <a:gd name="connsiteY1" fmla="*/ 120196 h 2800043"/>
              <a:gd name="connsiteX2" fmla="*/ 2492807 w 5114394"/>
              <a:gd name="connsiteY2" fmla="*/ 120196 h 2800043"/>
              <a:gd name="connsiteX3" fmla="*/ 3795866 w 5114394"/>
              <a:gd name="connsiteY3" fmla="*/ 120196 h 2800043"/>
              <a:gd name="connsiteX4" fmla="*/ 5048811 w 5114394"/>
              <a:gd name="connsiteY4" fmla="*/ 120196 h 2800043"/>
              <a:gd name="connsiteX5" fmla="*/ 5048811 w 5114394"/>
              <a:gd name="connsiteY5" fmla="*/ 909076 h 2800043"/>
              <a:gd name="connsiteX6" fmla="*/ 5048811 w 5114394"/>
              <a:gd name="connsiteY6" fmla="*/ 1801988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906018 h 2800043"/>
              <a:gd name="connsiteX13" fmla="*/ 37037 w 5114394"/>
              <a:gd name="connsiteY13" fmla="*/ 1039114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3695631 w 5114394"/>
              <a:gd name="connsiteY8" fmla="*/ 272090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 name="connsiteX0" fmla="*/ 37037 w 5114394"/>
              <a:gd name="connsiteY0" fmla="*/ 120196 h 2800043"/>
              <a:gd name="connsiteX1" fmla="*/ 1340098 w 5114394"/>
              <a:gd name="connsiteY1" fmla="*/ 120196 h 2800043"/>
              <a:gd name="connsiteX2" fmla="*/ 2442688 w 5114394"/>
              <a:gd name="connsiteY2" fmla="*/ 120196 h 2800043"/>
              <a:gd name="connsiteX3" fmla="*/ 3645513 w 5114394"/>
              <a:gd name="connsiteY3" fmla="*/ 120196 h 2800043"/>
              <a:gd name="connsiteX4" fmla="*/ 5048811 w 5114394"/>
              <a:gd name="connsiteY4" fmla="*/ 120196 h 2800043"/>
              <a:gd name="connsiteX5" fmla="*/ 5048811 w 5114394"/>
              <a:gd name="connsiteY5" fmla="*/ 987099 h 2800043"/>
              <a:gd name="connsiteX6" fmla="*/ 5048811 w 5114394"/>
              <a:gd name="connsiteY6" fmla="*/ 1854003 h 2800043"/>
              <a:gd name="connsiteX7" fmla="*/ 5048811 w 5114394"/>
              <a:gd name="connsiteY7" fmla="*/ 2720908 h 2800043"/>
              <a:gd name="connsiteX8" fmla="*/ 4193063 w 5114394"/>
              <a:gd name="connsiteY8" fmla="*/ 2763698 h 2800043"/>
              <a:gd name="connsiteX9" fmla="*/ 2542924 w 5114394"/>
              <a:gd name="connsiteY9" fmla="*/ 2720908 h 2800043"/>
              <a:gd name="connsiteX10" fmla="*/ 1340098 w 5114394"/>
              <a:gd name="connsiteY10" fmla="*/ 2720908 h 2800043"/>
              <a:gd name="connsiteX11" fmla="*/ 37037 w 5114394"/>
              <a:gd name="connsiteY11" fmla="*/ 2720908 h 2800043"/>
              <a:gd name="connsiteX12" fmla="*/ 37037 w 5114394"/>
              <a:gd name="connsiteY12" fmla="*/ 1880010 h 2800043"/>
              <a:gd name="connsiteX13" fmla="*/ 37037 w 5114394"/>
              <a:gd name="connsiteY13" fmla="*/ 1013107 h 2800043"/>
              <a:gd name="connsiteX14" fmla="*/ 37037 w 5114394"/>
              <a:gd name="connsiteY14" fmla="*/ 120196 h 28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394" h="2800043" fill="none" extrusionOk="0">
                <a:moveTo>
                  <a:pt x="37037" y="120196"/>
                </a:moveTo>
                <a:cubicBezTo>
                  <a:pt x="355975" y="120707"/>
                  <a:pt x="1127526" y="189235"/>
                  <a:pt x="1340098" y="120196"/>
                </a:cubicBezTo>
                <a:cubicBezTo>
                  <a:pt x="1632018" y="-181441"/>
                  <a:pt x="1977873" y="398675"/>
                  <a:pt x="2442688" y="120196"/>
                </a:cubicBezTo>
                <a:cubicBezTo>
                  <a:pt x="2975682" y="43483"/>
                  <a:pt x="3484362" y="147321"/>
                  <a:pt x="3645513" y="120196"/>
                </a:cubicBezTo>
                <a:cubicBezTo>
                  <a:pt x="3845991" y="164918"/>
                  <a:pt x="4615025" y="21443"/>
                  <a:pt x="5048811" y="120196"/>
                </a:cubicBezTo>
                <a:cubicBezTo>
                  <a:pt x="5171677" y="597367"/>
                  <a:pt x="4985480" y="703013"/>
                  <a:pt x="5048811" y="987099"/>
                </a:cubicBezTo>
                <a:cubicBezTo>
                  <a:pt x="5095879" y="1281676"/>
                  <a:pt x="4903833" y="1501005"/>
                  <a:pt x="5048811" y="1854003"/>
                </a:cubicBezTo>
                <a:cubicBezTo>
                  <a:pt x="5178848" y="2069044"/>
                  <a:pt x="5000678" y="2537934"/>
                  <a:pt x="5048811" y="2720908"/>
                </a:cubicBezTo>
                <a:cubicBezTo>
                  <a:pt x="4634654" y="2755009"/>
                  <a:pt x="4145457" y="2504372"/>
                  <a:pt x="3695631" y="2720908"/>
                </a:cubicBezTo>
                <a:cubicBezTo>
                  <a:pt x="3070875" y="2811646"/>
                  <a:pt x="2961484" y="2684522"/>
                  <a:pt x="2542924" y="2720908"/>
                </a:cubicBezTo>
                <a:cubicBezTo>
                  <a:pt x="2181150" y="2790704"/>
                  <a:pt x="1749021" y="2667079"/>
                  <a:pt x="1340098" y="2720908"/>
                </a:cubicBezTo>
                <a:cubicBezTo>
                  <a:pt x="788967" y="2620462"/>
                  <a:pt x="502236" y="2679427"/>
                  <a:pt x="37037" y="2720908"/>
                </a:cubicBezTo>
                <a:cubicBezTo>
                  <a:pt x="-37345" y="2380510"/>
                  <a:pt x="84647" y="2206898"/>
                  <a:pt x="37037" y="1880010"/>
                </a:cubicBezTo>
                <a:cubicBezTo>
                  <a:pt x="-21004" y="1496155"/>
                  <a:pt x="112178" y="1442003"/>
                  <a:pt x="37037" y="1013107"/>
                </a:cubicBezTo>
                <a:cubicBezTo>
                  <a:pt x="-36204" y="638055"/>
                  <a:pt x="34426" y="332106"/>
                  <a:pt x="37037" y="120196"/>
                </a:cubicBezTo>
                <a:close/>
              </a:path>
              <a:path w="5114394" h="2800043" extrusionOk="0">
                <a:moveTo>
                  <a:pt x="37037" y="120196"/>
                </a:moveTo>
                <a:cubicBezTo>
                  <a:pt x="177538" y="70107"/>
                  <a:pt x="776017" y="373072"/>
                  <a:pt x="1239862" y="120196"/>
                </a:cubicBezTo>
                <a:cubicBezTo>
                  <a:pt x="1835486" y="-16102"/>
                  <a:pt x="2302193" y="365856"/>
                  <a:pt x="2492807" y="120196"/>
                </a:cubicBezTo>
                <a:cubicBezTo>
                  <a:pt x="2812114" y="-195137"/>
                  <a:pt x="3366613" y="221416"/>
                  <a:pt x="3795866" y="120196"/>
                </a:cubicBezTo>
                <a:cubicBezTo>
                  <a:pt x="4057712" y="88073"/>
                  <a:pt x="4480565" y="68952"/>
                  <a:pt x="5048811" y="120196"/>
                </a:cubicBezTo>
                <a:cubicBezTo>
                  <a:pt x="5104043" y="290160"/>
                  <a:pt x="5094545" y="621984"/>
                  <a:pt x="5048811" y="909076"/>
                </a:cubicBezTo>
                <a:cubicBezTo>
                  <a:pt x="5065370" y="1206107"/>
                  <a:pt x="5059738" y="1544454"/>
                  <a:pt x="5048811" y="1801988"/>
                </a:cubicBezTo>
                <a:cubicBezTo>
                  <a:pt x="5186803" y="2128102"/>
                  <a:pt x="5067032" y="2299099"/>
                  <a:pt x="5048811" y="2720908"/>
                </a:cubicBezTo>
                <a:cubicBezTo>
                  <a:pt x="4396058" y="2650482"/>
                  <a:pt x="4284771" y="2654521"/>
                  <a:pt x="3695631" y="2720908"/>
                </a:cubicBezTo>
                <a:cubicBezTo>
                  <a:pt x="3239953" y="2812831"/>
                  <a:pt x="2974665" y="2736209"/>
                  <a:pt x="2542924" y="2720908"/>
                </a:cubicBezTo>
                <a:cubicBezTo>
                  <a:pt x="2162035" y="2625191"/>
                  <a:pt x="1831087" y="2857021"/>
                  <a:pt x="1340098" y="2720908"/>
                </a:cubicBezTo>
                <a:cubicBezTo>
                  <a:pt x="917483" y="2889264"/>
                  <a:pt x="361197" y="2739521"/>
                  <a:pt x="37037" y="2720908"/>
                </a:cubicBezTo>
                <a:cubicBezTo>
                  <a:pt x="21306" y="2554370"/>
                  <a:pt x="49354" y="2352513"/>
                  <a:pt x="37037" y="1906018"/>
                </a:cubicBezTo>
                <a:cubicBezTo>
                  <a:pt x="-73720" y="1641549"/>
                  <a:pt x="209372" y="1458559"/>
                  <a:pt x="37037" y="1039114"/>
                </a:cubicBezTo>
                <a:cubicBezTo>
                  <a:pt x="-6367" y="681702"/>
                  <a:pt x="-17985" y="418681"/>
                  <a:pt x="37037" y="120196"/>
                </a:cubicBezTo>
                <a:close/>
              </a:path>
              <a:path w="5114394" h="2800043" fill="none" extrusionOk="0">
                <a:moveTo>
                  <a:pt x="37037" y="120196"/>
                </a:moveTo>
                <a:cubicBezTo>
                  <a:pt x="349826" y="40642"/>
                  <a:pt x="1074918" y="228462"/>
                  <a:pt x="1340098" y="120196"/>
                </a:cubicBezTo>
                <a:cubicBezTo>
                  <a:pt x="1602562" y="99519"/>
                  <a:pt x="2062031" y="251316"/>
                  <a:pt x="2442688" y="120196"/>
                </a:cubicBezTo>
                <a:cubicBezTo>
                  <a:pt x="2825269" y="48853"/>
                  <a:pt x="3311572" y="221125"/>
                  <a:pt x="3645513" y="120196"/>
                </a:cubicBezTo>
                <a:cubicBezTo>
                  <a:pt x="3676690" y="114769"/>
                  <a:pt x="4524485" y="234248"/>
                  <a:pt x="5048811" y="120196"/>
                </a:cubicBezTo>
                <a:cubicBezTo>
                  <a:pt x="5105037" y="488246"/>
                  <a:pt x="5000691" y="614644"/>
                  <a:pt x="5048811" y="987099"/>
                </a:cubicBezTo>
                <a:cubicBezTo>
                  <a:pt x="5086936" y="1371300"/>
                  <a:pt x="5001047" y="1592433"/>
                  <a:pt x="5048811" y="1854003"/>
                </a:cubicBezTo>
                <a:cubicBezTo>
                  <a:pt x="5117098" y="2072373"/>
                  <a:pt x="5040052" y="2470416"/>
                  <a:pt x="5048811" y="2720908"/>
                </a:cubicBezTo>
                <a:cubicBezTo>
                  <a:pt x="4565921" y="2813182"/>
                  <a:pt x="4367835" y="2493928"/>
                  <a:pt x="3695631" y="2720908"/>
                </a:cubicBezTo>
                <a:cubicBezTo>
                  <a:pt x="3109852" y="2917733"/>
                  <a:pt x="2997225" y="2659279"/>
                  <a:pt x="2542924" y="2720908"/>
                </a:cubicBezTo>
                <a:cubicBezTo>
                  <a:pt x="2154765" y="2606361"/>
                  <a:pt x="1776012" y="2652808"/>
                  <a:pt x="1340098" y="2720908"/>
                </a:cubicBezTo>
                <a:cubicBezTo>
                  <a:pt x="878970" y="2755830"/>
                  <a:pt x="247617" y="2604487"/>
                  <a:pt x="37037" y="2720908"/>
                </a:cubicBezTo>
                <a:cubicBezTo>
                  <a:pt x="-51038" y="2398972"/>
                  <a:pt x="97444" y="2223728"/>
                  <a:pt x="37037" y="1880010"/>
                </a:cubicBezTo>
                <a:cubicBezTo>
                  <a:pt x="-10040" y="1480330"/>
                  <a:pt x="193854" y="1368927"/>
                  <a:pt x="37037" y="1013107"/>
                </a:cubicBezTo>
                <a:cubicBezTo>
                  <a:pt x="-33573" y="620902"/>
                  <a:pt x="190177" y="354303"/>
                  <a:pt x="37037" y="120196"/>
                </a:cubicBezTo>
                <a:close/>
              </a:path>
              <a:path w="5114394" h="2800043" fill="none" extrusionOk="0">
                <a:moveTo>
                  <a:pt x="37037" y="120196"/>
                </a:moveTo>
                <a:cubicBezTo>
                  <a:pt x="322521" y="94014"/>
                  <a:pt x="1081458" y="190684"/>
                  <a:pt x="1340098" y="120196"/>
                </a:cubicBezTo>
                <a:cubicBezTo>
                  <a:pt x="1731757" y="-99286"/>
                  <a:pt x="2087945" y="262640"/>
                  <a:pt x="2442688" y="120196"/>
                </a:cubicBezTo>
                <a:cubicBezTo>
                  <a:pt x="2894918" y="27389"/>
                  <a:pt x="3418027" y="209212"/>
                  <a:pt x="3645513" y="120196"/>
                </a:cubicBezTo>
                <a:cubicBezTo>
                  <a:pt x="3764258" y="143284"/>
                  <a:pt x="4534954" y="108135"/>
                  <a:pt x="5048811" y="120196"/>
                </a:cubicBezTo>
                <a:cubicBezTo>
                  <a:pt x="5154635" y="547242"/>
                  <a:pt x="4994654" y="692216"/>
                  <a:pt x="5048811" y="987099"/>
                </a:cubicBezTo>
                <a:cubicBezTo>
                  <a:pt x="5073136" y="1346337"/>
                  <a:pt x="4910161" y="1594285"/>
                  <a:pt x="5048811" y="1854003"/>
                </a:cubicBezTo>
                <a:cubicBezTo>
                  <a:pt x="5088200" y="2117586"/>
                  <a:pt x="5045831" y="2527677"/>
                  <a:pt x="5048811" y="2720908"/>
                </a:cubicBezTo>
                <a:cubicBezTo>
                  <a:pt x="4637825" y="2782073"/>
                  <a:pt x="4965226" y="2748376"/>
                  <a:pt x="4193063" y="2763698"/>
                </a:cubicBezTo>
                <a:cubicBezTo>
                  <a:pt x="3208051" y="2773532"/>
                  <a:pt x="2975361" y="2697590"/>
                  <a:pt x="2542924" y="2720908"/>
                </a:cubicBezTo>
                <a:cubicBezTo>
                  <a:pt x="2192763" y="2686612"/>
                  <a:pt x="1812292" y="2699775"/>
                  <a:pt x="1340098" y="2720908"/>
                </a:cubicBezTo>
                <a:cubicBezTo>
                  <a:pt x="788248" y="2613997"/>
                  <a:pt x="396108" y="2612125"/>
                  <a:pt x="37037" y="2720908"/>
                </a:cubicBezTo>
                <a:cubicBezTo>
                  <a:pt x="-44463" y="2410174"/>
                  <a:pt x="90557" y="2203420"/>
                  <a:pt x="37037" y="1880010"/>
                </a:cubicBezTo>
                <a:cubicBezTo>
                  <a:pt x="-66193" y="1493860"/>
                  <a:pt x="169247" y="1416402"/>
                  <a:pt x="37037" y="1013107"/>
                </a:cubicBezTo>
                <a:cubicBezTo>
                  <a:pt x="-42365" y="631283"/>
                  <a:pt x="152649" y="361095"/>
                  <a:pt x="37037" y="120196"/>
                </a:cubicBezTo>
                <a:close/>
              </a:path>
            </a:pathLst>
          </a:custGeom>
          <a:solidFill>
            <a:srgbClr val="FFCB05"/>
          </a:solidFill>
          <a:ln w="0" cap="flat" cmpd="sng">
            <a:solidFill>
              <a:schemeClr val="dk1"/>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4960769"/>
                      <a:gd name="connsiteY0" fmla="*/ 0 h 3585983"/>
                      <a:gd name="connsiteX1" fmla="*/ 1289799 w 4960769"/>
                      <a:gd name="connsiteY1" fmla="*/ 0 h 3585983"/>
                      <a:gd name="connsiteX2" fmla="*/ 2381168 w 4960769"/>
                      <a:gd name="connsiteY2" fmla="*/ 0 h 3585983"/>
                      <a:gd name="connsiteX3" fmla="*/ 3571752 w 4960769"/>
                      <a:gd name="connsiteY3" fmla="*/ 0 h 3585983"/>
                      <a:gd name="connsiteX4" fmla="*/ 4960769 w 4960769"/>
                      <a:gd name="connsiteY4" fmla="*/ 0 h 3585983"/>
                      <a:gd name="connsiteX5" fmla="*/ 4960769 w 4960769"/>
                      <a:gd name="connsiteY5" fmla="*/ 1195326 h 3585983"/>
                      <a:gd name="connsiteX6" fmla="*/ 4960769 w 4960769"/>
                      <a:gd name="connsiteY6" fmla="*/ 2390653 h 3585983"/>
                      <a:gd name="connsiteX7" fmla="*/ 4960769 w 4960769"/>
                      <a:gd name="connsiteY7" fmla="*/ 3585983 h 3585983"/>
                      <a:gd name="connsiteX8" fmla="*/ 3621360 w 4960769"/>
                      <a:gd name="connsiteY8" fmla="*/ 3585983 h 3585983"/>
                      <a:gd name="connsiteX9" fmla="*/ 2480384 w 4960769"/>
                      <a:gd name="connsiteY9" fmla="*/ 3585983 h 3585983"/>
                      <a:gd name="connsiteX10" fmla="*/ 1289799 w 4960769"/>
                      <a:gd name="connsiteY10" fmla="*/ 3585983 h 3585983"/>
                      <a:gd name="connsiteX11" fmla="*/ 0 w 4960769"/>
                      <a:gd name="connsiteY11" fmla="*/ 3585983 h 3585983"/>
                      <a:gd name="connsiteX12" fmla="*/ 0 w 4960769"/>
                      <a:gd name="connsiteY12" fmla="*/ 2426513 h 3585983"/>
                      <a:gd name="connsiteX13" fmla="*/ 0 w 4960769"/>
                      <a:gd name="connsiteY13" fmla="*/ 1231187 h 3585983"/>
                      <a:gd name="connsiteX14" fmla="*/ 0 w 4960769"/>
                      <a:gd name="connsiteY14" fmla="*/ 0 h 3585983"/>
                      <a:gd name="connsiteX0" fmla="*/ 0 w 4960769"/>
                      <a:gd name="connsiteY0" fmla="*/ 0 h 3585983"/>
                      <a:gd name="connsiteX1" fmla="*/ 1190583 w 4960769"/>
                      <a:gd name="connsiteY1" fmla="*/ 0 h 3585983"/>
                      <a:gd name="connsiteX2" fmla="*/ 2430777 w 4960769"/>
                      <a:gd name="connsiteY2" fmla="*/ 0 h 3585983"/>
                      <a:gd name="connsiteX3" fmla="*/ 3720575 w 4960769"/>
                      <a:gd name="connsiteY3" fmla="*/ 0 h 3585983"/>
                      <a:gd name="connsiteX4" fmla="*/ 4960769 w 4960769"/>
                      <a:gd name="connsiteY4" fmla="*/ 0 h 3585983"/>
                      <a:gd name="connsiteX5" fmla="*/ 4960769 w 4960769"/>
                      <a:gd name="connsiteY5" fmla="*/ 1087744 h 3585983"/>
                      <a:gd name="connsiteX6" fmla="*/ 4960769 w 4960769"/>
                      <a:gd name="connsiteY6" fmla="*/ 2318933 h 3585983"/>
                      <a:gd name="connsiteX7" fmla="*/ 4960769 w 4960769"/>
                      <a:gd name="connsiteY7" fmla="*/ 3585983 h 3585983"/>
                      <a:gd name="connsiteX8" fmla="*/ 3621360 w 4960769"/>
                      <a:gd name="connsiteY8" fmla="*/ 3585983 h 3585983"/>
                      <a:gd name="connsiteX9" fmla="*/ 2480384 w 4960769"/>
                      <a:gd name="connsiteY9" fmla="*/ 3585983 h 3585983"/>
                      <a:gd name="connsiteX10" fmla="*/ 1289799 w 4960769"/>
                      <a:gd name="connsiteY10" fmla="*/ 3585983 h 3585983"/>
                      <a:gd name="connsiteX11" fmla="*/ 0 w 4960769"/>
                      <a:gd name="connsiteY11" fmla="*/ 3585983 h 3585983"/>
                      <a:gd name="connsiteX12" fmla="*/ 0 w 4960769"/>
                      <a:gd name="connsiteY12" fmla="*/ 2462374 h 3585983"/>
                      <a:gd name="connsiteX13" fmla="*/ 0 w 4960769"/>
                      <a:gd name="connsiteY13" fmla="*/ 1267046 h 3585983"/>
                      <a:gd name="connsiteX14" fmla="*/ 0 w 4960769"/>
                      <a:gd name="connsiteY14" fmla="*/ 0 h 3585983"/>
                      <a:gd name="connsiteX0" fmla="*/ 0 w 4960769"/>
                      <a:gd name="connsiteY0" fmla="*/ 0 h 3585983"/>
                      <a:gd name="connsiteX1" fmla="*/ 1289799 w 4960769"/>
                      <a:gd name="connsiteY1" fmla="*/ 0 h 3585983"/>
                      <a:gd name="connsiteX2" fmla="*/ 2381168 w 4960769"/>
                      <a:gd name="connsiteY2" fmla="*/ 0 h 3585983"/>
                      <a:gd name="connsiteX3" fmla="*/ 3571752 w 4960769"/>
                      <a:gd name="connsiteY3" fmla="*/ 0 h 3585983"/>
                      <a:gd name="connsiteX4" fmla="*/ 4960769 w 4960769"/>
                      <a:gd name="connsiteY4" fmla="*/ 0 h 3585983"/>
                      <a:gd name="connsiteX5" fmla="*/ 4960769 w 4960769"/>
                      <a:gd name="connsiteY5" fmla="*/ 1195326 h 3585983"/>
                      <a:gd name="connsiteX6" fmla="*/ 4960769 w 4960769"/>
                      <a:gd name="connsiteY6" fmla="*/ 2390653 h 3585983"/>
                      <a:gd name="connsiteX7" fmla="*/ 4960769 w 4960769"/>
                      <a:gd name="connsiteY7" fmla="*/ 3585983 h 3585983"/>
                      <a:gd name="connsiteX8" fmla="*/ 3621360 w 4960769"/>
                      <a:gd name="connsiteY8" fmla="*/ 3585983 h 3585983"/>
                      <a:gd name="connsiteX9" fmla="*/ 2480384 w 4960769"/>
                      <a:gd name="connsiteY9" fmla="*/ 3585983 h 3585983"/>
                      <a:gd name="connsiteX10" fmla="*/ 1289799 w 4960769"/>
                      <a:gd name="connsiteY10" fmla="*/ 3585983 h 3585983"/>
                      <a:gd name="connsiteX11" fmla="*/ 0 w 4960769"/>
                      <a:gd name="connsiteY11" fmla="*/ 3585983 h 3585983"/>
                      <a:gd name="connsiteX12" fmla="*/ 0 w 4960769"/>
                      <a:gd name="connsiteY12" fmla="*/ 2426513 h 3585983"/>
                      <a:gd name="connsiteX13" fmla="*/ 0 w 4960769"/>
                      <a:gd name="connsiteY13" fmla="*/ 1231187 h 3585983"/>
                      <a:gd name="connsiteX14" fmla="*/ 0 w 4960769"/>
                      <a:gd name="connsiteY14" fmla="*/ 0 h 3585983"/>
                      <a:gd name="connsiteX0" fmla="*/ 0 w 4960769"/>
                      <a:gd name="connsiteY0" fmla="*/ 0 h 3585983"/>
                      <a:gd name="connsiteX1" fmla="*/ 1289799 w 4960769"/>
                      <a:gd name="connsiteY1" fmla="*/ 0 h 3585983"/>
                      <a:gd name="connsiteX2" fmla="*/ 2381168 w 4960769"/>
                      <a:gd name="connsiteY2" fmla="*/ 0 h 3585983"/>
                      <a:gd name="connsiteX3" fmla="*/ 3571752 w 4960769"/>
                      <a:gd name="connsiteY3" fmla="*/ 0 h 3585983"/>
                      <a:gd name="connsiteX4" fmla="*/ 4960769 w 4960769"/>
                      <a:gd name="connsiteY4" fmla="*/ 0 h 3585983"/>
                      <a:gd name="connsiteX5" fmla="*/ 4960769 w 4960769"/>
                      <a:gd name="connsiteY5" fmla="*/ 1195326 h 3585983"/>
                      <a:gd name="connsiteX6" fmla="*/ 4960769 w 4960769"/>
                      <a:gd name="connsiteY6" fmla="*/ 2390653 h 3585983"/>
                      <a:gd name="connsiteX7" fmla="*/ 4960769 w 4960769"/>
                      <a:gd name="connsiteY7" fmla="*/ 3585983 h 3585983"/>
                      <a:gd name="connsiteX8" fmla="*/ 3621360 w 4960769"/>
                      <a:gd name="connsiteY8" fmla="*/ 3585983 h 3585983"/>
                      <a:gd name="connsiteX9" fmla="*/ 2480384 w 4960769"/>
                      <a:gd name="connsiteY9" fmla="*/ 3585983 h 3585983"/>
                      <a:gd name="connsiteX10" fmla="*/ 1289799 w 4960769"/>
                      <a:gd name="connsiteY10" fmla="*/ 3585983 h 3585983"/>
                      <a:gd name="connsiteX11" fmla="*/ 0 w 4960769"/>
                      <a:gd name="connsiteY11" fmla="*/ 3585983 h 3585983"/>
                      <a:gd name="connsiteX12" fmla="*/ 0 w 4960769"/>
                      <a:gd name="connsiteY12" fmla="*/ 2426513 h 3585983"/>
                      <a:gd name="connsiteX13" fmla="*/ 0 w 4960769"/>
                      <a:gd name="connsiteY13" fmla="*/ 1231187 h 3585983"/>
                      <a:gd name="connsiteX14" fmla="*/ 0 w 4960769"/>
                      <a:gd name="connsiteY14" fmla="*/ 0 h 358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60769" h="3585983" fill="none" extrusionOk="0">
                        <a:moveTo>
                          <a:pt x="0" y="0"/>
                        </a:moveTo>
                        <a:cubicBezTo>
                          <a:pt x="316554" y="-10954"/>
                          <a:pt x="1059748" y="106664"/>
                          <a:pt x="1289799" y="0"/>
                        </a:cubicBezTo>
                        <a:cubicBezTo>
                          <a:pt x="1535757" y="-339042"/>
                          <a:pt x="1965991" y="417348"/>
                          <a:pt x="2381168" y="0"/>
                        </a:cubicBezTo>
                        <a:cubicBezTo>
                          <a:pt x="2907363" y="-73101"/>
                          <a:pt x="3441624" y="19972"/>
                          <a:pt x="3571752" y="0"/>
                        </a:cubicBezTo>
                        <a:cubicBezTo>
                          <a:pt x="3749856" y="93945"/>
                          <a:pt x="4435473" y="-131051"/>
                          <a:pt x="4960769" y="0"/>
                        </a:cubicBezTo>
                        <a:cubicBezTo>
                          <a:pt x="5086673" y="666438"/>
                          <a:pt x="4854753" y="826464"/>
                          <a:pt x="4960769" y="1195326"/>
                        </a:cubicBezTo>
                        <a:cubicBezTo>
                          <a:pt x="5016455" y="1549476"/>
                          <a:pt x="4771736" y="1901346"/>
                          <a:pt x="4960769" y="2390653"/>
                        </a:cubicBezTo>
                        <a:cubicBezTo>
                          <a:pt x="5103638" y="2699350"/>
                          <a:pt x="4893569" y="3392739"/>
                          <a:pt x="4960769" y="3585983"/>
                        </a:cubicBezTo>
                        <a:cubicBezTo>
                          <a:pt x="4518675" y="3697546"/>
                          <a:pt x="4014735" y="3218586"/>
                          <a:pt x="3621360" y="3585983"/>
                        </a:cubicBezTo>
                        <a:cubicBezTo>
                          <a:pt x="3038995" y="3722386"/>
                          <a:pt x="2894095" y="3523591"/>
                          <a:pt x="2480384" y="3585983"/>
                        </a:cubicBezTo>
                        <a:cubicBezTo>
                          <a:pt x="2151000" y="3700306"/>
                          <a:pt x="1616875" y="3528809"/>
                          <a:pt x="1289799" y="3585983"/>
                        </a:cubicBezTo>
                        <a:cubicBezTo>
                          <a:pt x="731300" y="3487940"/>
                          <a:pt x="455035" y="3511691"/>
                          <a:pt x="0" y="3585983"/>
                        </a:cubicBezTo>
                        <a:cubicBezTo>
                          <a:pt x="-49810" y="3098737"/>
                          <a:pt x="64752" y="2846638"/>
                          <a:pt x="0" y="2426513"/>
                        </a:cubicBezTo>
                        <a:cubicBezTo>
                          <a:pt x="-62924" y="1895138"/>
                          <a:pt x="93365" y="1803897"/>
                          <a:pt x="0" y="1231187"/>
                        </a:cubicBezTo>
                        <a:cubicBezTo>
                          <a:pt x="-105633" y="732629"/>
                          <a:pt x="138305" y="277330"/>
                          <a:pt x="0" y="0"/>
                        </a:cubicBezTo>
                        <a:close/>
                      </a:path>
                      <a:path w="4960769" h="3585983" fill="none" extrusionOk="0">
                        <a:moveTo>
                          <a:pt x="0" y="0"/>
                        </a:moveTo>
                        <a:cubicBezTo>
                          <a:pt x="149130" y="-108002"/>
                          <a:pt x="753121" y="267311"/>
                          <a:pt x="1190583" y="0"/>
                        </a:cubicBezTo>
                        <a:cubicBezTo>
                          <a:pt x="1771015" y="-142576"/>
                          <a:pt x="2188510" y="281299"/>
                          <a:pt x="2430777" y="0"/>
                        </a:cubicBezTo>
                        <a:cubicBezTo>
                          <a:pt x="2831989" y="-366228"/>
                          <a:pt x="3283732" y="142909"/>
                          <a:pt x="3720575" y="0"/>
                        </a:cubicBezTo>
                        <a:cubicBezTo>
                          <a:pt x="3907722" y="-19024"/>
                          <a:pt x="4397987" y="-86560"/>
                          <a:pt x="4960769" y="0"/>
                        </a:cubicBezTo>
                        <a:cubicBezTo>
                          <a:pt x="4940671" y="262090"/>
                          <a:pt x="5000074" y="782108"/>
                          <a:pt x="4960769" y="1087744"/>
                        </a:cubicBezTo>
                        <a:cubicBezTo>
                          <a:pt x="4963193" y="1485063"/>
                          <a:pt x="4991327" y="1965624"/>
                          <a:pt x="4960769" y="2318933"/>
                        </a:cubicBezTo>
                        <a:cubicBezTo>
                          <a:pt x="5046204" y="2763707"/>
                          <a:pt x="4957342" y="3013774"/>
                          <a:pt x="4960769" y="3585983"/>
                        </a:cubicBezTo>
                        <a:cubicBezTo>
                          <a:pt x="4306415" y="3479274"/>
                          <a:pt x="4206099" y="3474241"/>
                          <a:pt x="3621360" y="3585983"/>
                        </a:cubicBezTo>
                        <a:cubicBezTo>
                          <a:pt x="3161636" y="3725341"/>
                          <a:pt x="2888634" y="3654754"/>
                          <a:pt x="2480384" y="3585983"/>
                        </a:cubicBezTo>
                        <a:cubicBezTo>
                          <a:pt x="2080776" y="3459432"/>
                          <a:pt x="1804068" y="3851220"/>
                          <a:pt x="1289799" y="3585983"/>
                        </a:cubicBezTo>
                        <a:cubicBezTo>
                          <a:pt x="849836" y="3814363"/>
                          <a:pt x="318377" y="3547296"/>
                          <a:pt x="0" y="3585983"/>
                        </a:cubicBezTo>
                        <a:cubicBezTo>
                          <a:pt x="6181" y="3314710"/>
                          <a:pt x="56821" y="3031602"/>
                          <a:pt x="0" y="2462374"/>
                        </a:cubicBezTo>
                        <a:cubicBezTo>
                          <a:pt x="-98456" y="2090016"/>
                          <a:pt x="202079" y="1818753"/>
                          <a:pt x="0" y="1267046"/>
                        </a:cubicBezTo>
                        <a:cubicBezTo>
                          <a:pt x="-29509" y="850186"/>
                          <a:pt x="-38894" y="396989"/>
                          <a:pt x="0" y="0"/>
                        </a:cubicBezTo>
                        <a:close/>
                      </a:path>
                      <a:path w="4960769" h="3585983" fill="none" extrusionOk="0">
                        <a:moveTo>
                          <a:pt x="0" y="0"/>
                        </a:moveTo>
                        <a:cubicBezTo>
                          <a:pt x="273133" y="-141324"/>
                          <a:pt x="990170" y="193016"/>
                          <a:pt x="1289799" y="0"/>
                        </a:cubicBezTo>
                        <a:cubicBezTo>
                          <a:pt x="1638835" y="24988"/>
                          <a:pt x="2039024" y="175804"/>
                          <a:pt x="2381168" y="0"/>
                        </a:cubicBezTo>
                        <a:cubicBezTo>
                          <a:pt x="2813279" y="-75204"/>
                          <a:pt x="3254008" y="147429"/>
                          <a:pt x="3571752" y="0"/>
                        </a:cubicBezTo>
                        <a:cubicBezTo>
                          <a:pt x="3580644" y="58833"/>
                          <a:pt x="4535643" y="103637"/>
                          <a:pt x="4960769" y="0"/>
                        </a:cubicBezTo>
                        <a:cubicBezTo>
                          <a:pt x="4974753" y="487952"/>
                          <a:pt x="4896088" y="654720"/>
                          <a:pt x="4960769" y="1195326"/>
                        </a:cubicBezTo>
                        <a:cubicBezTo>
                          <a:pt x="4995245" y="1749131"/>
                          <a:pt x="4928130" y="2042163"/>
                          <a:pt x="4960769" y="2390653"/>
                        </a:cubicBezTo>
                        <a:cubicBezTo>
                          <a:pt x="5042154" y="2631653"/>
                          <a:pt x="4964021" y="3219116"/>
                          <a:pt x="4960769" y="3585983"/>
                        </a:cubicBezTo>
                        <a:cubicBezTo>
                          <a:pt x="4557871" y="3730488"/>
                          <a:pt x="4219101" y="3314022"/>
                          <a:pt x="3621360" y="3585983"/>
                        </a:cubicBezTo>
                        <a:cubicBezTo>
                          <a:pt x="3023918" y="3888575"/>
                          <a:pt x="2983475" y="3510847"/>
                          <a:pt x="2480384" y="3585983"/>
                        </a:cubicBezTo>
                        <a:cubicBezTo>
                          <a:pt x="2162654" y="3396067"/>
                          <a:pt x="1677901" y="3428754"/>
                          <a:pt x="1289799" y="3585983"/>
                        </a:cubicBezTo>
                        <a:cubicBezTo>
                          <a:pt x="829604" y="3643311"/>
                          <a:pt x="229965" y="3452695"/>
                          <a:pt x="0" y="3585983"/>
                        </a:cubicBezTo>
                        <a:cubicBezTo>
                          <a:pt x="-124413" y="3146974"/>
                          <a:pt x="64270" y="2954383"/>
                          <a:pt x="0" y="2426513"/>
                        </a:cubicBezTo>
                        <a:cubicBezTo>
                          <a:pt x="-66382" y="1878901"/>
                          <a:pt x="140868" y="1781084"/>
                          <a:pt x="0" y="1231187"/>
                        </a:cubicBezTo>
                        <a:cubicBezTo>
                          <a:pt x="-152734" y="670712"/>
                          <a:pt x="85870" y="359943"/>
                          <a:pt x="0" y="0"/>
                        </a:cubicBezTo>
                        <a:close/>
                      </a:path>
                      <a:path w="4960769" h="3585983" fill="none" extrusionOk="0">
                        <a:moveTo>
                          <a:pt x="0" y="0"/>
                        </a:moveTo>
                        <a:cubicBezTo>
                          <a:pt x="273747" y="-66588"/>
                          <a:pt x="1052371" y="130015"/>
                          <a:pt x="1289799" y="0"/>
                        </a:cubicBezTo>
                        <a:cubicBezTo>
                          <a:pt x="1644577" y="-270580"/>
                          <a:pt x="2022263" y="291450"/>
                          <a:pt x="2381168" y="0"/>
                        </a:cubicBezTo>
                        <a:cubicBezTo>
                          <a:pt x="2812470" y="-130451"/>
                          <a:pt x="3346929" y="114550"/>
                          <a:pt x="3571752" y="0"/>
                        </a:cubicBezTo>
                        <a:cubicBezTo>
                          <a:pt x="3603501" y="102628"/>
                          <a:pt x="4374558" y="23885"/>
                          <a:pt x="4960769" y="0"/>
                        </a:cubicBezTo>
                        <a:cubicBezTo>
                          <a:pt x="5073588" y="610935"/>
                          <a:pt x="4963148" y="767852"/>
                          <a:pt x="4960769" y="1195326"/>
                        </a:cubicBezTo>
                        <a:cubicBezTo>
                          <a:pt x="5040403" y="1630776"/>
                          <a:pt x="4861568" y="2027286"/>
                          <a:pt x="4960769" y="2390653"/>
                        </a:cubicBezTo>
                        <a:cubicBezTo>
                          <a:pt x="4987244" y="2815005"/>
                          <a:pt x="4966403" y="3321325"/>
                          <a:pt x="4960769" y="3585983"/>
                        </a:cubicBezTo>
                        <a:cubicBezTo>
                          <a:pt x="4474391" y="3673057"/>
                          <a:pt x="4133134" y="3254033"/>
                          <a:pt x="3621360" y="3585983"/>
                        </a:cubicBezTo>
                        <a:cubicBezTo>
                          <a:pt x="3035028" y="3754703"/>
                          <a:pt x="2908282" y="3547617"/>
                          <a:pt x="2480384" y="3585983"/>
                        </a:cubicBezTo>
                        <a:cubicBezTo>
                          <a:pt x="2189900" y="3557440"/>
                          <a:pt x="1792534" y="3551324"/>
                          <a:pt x="1289799" y="3585983"/>
                        </a:cubicBezTo>
                        <a:cubicBezTo>
                          <a:pt x="724761" y="3524184"/>
                          <a:pt x="271442" y="3479882"/>
                          <a:pt x="0" y="3585983"/>
                        </a:cubicBezTo>
                        <a:cubicBezTo>
                          <a:pt x="-104639" y="3099589"/>
                          <a:pt x="104192" y="2820385"/>
                          <a:pt x="0" y="2426513"/>
                        </a:cubicBezTo>
                        <a:cubicBezTo>
                          <a:pt x="-129586" y="1872416"/>
                          <a:pt x="180219" y="1779062"/>
                          <a:pt x="0" y="1231187"/>
                        </a:cubicBezTo>
                        <a:cubicBezTo>
                          <a:pt x="-49608" y="668845"/>
                          <a:pt x="122215" y="306283"/>
                          <a:pt x="0" y="0"/>
                        </a:cubicBezTo>
                        <a:close/>
                      </a:path>
                      <a:path w="4960769" h="3585983" fill="none" stroke="0" extrusionOk="0">
                        <a:moveTo>
                          <a:pt x="0" y="0"/>
                        </a:moveTo>
                        <a:cubicBezTo>
                          <a:pt x="310868" y="-2271"/>
                          <a:pt x="1045864" y="107777"/>
                          <a:pt x="1289799" y="0"/>
                        </a:cubicBezTo>
                        <a:cubicBezTo>
                          <a:pt x="1645936" y="-401767"/>
                          <a:pt x="1880475" y="385270"/>
                          <a:pt x="2381168" y="0"/>
                        </a:cubicBezTo>
                        <a:cubicBezTo>
                          <a:pt x="2879473" y="-77197"/>
                          <a:pt x="3407854" y="61650"/>
                          <a:pt x="3571752" y="0"/>
                        </a:cubicBezTo>
                        <a:cubicBezTo>
                          <a:pt x="3693024" y="19444"/>
                          <a:pt x="4572382" y="-116583"/>
                          <a:pt x="4960769" y="0"/>
                        </a:cubicBezTo>
                        <a:cubicBezTo>
                          <a:pt x="5127053" y="663244"/>
                          <a:pt x="4913122" y="772664"/>
                          <a:pt x="4960769" y="1195326"/>
                        </a:cubicBezTo>
                        <a:cubicBezTo>
                          <a:pt x="4960988" y="1594401"/>
                          <a:pt x="4769667" y="1948737"/>
                          <a:pt x="4960769" y="2390653"/>
                        </a:cubicBezTo>
                        <a:cubicBezTo>
                          <a:pt x="5085003" y="2644448"/>
                          <a:pt x="4896256" y="3357132"/>
                          <a:pt x="4960769" y="3585983"/>
                        </a:cubicBezTo>
                        <a:cubicBezTo>
                          <a:pt x="4633492" y="3679283"/>
                          <a:pt x="4085688" y="3292001"/>
                          <a:pt x="3621360" y="3585983"/>
                        </a:cubicBezTo>
                        <a:cubicBezTo>
                          <a:pt x="2985119" y="3708210"/>
                          <a:pt x="2931165" y="3565647"/>
                          <a:pt x="2480384" y="3585983"/>
                        </a:cubicBezTo>
                        <a:cubicBezTo>
                          <a:pt x="2173989" y="3759176"/>
                          <a:pt x="1698652" y="3554127"/>
                          <a:pt x="1289799" y="3585983"/>
                        </a:cubicBezTo>
                        <a:cubicBezTo>
                          <a:pt x="782505" y="3506366"/>
                          <a:pt x="471691" y="3542539"/>
                          <a:pt x="0" y="3585983"/>
                        </a:cubicBezTo>
                        <a:cubicBezTo>
                          <a:pt x="-44628" y="3091236"/>
                          <a:pt x="49862" y="2864370"/>
                          <a:pt x="0" y="2426513"/>
                        </a:cubicBezTo>
                        <a:cubicBezTo>
                          <a:pt x="-86438" y="1901996"/>
                          <a:pt x="48579" y="1804770"/>
                          <a:pt x="0" y="1231187"/>
                        </a:cubicBezTo>
                        <a:cubicBezTo>
                          <a:pt x="-130503" y="709930"/>
                          <a:pt x="118590" y="229132"/>
                          <a:pt x="0" y="0"/>
                        </a:cubicBezTo>
                        <a:close/>
                      </a:path>
                      <a:path w="4960769" h="3585983" stroke="0" extrusionOk="0">
                        <a:moveTo>
                          <a:pt x="0" y="0"/>
                        </a:moveTo>
                        <a:cubicBezTo>
                          <a:pt x="154701" y="-72168"/>
                          <a:pt x="704244" y="450516"/>
                          <a:pt x="1190583" y="0"/>
                        </a:cubicBezTo>
                        <a:cubicBezTo>
                          <a:pt x="1814058" y="-178208"/>
                          <a:pt x="2215470" y="251897"/>
                          <a:pt x="2430777" y="0"/>
                        </a:cubicBezTo>
                        <a:cubicBezTo>
                          <a:pt x="2766591" y="-434168"/>
                          <a:pt x="3331806" y="176989"/>
                          <a:pt x="3720575" y="0"/>
                        </a:cubicBezTo>
                        <a:cubicBezTo>
                          <a:pt x="4031449" y="5207"/>
                          <a:pt x="4403514" y="-57929"/>
                          <a:pt x="4960769" y="0"/>
                        </a:cubicBezTo>
                        <a:cubicBezTo>
                          <a:pt x="5033531" y="252253"/>
                          <a:pt x="4981470" y="659035"/>
                          <a:pt x="4960769" y="1087744"/>
                        </a:cubicBezTo>
                        <a:cubicBezTo>
                          <a:pt x="4936679" y="1537488"/>
                          <a:pt x="5044957" y="1980300"/>
                          <a:pt x="4960769" y="2318933"/>
                        </a:cubicBezTo>
                        <a:cubicBezTo>
                          <a:pt x="5130887" y="2732786"/>
                          <a:pt x="4959587" y="2970048"/>
                          <a:pt x="4960769" y="3585983"/>
                        </a:cubicBezTo>
                        <a:cubicBezTo>
                          <a:pt x="4292827" y="3499022"/>
                          <a:pt x="4206209" y="3520013"/>
                          <a:pt x="3621360" y="3585983"/>
                        </a:cubicBezTo>
                        <a:cubicBezTo>
                          <a:pt x="3150330" y="3689860"/>
                          <a:pt x="2916680" y="3597397"/>
                          <a:pt x="2480384" y="3585983"/>
                        </a:cubicBezTo>
                        <a:cubicBezTo>
                          <a:pt x="2147839" y="3508674"/>
                          <a:pt x="1829870" y="3782932"/>
                          <a:pt x="1289799" y="3585983"/>
                        </a:cubicBezTo>
                        <a:cubicBezTo>
                          <a:pt x="846241" y="3827356"/>
                          <a:pt x="319680" y="3571058"/>
                          <a:pt x="0" y="3585983"/>
                        </a:cubicBezTo>
                        <a:cubicBezTo>
                          <a:pt x="-10022" y="3300258"/>
                          <a:pt x="21242" y="3051265"/>
                          <a:pt x="0" y="2462374"/>
                        </a:cubicBezTo>
                        <a:cubicBezTo>
                          <a:pt x="-172221" y="2102599"/>
                          <a:pt x="189889" y="1815336"/>
                          <a:pt x="0" y="1267046"/>
                        </a:cubicBezTo>
                        <a:cubicBezTo>
                          <a:pt x="18869" y="725573"/>
                          <a:pt x="-21329" y="408993"/>
                          <a:pt x="0" y="0"/>
                        </a:cubicBezTo>
                        <a:close/>
                      </a:path>
                      <a:path w="4960769" h="3585983" fill="none" stroke="0" extrusionOk="0">
                        <a:moveTo>
                          <a:pt x="0" y="0"/>
                        </a:moveTo>
                        <a:cubicBezTo>
                          <a:pt x="320073" y="-109049"/>
                          <a:pt x="1021536" y="77611"/>
                          <a:pt x="1289799" y="0"/>
                        </a:cubicBezTo>
                        <a:cubicBezTo>
                          <a:pt x="1507058" y="-23840"/>
                          <a:pt x="2043765" y="228786"/>
                          <a:pt x="2381168" y="0"/>
                        </a:cubicBezTo>
                        <a:cubicBezTo>
                          <a:pt x="2730587" y="-27056"/>
                          <a:pt x="3254180" y="134610"/>
                          <a:pt x="3571752" y="0"/>
                        </a:cubicBezTo>
                        <a:cubicBezTo>
                          <a:pt x="3608763" y="-22244"/>
                          <a:pt x="4473741" y="171368"/>
                          <a:pt x="4960769" y="0"/>
                        </a:cubicBezTo>
                        <a:cubicBezTo>
                          <a:pt x="5021882" y="498913"/>
                          <a:pt x="4919857" y="679526"/>
                          <a:pt x="4960769" y="1195326"/>
                        </a:cubicBezTo>
                        <a:cubicBezTo>
                          <a:pt x="5009837" y="1727107"/>
                          <a:pt x="4914804" y="2046760"/>
                          <a:pt x="4960769" y="2390653"/>
                        </a:cubicBezTo>
                        <a:cubicBezTo>
                          <a:pt x="5002300" y="2681962"/>
                          <a:pt x="5010290" y="3236757"/>
                          <a:pt x="4960769" y="3585983"/>
                        </a:cubicBezTo>
                        <a:cubicBezTo>
                          <a:pt x="4481919" y="3675828"/>
                          <a:pt x="4377857" y="3206900"/>
                          <a:pt x="3621360" y="3585983"/>
                        </a:cubicBezTo>
                        <a:cubicBezTo>
                          <a:pt x="3074460" y="3923495"/>
                          <a:pt x="2979088" y="3499938"/>
                          <a:pt x="2480384" y="3585983"/>
                        </a:cubicBezTo>
                        <a:cubicBezTo>
                          <a:pt x="2158722" y="3363906"/>
                          <a:pt x="1729379" y="3473115"/>
                          <a:pt x="1289799" y="3585983"/>
                        </a:cubicBezTo>
                        <a:cubicBezTo>
                          <a:pt x="886878" y="3658343"/>
                          <a:pt x="252507" y="3387290"/>
                          <a:pt x="0" y="3585983"/>
                        </a:cubicBezTo>
                        <a:cubicBezTo>
                          <a:pt x="-26015" y="3163604"/>
                          <a:pt x="63265" y="2879825"/>
                          <a:pt x="0" y="2426513"/>
                        </a:cubicBezTo>
                        <a:cubicBezTo>
                          <a:pt x="-53402" y="1860394"/>
                          <a:pt x="156362" y="1730369"/>
                          <a:pt x="0" y="1231187"/>
                        </a:cubicBezTo>
                        <a:cubicBezTo>
                          <a:pt x="-108755" y="681091"/>
                          <a:pt x="148933" y="250694"/>
                          <a:pt x="0" y="0"/>
                        </a:cubicBezTo>
                        <a:close/>
                      </a:path>
                      <a:path w="4960769" h="3585983" fill="none" stroke="0" extrusionOk="0">
                        <a:moveTo>
                          <a:pt x="0" y="0"/>
                        </a:moveTo>
                        <a:cubicBezTo>
                          <a:pt x="289196" y="-58422"/>
                          <a:pt x="1025091" y="92072"/>
                          <a:pt x="1289799" y="0"/>
                        </a:cubicBezTo>
                        <a:cubicBezTo>
                          <a:pt x="1695652" y="-223385"/>
                          <a:pt x="2052727" y="258884"/>
                          <a:pt x="2381168" y="0"/>
                        </a:cubicBezTo>
                        <a:cubicBezTo>
                          <a:pt x="2856282" y="-141514"/>
                          <a:pt x="3345649" y="133044"/>
                          <a:pt x="3571752" y="0"/>
                        </a:cubicBezTo>
                        <a:cubicBezTo>
                          <a:pt x="3750883" y="119072"/>
                          <a:pt x="4509976" y="-73437"/>
                          <a:pt x="4960769" y="0"/>
                        </a:cubicBezTo>
                        <a:cubicBezTo>
                          <a:pt x="5059478" y="591004"/>
                          <a:pt x="4915555" y="790469"/>
                          <a:pt x="4960769" y="1195326"/>
                        </a:cubicBezTo>
                        <a:cubicBezTo>
                          <a:pt x="5051687" y="1737882"/>
                          <a:pt x="4881111" y="1984585"/>
                          <a:pt x="4960769" y="2390653"/>
                        </a:cubicBezTo>
                        <a:cubicBezTo>
                          <a:pt x="5003720" y="2763346"/>
                          <a:pt x="4973742" y="3321967"/>
                          <a:pt x="4960769" y="3585983"/>
                        </a:cubicBezTo>
                        <a:cubicBezTo>
                          <a:pt x="4628516" y="3716892"/>
                          <a:pt x="4292531" y="3244402"/>
                          <a:pt x="3621360" y="3585983"/>
                        </a:cubicBezTo>
                        <a:cubicBezTo>
                          <a:pt x="3041123" y="3763087"/>
                          <a:pt x="2921812" y="3521883"/>
                          <a:pt x="2480384" y="3585983"/>
                        </a:cubicBezTo>
                        <a:cubicBezTo>
                          <a:pt x="2177385" y="3514450"/>
                          <a:pt x="1759804" y="3594247"/>
                          <a:pt x="1289799" y="3585983"/>
                        </a:cubicBezTo>
                        <a:cubicBezTo>
                          <a:pt x="790193" y="3432712"/>
                          <a:pt x="388962" y="3381194"/>
                          <a:pt x="0" y="3585983"/>
                        </a:cubicBezTo>
                        <a:cubicBezTo>
                          <a:pt x="-101614" y="3082663"/>
                          <a:pt x="38310" y="2849831"/>
                          <a:pt x="0" y="2426513"/>
                        </a:cubicBezTo>
                        <a:cubicBezTo>
                          <a:pt x="-41394" y="1894673"/>
                          <a:pt x="161326" y="1754150"/>
                          <a:pt x="0" y="1231187"/>
                        </a:cubicBezTo>
                        <a:cubicBezTo>
                          <a:pt x="-124105" y="716012"/>
                          <a:pt x="77333" y="318524"/>
                          <a:pt x="0" y="0"/>
                        </a:cubicBezTo>
                        <a:close/>
                      </a:path>
                    </a:pathLst>
                  </a:custGeom>
                  <ask:type>
                    <ask:lineSketchNone/>
                  </ask:type>
                </ask:lineSketchStyleProps>
              </a:ext>
            </a:extLst>
          </a:ln>
        </p:spPr>
        <p:txBody>
          <a:bodyPr spcFirstLastPara="1" wrap="square" lIns="91425" tIns="45700" rIns="91425" bIns="45700" anchor="t" anchorCtr="0">
            <a:noAutofit/>
          </a:bodyPr>
          <a:lstStyle/>
          <a:p>
            <a:pPr marL="0" marR="0" lvl="0" indent="0" algn="l" rtl="0">
              <a:spcBef>
                <a:spcPts val="1200"/>
              </a:spcBef>
              <a:spcAft>
                <a:spcPts val="0"/>
              </a:spcAft>
              <a:buNone/>
            </a:pPr>
            <a:endParaRPr lang="en-US" sz="1600" dirty="0">
              <a:solidFill>
                <a:srgbClr val="00274C"/>
              </a:solidFill>
              <a:latin typeface="Comic Sans MS"/>
              <a:ea typeface="Comic Sans MS"/>
              <a:cs typeface="Comic Sans MS"/>
              <a:sym typeface="Comic Sans MS"/>
            </a:endParaRPr>
          </a:p>
          <a:p>
            <a:pPr marL="233363" marR="0" lvl="0" algn="l" rtl="0">
              <a:spcBef>
                <a:spcPts val="1200"/>
              </a:spcBef>
              <a:spcAft>
                <a:spcPts val="0"/>
              </a:spcAft>
              <a:buNone/>
            </a:pPr>
            <a:r>
              <a:rPr lang="en-US" dirty="0">
                <a:solidFill>
                  <a:srgbClr val="00274C"/>
                </a:solidFill>
                <a:ea typeface="Comic Sans MS"/>
                <a:cs typeface="Comic Sans MS"/>
                <a:sym typeface="Comic Sans MS"/>
              </a:rPr>
              <a:t>Abusive supervision is more likely among:</a:t>
            </a:r>
          </a:p>
          <a:p>
            <a:pPr marL="519113" marR="0" lvl="0" indent="-285750" algn="l" rtl="0">
              <a:spcBef>
                <a:spcPts val="1200"/>
              </a:spcBef>
              <a:spcAft>
                <a:spcPts val="0"/>
              </a:spcAft>
              <a:buFont typeface="Arial" panose="020B0604020202020204" pitchFamily="34" charset="0"/>
              <a:buChar char="•"/>
            </a:pPr>
            <a:r>
              <a:rPr lang="en-US" dirty="0">
                <a:solidFill>
                  <a:srgbClr val="00274C"/>
                </a:solidFill>
                <a:ea typeface="Comic Sans MS"/>
                <a:cs typeface="Comic Sans MS"/>
                <a:sym typeface="Comic Sans MS"/>
              </a:rPr>
              <a:t>Students who identify as women</a:t>
            </a:r>
          </a:p>
          <a:p>
            <a:pPr marL="519113" marR="0" lvl="0" indent="-285750" algn="l" rtl="0">
              <a:spcBef>
                <a:spcPts val="1200"/>
              </a:spcBef>
              <a:spcAft>
                <a:spcPts val="0"/>
              </a:spcAft>
              <a:buFont typeface="Arial" panose="020B0604020202020204" pitchFamily="34" charset="0"/>
              <a:buChar char="•"/>
            </a:pPr>
            <a:r>
              <a:rPr lang="en-US" dirty="0">
                <a:solidFill>
                  <a:srgbClr val="00274C"/>
                </a:solidFill>
                <a:ea typeface="Comic Sans MS"/>
                <a:cs typeface="Comic Sans MS"/>
                <a:sym typeface="Comic Sans MS"/>
              </a:rPr>
              <a:t>Physical sciences and engineering students (lenient definition only)</a:t>
            </a:r>
          </a:p>
          <a:p>
            <a:pPr marL="519113" indent="-285750">
              <a:spcBef>
                <a:spcPts val="1200"/>
              </a:spcBef>
              <a:buFont typeface="Arial" panose="020B0604020202020204" pitchFamily="34" charset="0"/>
              <a:buChar char="•"/>
            </a:pPr>
            <a:r>
              <a:rPr lang="en-US" dirty="0">
                <a:solidFill>
                  <a:srgbClr val="00274C"/>
                </a:solidFill>
                <a:ea typeface="Comic Sans MS"/>
                <a:cs typeface="Comic Sans MS"/>
                <a:sym typeface="Comic Sans MS"/>
              </a:rPr>
              <a:t>Biological and health sciences students (lenient definition only)</a:t>
            </a:r>
          </a:p>
          <a:p>
            <a:pPr marL="233363" marR="0" lvl="0" algn="l" rtl="0">
              <a:spcBef>
                <a:spcPts val="1200"/>
              </a:spcBef>
              <a:spcAft>
                <a:spcPts val="0"/>
              </a:spcAft>
              <a:buNone/>
            </a:pPr>
            <a:endParaRPr lang="en-US" sz="1600" dirty="0">
              <a:solidFill>
                <a:srgbClr val="00274C"/>
              </a:solidFill>
              <a:latin typeface="Comic Sans MS"/>
              <a:ea typeface="Comic Sans MS"/>
              <a:cs typeface="Comic Sans MS"/>
              <a:sym typeface="Comic Sans MS"/>
            </a:endParaRPr>
          </a:p>
          <a:p>
            <a:pPr marL="690563" lvl="1">
              <a:spcBef>
                <a:spcPts val="1200"/>
              </a:spcBef>
            </a:pPr>
            <a:endParaRPr sz="1600" dirty="0"/>
          </a:p>
        </p:txBody>
      </p:sp>
      <p:sp>
        <p:nvSpPr>
          <p:cNvPr id="11" name="TextBox 10">
            <a:extLst>
              <a:ext uri="{FF2B5EF4-FFF2-40B4-BE49-F238E27FC236}">
                <a16:creationId xmlns:a16="http://schemas.microsoft.com/office/drawing/2014/main" id="{F27E4333-9872-0F11-7D5F-1353B217C1CC}"/>
              </a:ext>
            </a:extLst>
          </p:cNvPr>
          <p:cNvSpPr txBox="1"/>
          <p:nvPr/>
        </p:nvSpPr>
        <p:spPr>
          <a:xfrm>
            <a:off x="6219091" y="448892"/>
            <a:ext cx="5591909" cy="1015663"/>
          </a:xfrm>
          <a:prstGeom prst="rect">
            <a:avLst/>
          </a:prstGeom>
          <a:noFill/>
        </p:spPr>
        <p:txBody>
          <a:bodyPr wrap="square">
            <a:spAutoFit/>
          </a:bodyPr>
          <a:lstStyle/>
          <a:p>
            <a:pPr lvl="1"/>
            <a:r>
              <a:rPr lang="en-US" sz="2000" dirty="0">
                <a:solidFill>
                  <a:schemeClr val="bg1"/>
                </a:solidFill>
              </a:rPr>
              <a:t>RQ2: How does abusive supervision influence students’ well-being and thoughts about program departure? </a:t>
            </a:r>
          </a:p>
        </p:txBody>
      </p:sp>
      <p:sp>
        <p:nvSpPr>
          <p:cNvPr id="12" name="Google Shape;143;g2cd3ba8573e_0_41">
            <a:extLst>
              <a:ext uri="{FF2B5EF4-FFF2-40B4-BE49-F238E27FC236}">
                <a16:creationId xmlns:a16="http://schemas.microsoft.com/office/drawing/2014/main" id="{6DE07BC8-CEEA-B5B3-E09A-0C8D906F8445}"/>
              </a:ext>
            </a:extLst>
          </p:cNvPr>
          <p:cNvSpPr/>
          <p:nvPr/>
        </p:nvSpPr>
        <p:spPr>
          <a:xfrm>
            <a:off x="6600092" y="1876948"/>
            <a:ext cx="4794753" cy="3585983"/>
          </a:xfrm>
          <a:custGeom>
            <a:avLst/>
            <a:gdLst/>
            <a:ahLst/>
            <a:cxnLst/>
            <a:rect l="l" t="t" r="r" b="b"/>
            <a:pathLst>
              <a:path w="5011774" h="2600712" fill="none" extrusionOk="0">
                <a:moveTo>
                  <a:pt x="0" y="0"/>
                </a:moveTo>
                <a:cubicBezTo>
                  <a:pt x="318938" y="511"/>
                  <a:pt x="1090489" y="69039"/>
                  <a:pt x="1303061" y="0"/>
                </a:cubicBezTo>
                <a:cubicBezTo>
                  <a:pt x="1594981" y="-301637"/>
                  <a:pt x="1940836" y="278479"/>
                  <a:pt x="2405651" y="0"/>
                </a:cubicBezTo>
                <a:cubicBezTo>
                  <a:pt x="2938645" y="-76713"/>
                  <a:pt x="3447325" y="27125"/>
                  <a:pt x="3608476" y="0"/>
                </a:cubicBezTo>
                <a:cubicBezTo>
                  <a:pt x="3808954" y="44722"/>
                  <a:pt x="4577988" y="-98753"/>
                  <a:pt x="5011774" y="0"/>
                </a:cubicBezTo>
                <a:cubicBezTo>
                  <a:pt x="5134640" y="477171"/>
                  <a:pt x="4948443" y="582817"/>
                  <a:pt x="5011774" y="866903"/>
                </a:cubicBezTo>
                <a:cubicBezTo>
                  <a:pt x="5058842" y="1161480"/>
                  <a:pt x="4866796" y="1380809"/>
                  <a:pt x="5011774" y="1733807"/>
                </a:cubicBezTo>
                <a:cubicBezTo>
                  <a:pt x="5141811" y="1948848"/>
                  <a:pt x="4963641" y="2417738"/>
                  <a:pt x="5011774" y="2600712"/>
                </a:cubicBezTo>
                <a:cubicBezTo>
                  <a:pt x="4597617" y="2634813"/>
                  <a:pt x="4108420" y="2384176"/>
                  <a:pt x="3658594" y="2600712"/>
                </a:cubicBezTo>
                <a:cubicBezTo>
                  <a:pt x="3033838" y="2691450"/>
                  <a:pt x="2924447" y="2564326"/>
                  <a:pt x="2505887" y="2600712"/>
                </a:cubicBezTo>
                <a:cubicBezTo>
                  <a:pt x="2144113" y="2670508"/>
                  <a:pt x="1711984" y="2546883"/>
                  <a:pt x="1303061" y="2600712"/>
                </a:cubicBezTo>
                <a:cubicBezTo>
                  <a:pt x="751930" y="2500266"/>
                  <a:pt x="465199" y="2559231"/>
                  <a:pt x="0" y="2600712"/>
                </a:cubicBezTo>
                <a:cubicBezTo>
                  <a:pt x="-74382" y="2260314"/>
                  <a:pt x="47610" y="2086702"/>
                  <a:pt x="0" y="1759814"/>
                </a:cubicBezTo>
                <a:cubicBezTo>
                  <a:pt x="-58041" y="1375959"/>
                  <a:pt x="75141" y="1321807"/>
                  <a:pt x="0" y="892911"/>
                </a:cubicBezTo>
                <a:cubicBezTo>
                  <a:pt x="-73241" y="517859"/>
                  <a:pt x="127669" y="177678"/>
                  <a:pt x="0" y="0"/>
                </a:cubicBezTo>
                <a:close/>
              </a:path>
              <a:path w="5011774" h="2600712" extrusionOk="0">
                <a:moveTo>
                  <a:pt x="0" y="0"/>
                </a:moveTo>
                <a:cubicBezTo>
                  <a:pt x="140501" y="-50089"/>
                  <a:pt x="738980" y="252876"/>
                  <a:pt x="1202825" y="0"/>
                </a:cubicBezTo>
                <a:cubicBezTo>
                  <a:pt x="1798449" y="-136298"/>
                  <a:pt x="2265156" y="245660"/>
                  <a:pt x="2455770" y="0"/>
                </a:cubicBezTo>
                <a:cubicBezTo>
                  <a:pt x="2775077" y="-315333"/>
                  <a:pt x="3329576" y="101220"/>
                  <a:pt x="3758829" y="0"/>
                </a:cubicBezTo>
                <a:cubicBezTo>
                  <a:pt x="4020675" y="-32123"/>
                  <a:pt x="4443528" y="-51244"/>
                  <a:pt x="5011774" y="0"/>
                </a:cubicBezTo>
                <a:cubicBezTo>
                  <a:pt x="5067006" y="169964"/>
                  <a:pt x="5057508" y="501788"/>
                  <a:pt x="5011774" y="788880"/>
                </a:cubicBezTo>
                <a:cubicBezTo>
                  <a:pt x="5028333" y="1085911"/>
                  <a:pt x="5022701" y="1424258"/>
                  <a:pt x="5011774" y="1681792"/>
                </a:cubicBezTo>
                <a:cubicBezTo>
                  <a:pt x="5149766" y="2007906"/>
                  <a:pt x="5029995" y="2178903"/>
                  <a:pt x="5011774" y="2600712"/>
                </a:cubicBezTo>
                <a:cubicBezTo>
                  <a:pt x="4359021" y="2530286"/>
                  <a:pt x="4247734" y="2534325"/>
                  <a:pt x="3658594" y="2600712"/>
                </a:cubicBezTo>
                <a:cubicBezTo>
                  <a:pt x="3202916" y="2692635"/>
                  <a:pt x="2937628" y="2616013"/>
                  <a:pt x="2505887" y="2600712"/>
                </a:cubicBezTo>
                <a:cubicBezTo>
                  <a:pt x="2124998" y="2504995"/>
                  <a:pt x="1794050" y="2736825"/>
                  <a:pt x="1303061" y="2600712"/>
                </a:cubicBezTo>
                <a:cubicBezTo>
                  <a:pt x="880446" y="2769068"/>
                  <a:pt x="324160" y="2619325"/>
                  <a:pt x="0" y="2600712"/>
                </a:cubicBezTo>
                <a:cubicBezTo>
                  <a:pt x="-15731" y="2434174"/>
                  <a:pt x="12317" y="2232317"/>
                  <a:pt x="0" y="1785822"/>
                </a:cubicBezTo>
                <a:cubicBezTo>
                  <a:pt x="-110757" y="1521353"/>
                  <a:pt x="172335" y="1338363"/>
                  <a:pt x="0" y="918918"/>
                </a:cubicBezTo>
                <a:cubicBezTo>
                  <a:pt x="-43404" y="561506"/>
                  <a:pt x="-55022" y="298485"/>
                  <a:pt x="0" y="0"/>
                </a:cubicBezTo>
                <a:close/>
              </a:path>
              <a:path w="5011774" h="2600712" fill="none" extrusionOk="0">
                <a:moveTo>
                  <a:pt x="0" y="0"/>
                </a:moveTo>
                <a:cubicBezTo>
                  <a:pt x="312789" y="-79554"/>
                  <a:pt x="1037881" y="108266"/>
                  <a:pt x="1303061" y="0"/>
                </a:cubicBezTo>
                <a:cubicBezTo>
                  <a:pt x="1565525" y="-20677"/>
                  <a:pt x="2024994" y="131120"/>
                  <a:pt x="2405651" y="0"/>
                </a:cubicBezTo>
                <a:cubicBezTo>
                  <a:pt x="2788232" y="-71343"/>
                  <a:pt x="3274535" y="100929"/>
                  <a:pt x="3608476" y="0"/>
                </a:cubicBezTo>
                <a:cubicBezTo>
                  <a:pt x="3639653" y="-5427"/>
                  <a:pt x="4487448" y="114052"/>
                  <a:pt x="5011774" y="0"/>
                </a:cubicBezTo>
                <a:cubicBezTo>
                  <a:pt x="5068000" y="368050"/>
                  <a:pt x="4963654" y="494448"/>
                  <a:pt x="5011774" y="866903"/>
                </a:cubicBezTo>
                <a:cubicBezTo>
                  <a:pt x="5049899" y="1251104"/>
                  <a:pt x="4964010" y="1472237"/>
                  <a:pt x="5011774" y="1733807"/>
                </a:cubicBezTo>
                <a:cubicBezTo>
                  <a:pt x="5080061" y="1952177"/>
                  <a:pt x="5003015" y="2350220"/>
                  <a:pt x="5011774" y="2600712"/>
                </a:cubicBezTo>
                <a:cubicBezTo>
                  <a:pt x="4528884" y="2692986"/>
                  <a:pt x="4330798" y="2373732"/>
                  <a:pt x="3658594" y="2600712"/>
                </a:cubicBezTo>
                <a:cubicBezTo>
                  <a:pt x="3072815" y="2797537"/>
                  <a:pt x="2960188" y="2539083"/>
                  <a:pt x="2505887" y="2600712"/>
                </a:cubicBezTo>
                <a:cubicBezTo>
                  <a:pt x="2117728" y="2486165"/>
                  <a:pt x="1738975" y="2532612"/>
                  <a:pt x="1303061" y="2600712"/>
                </a:cubicBezTo>
                <a:cubicBezTo>
                  <a:pt x="841933" y="2635634"/>
                  <a:pt x="210580" y="2484291"/>
                  <a:pt x="0" y="2600712"/>
                </a:cubicBezTo>
                <a:cubicBezTo>
                  <a:pt x="-88075" y="2278776"/>
                  <a:pt x="60407" y="2103532"/>
                  <a:pt x="0" y="1759814"/>
                </a:cubicBezTo>
                <a:cubicBezTo>
                  <a:pt x="-47077" y="1360134"/>
                  <a:pt x="156817" y="1248731"/>
                  <a:pt x="0" y="892911"/>
                </a:cubicBezTo>
                <a:cubicBezTo>
                  <a:pt x="-70610" y="500706"/>
                  <a:pt x="153140" y="234107"/>
                  <a:pt x="0" y="0"/>
                </a:cubicBezTo>
                <a:close/>
              </a:path>
              <a:path w="5011774" h="2600712" fill="none" extrusionOk="0">
                <a:moveTo>
                  <a:pt x="0" y="0"/>
                </a:moveTo>
                <a:cubicBezTo>
                  <a:pt x="285484" y="-26182"/>
                  <a:pt x="1044421" y="70488"/>
                  <a:pt x="1303061" y="0"/>
                </a:cubicBezTo>
                <a:cubicBezTo>
                  <a:pt x="1694720" y="-219482"/>
                  <a:pt x="2050908" y="142444"/>
                  <a:pt x="2405651" y="0"/>
                </a:cubicBezTo>
                <a:cubicBezTo>
                  <a:pt x="2857881" y="-92807"/>
                  <a:pt x="3380990" y="89016"/>
                  <a:pt x="3608476" y="0"/>
                </a:cubicBezTo>
                <a:cubicBezTo>
                  <a:pt x="3727221" y="23088"/>
                  <a:pt x="4497917" y="-12061"/>
                  <a:pt x="5011774" y="0"/>
                </a:cubicBezTo>
                <a:cubicBezTo>
                  <a:pt x="5117598" y="427046"/>
                  <a:pt x="4957617" y="572020"/>
                  <a:pt x="5011774" y="866903"/>
                </a:cubicBezTo>
                <a:cubicBezTo>
                  <a:pt x="5036099" y="1226141"/>
                  <a:pt x="4873124" y="1474089"/>
                  <a:pt x="5011774" y="1733807"/>
                </a:cubicBezTo>
                <a:cubicBezTo>
                  <a:pt x="5051163" y="1997390"/>
                  <a:pt x="5008794" y="2407481"/>
                  <a:pt x="5011774" y="2600712"/>
                </a:cubicBezTo>
                <a:cubicBezTo>
                  <a:pt x="4600788" y="2661877"/>
                  <a:pt x="4253103" y="2397113"/>
                  <a:pt x="3658594" y="2600712"/>
                </a:cubicBezTo>
                <a:cubicBezTo>
                  <a:pt x="3040734" y="2730357"/>
                  <a:pt x="2938324" y="2577394"/>
                  <a:pt x="2505887" y="2600712"/>
                </a:cubicBezTo>
                <a:cubicBezTo>
                  <a:pt x="2155726" y="2566416"/>
                  <a:pt x="1775255" y="2579579"/>
                  <a:pt x="1303061" y="2600712"/>
                </a:cubicBezTo>
                <a:cubicBezTo>
                  <a:pt x="751211" y="2493801"/>
                  <a:pt x="359071" y="2491929"/>
                  <a:pt x="0" y="2600712"/>
                </a:cubicBezTo>
                <a:cubicBezTo>
                  <a:pt x="-81500" y="2289978"/>
                  <a:pt x="53520" y="2083224"/>
                  <a:pt x="0" y="1759814"/>
                </a:cubicBezTo>
                <a:cubicBezTo>
                  <a:pt x="-103230" y="1373664"/>
                  <a:pt x="132210" y="1296206"/>
                  <a:pt x="0" y="892911"/>
                </a:cubicBezTo>
                <a:cubicBezTo>
                  <a:pt x="-79402" y="511087"/>
                  <a:pt x="115612" y="240899"/>
                  <a:pt x="0" y="0"/>
                </a:cubicBezTo>
                <a:close/>
              </a:path>
            </a:pathLst>
          </a:custGeom>
          <a:solidFill>
            <a:srgbClr val="FFCB0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1200"/>
              </a:spcBef>
              <a:spcAft>
                <a:spcPts val="0"/>
              </a:spcAft>
              <a:buNone/>
            </a:pPr>
            <a:endParaRPr lang="en-US" sz="1600" dirty="0">
              <a:solidFill>
                <a:srgbClr val="00274C"/>
              </a:solidFill>
              <a:latin typeface="Comic Sans MS"/>
              <a:ea typeface="Comic Sans MS"/>
              <a:cs typeface="Comic Sans MS"/>
              <a:sym typeface="Comic Sans MS"/>
            </a:endParaRPr>
          </a:p>
          <a:p>
            <a:pPr marL="339725" marR="0" lvl="0" algn="l" rtl="0">
              <a:spcBef>
                <a:spcPts val="1200"/>
              </a:spcBef>
              <a:spcAft>
                <a:spcPts val="0"/>
              </a:spcAft>
            </a:pPr>
            <a:r>
              <a:rPr lang="en-US" dirty="0">
                <a:solidFill>
                  <a:srgbClr val="123852"/>
                </a:solidFill>
                <a:ea typeface="Comic Sans MS"/>
                <a:cs typeface="Comic Sans MS"/>
                <a:sym typeface="Comic Sans MS"/>
              </a:rPr>
              <a:t>Abusive supervision is associated with </a:t>
            </a:r>
          </a:p>
          <a:p>
            <a:pPr marL="625475" marR="0" lvl="0" indent="-285750" algn="l" rtl="0">
              <a:spcBef>
                <a:spcPts val="1200"/>
              </a:spcBef>
              <a:spcAft>
                <a:spcPts val="0"/>
              </a:spcAft>
              <a:buFont typeface="Arial" panose="020B0604020202020204" pitchFamily="34" charset="0"/>
              <a:buChar char="•"/>
            </a:pPr>
            <a:r>
              <a:rPr lang="en-US" dirty="0">
                <a:solidFill>
                  <a:srgbClr val="123852"/>
                </a:solidFill>
                <a:ea typeface="Comic Sans MS"/>
                <a:cs typeface="Comic Sans MS"/>
                <a:sym typeface="Comic Sans MS"/>
              </a:rPr>
              <a:t>Decreased mental health</a:t>
            </a:r>
          </a:p>
          <a:p>
            <a:pPr marL="625475" marR="0" lvl="0" indent="-285750" algn="l" rtl="0">
              <a:spcBef>
                <a:spcPts val="1200"/>
              </a:spcBef>
              <a:spcAft>
                <a:spcPts val="0"/>
              </a:spcAft>
              <a:buFont typeface="Arial" panose="020B0604020202020204" pitchFamily="34" charset="0"/>
              <a:buChar char="•"/>
            </a:pPr>
            <a:r>
              <a:rPr lang="en-US" dirty="0">
                <a:solidFill>
                  <a:srgbClr val="123852"/>
                </a:solidFill>
                <a:ea typeface="Comic Sans MS"/>
                <a:cs typeface="Comic Sans MS"/>
                <a:sym typeface="Comic Sans MS"/>
              </a:rPr>
              <a:t>Higher stress</a:t>
            </a:r>
          </a:p>
          <a:p>
            <a:pPr marL="625475" marR="0" lvl="0" indent="-285750" algn="l" rtl="0">
              <a:spcBef>
                <a:spcPts val="1200"/>
              </a:spcBef>
              <a:spcAft>
                <a:spcPts val="0"/>
              </a:spcAft>
              <a:buFont typeface="Arial" panose="020B0604020202020204" pitchFamily="34" charset="0"/>
              <a:buChar char="•"/>
            </a:pPr>
            <a:r>
              <a:rPr lang="en-US" dirty="0">
                <a:solidFill>
                  <a:srgbClr val="123852"/>
                </a:solidFill>
                <a:ea typeface="Comic Sans MS"/>
                <a:cs typeface="Comic Sans MS"/>
                <a:sym typeface="Comic Sans MS"/>
              </a:rPr>
              <a:t>Higher intentions of quitting.</a:t>
            </a:r>
          </a:p>
          <a:p>
            <a:pPr marL="339725" marR="0" lvl="0" algn="l" rtl="0">
              <a:spcBef>
                <a:spcPts val="1200"/>
              </a:spcBef>
              <a:spcAft>
                <a:spcPts val="0"/>
              </a:spcAft>
              <a:buNone/>
            </a:pPr>
            <a:r>
              <a:rPr lang="en-US" dirty="0">
                <a:solidFill>
                  <a:srgbClr val="123852"/>
                </a:solidFill>
              </a:rPr>
              <a:t>Controlling for advisor’s mentoring quality (e.g., career support) nullifies these associations.</a:t>
            </a:r>
          </a:p>
          <a:p>
            <a:pPr marL="233363" marR="0" lvl="0" algn="l" rtl="0">
              <a:spcBef>
                <a:spcPts val="1200"/>
              </a:spcBef>
              <a:spcAft>
                <a:spcPts val="0"/>
              </a:spcAft>
              <a:buNone/>
            </a:pPr>
            <a:endParaRPr lang="en-US" sz="1600" dirty="0">
              <a:solidFill>
                <a:srgbClr val="00274C"/>
              </a:solidFill>
              <a:latin typeface="Comic Sans MS"/>
              <a:ea typeface="Comic Sans MS"/>
              <a:cs typeface="Comic Sans MS"/>
              <a:sym typeface="Comic Sans MS"/>
            </a:endParaRPr>
          </a:p>
          <a:p>
            <a:pPr marL="233363" marR="0" lvl="0" algn="l" rtl="0">
              <a:spcBef>
                <a:spcPts val="1200"/>
              </a:spcBef>
              <a:spcAft>
                <a:spcPts val="0"/>
              </a:spcAft>
              <a:buNone/>
            </a:pPr>
            <a:endParaRPr lang="en-US" sz="1600" dirty="0">
              <a:solidFill>
                <a:srgbClr val="00274C"/>
              </a:solidFill>
              <a:latin typeface="Comic Sans MS"/>
              <a:ea typeface="Comic Sans MS"/>
              <a:cs typeface="Comic Sans MS"/>
              <a:sym typeface="Comic Sans MS"/>
            </a:endParaRPr>
          </a:p>
          <a:p>
            <a:pPr marL="690563" lvl="1">
              <a:spcBef>
                <a:spcPts val="1200"/>
              </a:spcBef>
            </a:pPr>
            <a:endParaRPr sz="1600" dirty="0"/>
          </a:p>
        </p:txBody>
      </p:sp>
    </p:spTree>
    <p:extLst>
      <p:ext uri="{BB962C8B-B14F-4D97-AF65-F5344CB8AC3E}">
        <p14:creationId xmlns:p14="http://schemas.microsoft.com/office/powerpoint/2010/main" val="41402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68E9C-A845-635D-FAB5-4CB2DEDA23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9A5393-6C86-9924-B4E3-B497BE39A0FC}"/>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1E091A5-F0D5-5EC8-6BB6-2CAD75270C50}"/>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37</a:t>
            </a:fld>
            <a:r>
              <a:rPr lang="en-US" sz="1400" dirty="0">
                <a:solidFill>
                  <a:schemeClr val="bg1"/>
                </a:solidFill>
              </a:rPr>
              <a:t> -</a:t>
            </a:r>
          </a:p>
        </p:txBody>
      </p:sp>
      <p:sp>
        <p:nvSpPr>
          <p:cNvPr id="8" name="TextBox 7">
            <a:extLst>
              <a:ext uri="{FF2B5EF4-FFF2-40B4-BE49-F238E27FC236}">
                <a16:creationId xmlns:a16="http://schemas.microsoft.com/office/drawing/2014/main" id="{DA9E2849-6578-9ABC-2929-67438F9D34F7}"/>
              </a:ext>
            </a:extLst>
          </p:cNvPr>
          <p:cNvSpPr txBox="1"/>
          <p:nvPr/>
        </p:nvSpPr>
        <p:spPr>
          <a:xfrm>
            <a:off x="535134" y="232908"/>
            <a:ext cx="10031270" cy="830997"/>
          </a:xfrm>
          <a:prstGeom prst="rect">
            <a:avLst/>
          </a:prstGeom>
          <a:noFill/>
        </p:spPr>
        <p:txBody>
          <a:bodyPr wrap="square">
            <a:spAutoFit/>
          </a:bodyPr>
          <a:lstStyle/>
          <a:p>
            <a:r>
              <a:rPr lang="en-US" sz="2400" b="1" dirty="0">
                <a:solidFill>
                  <a:srgbClr val="F6D340"/>
                </a:solidFill>
              </a:rPr>
              <a:t>The Hidden Cost: Emotional Labor, Mentoring, and Graduate Students’ Well-Being </a:t>
            </a:r>
            <a:endParaRPr lang="en-US" b="1" i="1" dirty="0">
              <a:solidFill>
                <a:schemeClr val="bg1"/>
              </a:solidFill>
            </a:endParaRPr>
          </a:p>
        </p:txBody>
      </p:sp>
      <p:sp>
        <p:nvSpPr>
          <p:cNvPr id="3" name="TextBox 2">
            <a:extLst>
              <a:ext uri="{FF2B5EF4-FFF2-40B4-BE49-F238E27FC236}">
                <a16:creationId xmlns:a16="http://schemas.microsoft.com/office/drawing/2014/main" id="{A4ADA3EC-13F5-F30C-91EF-43741B7B09F4}"/>
              </a:ext>
            </a:extLst>
          </p:cNvPr>
          <p:cNvSpPr txBox="1"/>
          <p:nvPr/>
        </p:nvSpPr>
        <p:spPr>
          <a:xfrm>
            <a:off x="535136" y="1813957"/>
            <a:ext cx="7050997" cy="4745594"/>
          </a:xfrm>
          <a:prstGeom prst="rect">
            <a:avLst/>
          </a:prstGeom>
          <a:noFill/>
        </p:spPr>
        <p:txBody>
          <a:bodyPr wrap="square">
            <a:spAutoFit/>
          </a:bodyPr>
          <a:lstStyle/>
          <a:p>
            <a:pPr lvl="0" algn="l" rtl="0">
              <a:lnSpc>
                <a:spcPct val="115000"/>
              </a:lnSpc>
              <a:spcBef>
                <a:spcPts val="1000"/>
              </a:spcBef>
              <a:spcAft>
                <a:spcPts val="1200"/>
              </a:spcAft>
              <a:buSzPts val="2300"/>
            </a:pPr>
            <a:r>
              <a:rPr lang="en-US" dirty="0">
                <a:solidFill>
                  <a:srgbClr val="F6D340"/>
                </a:solidFill>
              </a:rPr>
              <a:t>Definition of Emotional Labor: </a:t>
            </a:r>
            <a:r>
              <a:rPr lang="en-US" dirty="0">
                <a:solidFill>
                  <a:schemeClr val="bg1"/>
                </a:solidFill>
              </a:rPr>
              <a:t>The process by which employees are expected to manage or regulate their feelings to meet employer expectations, which often requires employees to express or suppress emotions</a:t>
            </a:r>
          </a:p>
          <a:p>
            <a:pPr lvl="0" algn="l" rtl="0">
              <a:lnSpc>
                <a:spcPct val="115000"/>
              </a:lnSpc>
              <a:spcBef>
                <a:spcPts val="1000"/>
              </a:spcBef>
              <a:spcAft>
                <a:spcPts val="1200"/>
              </a:spcAft>
              <a:buSzPts val="2300"/>
            </a:pPr>
            <a:r>
              <a:rPr lang="en-US" dirty="0">
                <a:solidFill>
                  <a:srgbClr val="F6D340"/>
                </a:solidFill>
              </a:rPr>
              <a:t>Example in Doctoral Education: </a:t>
            </a:r>
            <a:r>
              <a:rPr lang="en-US" dirty="0">
                <a:solidFill>
                  <a:schemeClr val="bg1"/>
                </a:solidFill>
              </a:rPr>
              <a:t>A student expressing enthusiasm to their advisor about pursuing an academic career when they don’t actually feel that way</a:t>
            </a:r>
          </a:p>
          <a:p>
            <a:pPr>
              <a:lnSpc>
                <a:spcPct val="115000"/>
              </a:lnSpc>
              <a:spcBef>
                <a:spcPts val="1000"/>
              </a:spcBef>
              <a:spcAft>
                <a:spcPts val="1200"/>
              </a:spcAft>
              <a:buSzPts val="2300"/>
            </a:pPr>
            <a:r>
              <a:rPr lang="en-US" dirty="0">
                <a:solidFill>
                  <a:srgbClr val="F6D340"/>
                </a:solidFill>
              </a:rPr>
              <a:t>Research Questions: </a:t>
            </a:r>
            <a:r>
              <a:rPr lang="en-US" dirty="0">
                <a:solidFill>
                  <a:schemeClr val="bg1"/>
                </a:solidFill>
              </a:rPr>
              <a:t>(1) What factors are related to the performance of emotional labor among doctoral students? (2) How does emotional labor relate to students’ mental health, stress levels, self efficacy, disciplinary identity, sense of belonging, and intent to quit?</a:t>
            </a:r>
          </a:p>
          <a:p>
            <a:pPr>
              <a:lnSpc>
                <a:spcPct val="115000"/>
              </a:lnSpc>
              <a:spcBef>
                <a:spcPts val="1000"/>
              </a:spcBef>
              <a:spcAft>
                <a:spcPts val="1200"/>
              </a:spcAft>
              <a:buSzPts val="2300"/>
            </a:pPr>
            <a:r>
              <a:rPr lang="en-US" dirty="0">
                <a:solidFill>
                  <a:srgbClr val="F6D340"/>
                </a:solidFill>
              </a:rPr>
              <a:t>Methods: </a:t>
            </a:r>
            <a:r>
              <a:rPr lang="en-US" dirty="0">
                <a:solidFill>
                  <a:schemeClr val="bg1"/>
                </a:solidFill>
              </a:rPr>
              <a:t>Factor and regression analysis</a:t>
            </a:r>
          </a:p>
        </p:txBody>
      </p:sp>
      <p:sp>
        <p:nvSpPr>
          <p:cNvPr id="2" name="TextBox 1">
            <a:extLst>
              <a:ext uri="{FF2B5EF4-FFF2-40B4-BE49-F238E27FC236}">
                <a16:creationId xmlns:a16="http://schemas.microsoft.com/office/drawing/2014/main" id="{6C0CD312-009E-270A-F4B6-A9033CCF9908}"/>
              </a:ext>
            </a:extLst>
          </p:cNvPr>
          <p:cNvSpPr txBox="1"/>
          <p:nvPr/>
        </p:nvSpPr>
        <p:spPr>
          <a:xfrm>
            <a:off x="535134" y="1077131"/>
            <a:ext cx="10558297" cy="646331"/>
          </a:xfrm>
          <a:prstGeom prst="rect">
            <a:avLst/>
          </a:prstGeom>
          <a:noFill/>
        </p:spPr>
        <p:txBody>
          <a:bodyPr wrap="square">
            <a:spAutoFit/>
          </a:bodyPr>
          <a:lstStyle/>
          <a:p>
            <a:r>
              <a:rPr lang="en-US" dirty="0">
                <a:solidFill>
                  <a:schemeClr val="bg1"/>
                </a:solidFill>
              </a:rPr>
              <a:t>Bai, Y., Chen, Y., Gonzalez, J., &amp; Kim, H. </a:t>
            </a:r>
          </a:p>
          <a:p>
            <a:r>
              <a:rPr lang="en-US" dirty="0">
                <a:solidFill>
                  <a:schemeClr val="bg1"/>
                </a:solidFill>
              </a:rPr>
              <a:t>Paper presented at the 2025 American Educational Research Association Annual Meeting, Denver, CO.</a:t>
            </a:r>
            <a:endParaRPr lang="en-US" i="1" dirty="0">
              <a:solidFill>
                <a:schemeClr val="bg1"/>
              </a:solidFill>
            </a:endParaRPr>
          </a:p>
        </p:txBody>
      </p:sp>
      <p:pic>
        <p:nvPicPr>
          <p:cNvPr id="6" name="Picture 5" descr="A qr code with a letter m">
            <a:extLst>
              <a:ext uri="{FF2B5EF4-FFF2-40B4-BE49-F238E27FC236}">
                <a16:creationId xmlns:a16="http://schemas.microsoft.com/office/drawing/2014/main" id="{257B12AC-9EAB-6A0C-09C7-DD638A306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480" y="2271577"/>
            <a:ext cx="3321149" cy="3321149"/>
          </a:xfrm>
          <a:prstGeom prst="rect">
            <a:avLst/>
          </a:prstGeom>
          <a:solidFill>
            <a:schemeClr val="bg1"/>
          </a:solidFill>
        </p:spPr>
      </p:pic>
      <p:sp>
        <p:nvSpPr>
          <p:cNvPr id="10" name="TextBox 9">
            <a:extLst>
              <a:ext uri="{FF2B5EF4-FFF2-40B4-BE49-F238E27FC236}">
                <a16:creationId xmlns:a16="http://schemas.microsoft.com/office/drawing/2014/main" id="{D7263F3D-F012-D4EE-6A55-A7F15EB24B0F}"/>
              </a:ext>
            </a:extLst>
          </p:cNvPr>
          <p:cNvSpPr txBox="1"/>
          <p:nvPr/>
        </p:nvSpPr>
        <p:spPr>
          <a:xfrm>
            <a:off x="8239480" y="5592726"/>
            <a:ext cx="3321149" cy="369332"/>
          </a:xfrm>
          <a:prstGeom prst="rect">
            <a:avLst/>
          </a:prstGeom>
          <a:noFill/>
        </p:spPr>
        <p:txBody>
          <a:bodyPr wrap="square">
            <a:spAutoFit/>
          </a:bodyPr>
          <a:lstStyle/>
          <a:p>
            <a:pPr algn="ctr"/>
            <a:r>
              <a:rPr lang="en-US" dirty="0">
                <a:solidFill>
                  <a:schemeClr val="bg1"/>
                </a:solidFill>
              </a:rPr>
              <a:t>https://myumi.ch/A1GVg</a:t>
            </a:r>
          </a:p>
        </p:txBody>
      </p:sp>
    </p:spTree>
    <p:extLst>
      <p:ext uri="{BB962C8B-B14F-4D97-AF65-F5344CB8AC3E}">
        <p14:creationId xmlns:p14="http://schemas.microsoft.com/office/powerpoint/2010/main" val="1344915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40DA5-FCF6-2467-432C-0D365FDC5FD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9686DD-6DC8-286C-2E2E-AD98A383168D}"/>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hite letter on a black background">
            <a:extLst>
              <a:ext uri="{FF2B5EF4-FFF2-40B4-BE49-F238E27FC236}">
                <a16:creationId xmlns:a16="http://schemas.microsoft.com/office/drawing/2014/main" id="{2E304B51-1767-F84F-658C-11A828BE05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D19BBEDA-F87F-7EFE-D70E-8988CFC6BBEA}"/>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38</a:t>
            </a:fld>
            <a:r>
              <a:rPr lang="en-US" sz="1400" dirty="0">
                <a:solidFill>
                  <a:schemeClr val="bg1"/>
                </a:solidFill>
              </a:rPr>
              <a:t> -</a:t>
            </a:r>
          </a:p>
        </p:txBody>
      </p:sp>
      <p:sp>
        <p:nvSpPr>
          <p:cNvPr id="13" name="Google Shape;143;g2cd3ba8573e_0_41">
            <a:extLst>
              <a:ext uri="{FF2B5EF4-FFF2-40B4-BE49-F238E27FC236}">
                <a16:creationId xmlns:a16="http://schemas.microsoft.com/office/drawing/2014/main" id="{2785FC56-1727-3D7B-EE03-266C7F268F29}"/>
              </a:ext>
            </a:extLst>
          </p:cNvPr>
          <p:cNvSpPr/>
          <p:nvPr/>
        </p:nvSpPr>
        <p:spPr>
          <a:xfrm>
            <a:off x="500740" y="2215663"/>
            <a:ext cx="4546045" cy="3590712"/>
          </a:xfrm>
          <a:custGeom>
            <a:avLst/>
            <a:gdLst/>
            <a:ahLst/>
            <a:cxnLst/>
            <a:rect l="l" t="t" r="r" b="b"/>
            <a:pathLst>
              <a:path w="5011774" h="2600712" fill="none" extrusionOk="0">
                <a:moveTo>
                  <a:pt x="0" y="0"/>
                </a:moveTo>
                <a:cubicBezTo>
                  <a:pt x="318938" y="511"/>
                  <a:pt x="1090489" y="69039"/>
                  <a:pt x="1303061" y="0"/>
                </a:cubicBezTo>
                <a:cubicBezTo>
                  <a:pt x="1594981" y="-301637"/>
                  <a:pt x="1940836" y="278479"/>
                  <a:pt x="2405651" y="0"/>
                </a:cubicBezTo>
                <a:cubicBezTo>
                  <a:pt x="2938645" y="-76713"/>
                  <a:pt x="3447325" y="27125"/>
                  <a:pt x="3608476" y="0"/>
                </a:cubicBezTo>
                <a:cubicBezTo>
                  <a:pt x="3808954" y="44722"/>
                  <a:pt x="4577988" y="-98753"/>
                  <a:pt x="5011774" y="0"/>
                </a:cubicBezTo>
                <a:cubicBezTo>
                  <a:pt x="5134640" y="477171"/>
                  <a:pt x="4948443" y="582817"/>
                  <a:pt x="5011774" y="866903"/>
                </a:cubicBezTo>
                <a:cubicBezTo>
                  <a:pt x="5058842" y="1161480"/>
                  <a:pt x="4866796" y="1380809"/>
                  <a:pt x="5011774" y="1733807"/>
                </a:cubicBezTo>
                <a:cubicBezTo>
                  <a:pt x="5141811" y="1948848"/>
                  <a:pt x="4963641" y="2417738"/>
                  <a:pt x="5011774" y="2600712"/>
                </a:cubicBezTo>
                <a:cubicBezTo>
                  <a:pt x="4597617" y="2634813"/>
                  <a:pt x="4108420" y="2384176"/>
                  <a:pt x="3658594" y="2600712"/>
                </a:cubicBezTo>
                <a:cubicBezTo>
                  <a:pt x="3033838" y="2691450"/>
                  <a:pt x="2924447" y="2564326"/>
                  <a:pt x="2505887" y="2600712"/>
                </a:cubicBezTo>
                <a:cubicBezTo>
                  <a:pt x="2144113" y="2670508"/>
                  <a:pt x="1711984" y="2546883"/>
                  <a:pt x="1303061" y="2600712"/>
                </a:cubicBezTo>
                <a:cubicBezTo>
                  <a:pt x="751930" y="2500266"/>
                  <a:pt x="465199" y="2559231"/>
                  <a:pt x="0" y="2600712"/>
                </a:cubicBezTo>
                <a:cubicBezTo>
                  <a:pt x="-74382" y="2260314"/>
                  <a:pt x="47610" y="2086702"/>
                  <a:pt x="0" y="1759814"/>
                </a:cubicBezTo>
                <a:cubicBezTo>
                  <a:pt x="-58041" y="1375959"/>
                  <a:pt x="75141" y="1321807"/>
                  <a:pt x="0" y="892911"/>
                </a:cubicBezTo>
                <a:cubicBezTo>
                  <a:pt x="-73241" y="517859"/>
                  <a:pt x="127669" y="177678"/>
                  <a:pt x="0" y="0"/>
                </a:cubicBezTo>
                <a:close/>
              </a:path>
              <a:path w="5011774" h="2600712" extrusionOk="0">
                <a:moveTo>
                  <a:pt x="0" y="0"/>
                </a:moveTo>
                <a:cubicBezTo>
                  <a:pt x="140501" y="-50089"/>
                  <a:pt x="738980" y="252876"/>
                  <a:pt x="1202825" y="0"/>
                </a:cubicBezTo>
                <a:cubicBezTo>
                  <a:pt x="1798449" y="-136298"/>
                  <a:pt x="2265156" y="245660"/>
                  <a:pt x="2455770" y="0"/>
                </a:cubicBezTo>
                <a:cubicBezTo>
                  <a:pt x="2775077" y="-315333"/>
                  <a:pt x="3329576" y="101220"/>
                  <a:pt x="3758829" y="0"/>
                </a:cubicBezTo>
                <a:cubicBezTo>
                  <a:pt x="4020675" y="-32123"/>
                  <a:pt x="4443528" y="-51244"/>
                  <a:pt x="5011774" y="0"/>
                </a:cubicBezTo>
                <a:cubicBezTo>
                  <a:pt x="5067006" y="169964"/>
                  <a:pt x="5057508" y="501788"/>
                  <a:pt x="5011774" y="788880"/>
                </a:cubicBezTo>
                <a:cubicBezTo>
                  <a:pt x="5028333" y="1085911"/>
                  <a:pt x="5022701" y="1424258"/>
                  <a:pt x="5011774" y="1681792"/>
                </a:cubicBezTo>
                <a:cubicBezTo>
                  <a:pt x="5149766" y="2007906"/>
                  <a:pt x="5029995" y="2178903"/>
                  <a:pt x="5011774" y="2600712"/>
                </a:cubicBezTo>
                <a:cubicBezTo>
                  <a:pt x="4359021" y="2530286"/>
                  <a:pt x="4247734" y="2534325"/>
                  <a:pt x="3658594" y="2600712"/>
                </a:cubicBezTo>
                <a:cubicBezTo>
                  <a:pt x="3202916" y="2692635"/>
                  <a:pt x="2937628" y="2616013"/>
                  <a:pt x="2505887" y="2600712"/>
                </a:cubicBezTo>
                <a:cubicBezTo>
                  <a:pt x="2124998" y="2504995"/>
                  <a:pt x="1794050" y="2736825"/>
                  <a:pt x="1303061" y="2600712"/>
                </a:cubicBezTo>
                <a:cubicBezTo>
                  <a:pt x="880446" y="2769068"/>
                  <a:pt x="324160" y="2619325"/>
                  <a:pt x="0" y="2600712"/>
                </a:cubicBezTo>
                <a:cubicBezTo>
                  <a:pt x="-15731" y="2434174"/>
                  <a:pt x="12317" y="2232317"/>
                  <a:pt x="0" y="1785822"/>
                </a:cubicBezTo>
                <a:cubicBezTo>
                  <a:pt x="-110757" y="1521353"/>
                  <a:pt x="172335" y="1338363"/>
                  <a:pt x="0" y="918918"/>
                </a:cubicBezTo>
                <a:cubicBezTo>
                  <a:pt x="-43404" y="561506"/>
                  <a:pt x="-55022" y="298485"/>
                  <a:pt x="0" y="0"/>
                </a:cubicBezTo>
                <a:close/>
              </a:path>
              <a:path w="5011774" h="2600712" fill="none" extrusionOk="0">
                <a:moveTo>
                  <a:pt x="0" y="0"/>
                </a:moveTo>
                <a:cubicBezTo>
                  <a:pt x="312789" y="-79554"/>
                  <a:pt x="1037881" y="108266"/>
                  <a:pt x="1303061" y="0"/>
                </a:cubicBezTo>
                <a:cubicBezTo>
                  <a:pt x="1565525" y="-20677"/>
                  <a:pt x="2024994" y="131120"/>
                  <a:pt x="2405651" y="0"/>
                </a:cubicBezTo>
                <a:cubicBezTo>
                  <a:pt x="2788232" y="-71343"/>
                  <a:pt x="3274535" y="100929"/>
                  <a:pt x="3608476" y="0"/>
                </a:cubicBezTo>
                <a:cubicBezTo>
                  <a:pt x="3639653" y="-5427"/>
                  <a:pt x="4487448" y="114052"/>
                  <a:pt x="5011774" y="0"/>
                </a:cubicBezTo>
                <a:cubicBezTo>
                  <a:pt x="5068000" y="368050"/>
                  <a:pt x="4963654" y="494448"/>
                  <a:pt x="5011774" y="866903"/>
                </a:cubicBezTo>
                <a:cubicBezTo>
                  <a:pt x="5049899" y="1251104"/>
                  <a:pt x="4964010" y="1472237"/>
                  <a:pt x="5011774" y="1733807"/>
                </a:cubicBezTo>
                <a:cubicBezTo>
                  <a:pt x="5080061" y="1952177"/>
                  <a:pt x="5003015" y="2350220"/>
                  <a:pt x="5011774" y="2600712"/>
                </a:cubicBezTo>
                <a:cubicBezTo>
                  <a:pt x="4528884" y="2692986"/>
                  <a:pt x="4330798" y="2373732"/>
                  <a:pt x="3658594" y="2600712"/>
                </a:cubicBezTo>
                <a:cubicBezTo>
                  <a:pt x="3072815" y="2797537"/>
                  <a:pt x="2960188" y="2539083"/>
                  <a:pt x="2505887" y="2600712"/>
                </a:cubicBezTo>
                <a:cubicBezTo>
                  <a:pt x="2117728" y="2486165"/>
                  <a:pt x="1738975" y="2532612"/>
                  <a:pt x="1303061" y="2600712"/>
                </a:cubicBezTo>
                <a:cubicBezTo>
                  <a:pt x="841933" y="2635634"/>
                  <a:pt x="210580" y="2484291"/>
                  <a:pt x="0" y="2600712"/>
                </a:cubicBezTo>
                <a:cubicBezTo>
                  <a:pt x="-88075" y="2278776"/>
                  <a:pt x="60407" y="2103532"/>
                  <a:pt x="0" y="1759814"/>
                </a:cubicBezTo>
                <a:cubicBezTo>
                  <a:pt x="-47077" y="1360134"/>
                  <a:pt x="156817" y="1248731"/>
                  <a:pt x="0" y="892911"/>
                </a:cubicBezTo>
                <a:cubicBezTo>
                  <a:pt x="-70610" y="500706"/>
                  <a:pt x="153140" y="234107"/>
                  <a:pt x="0" y="0"/>
                </a:cubicBezTo>
                <a:close/>
              </a:path>
              <a:path w="5011774" h="2600712" fill="none" extrusionOk="0">
                <a:moveTo>
                  <a:pt x="0" y="0"/>
                </a:moveTo>
                <a:cubicBezTo>
                  <a:pt x="285484" y="-26182"/>
                  <a:pt x="1044421" y="70488"/>
                  <a:pt x="1303061" y="0"/>
                </a:cubicBezTo>
                <a:cubicBezTo>
                  <a:pt x="1694720" y="-219482"/>
                  <a:pt x="2050908" y="142444"/>
                  <a:pt x="2405651" y="0"/>
                </a:cubicBezTo>
                <a:cubicBezTo>
                  <a:pt x="2857881" y="-92807"/>
                  <a:pt x="3380990" y="89016"/>
                  <a:pt x="3608476" y="0"/>
                </a:cubicBezTo>
                <a:cubicBezTo>
                  <a:pt x="3727221" y="23088"/>
                  <a:pt x="4497917" y="-12061"/>
                  <a:pt x="5011774" y="0"/>
                </a:cubicBezTo>
                <a:cubicBezTo>
                  <a:pt x="5117598" y="427046"/>
                  <a:pt x="4957617" y="572020"/>
                  <a:pt x="5011774" y="866903"/>
                </a:cubicBezTo>
                <a:cubicBezTo>
                  <a:pt x="5036099" y="1226141"/>
                  <a:pt x="4873124" y="1474089"/>
                  <a:pt x="5011774" y="1733807"/>
                </a:cubicBezTo>
                <a:cubicBezTo>
                  <a:pt x="5051163" y="1997390"/>
                  <a:pt x="5008794" y="2407481"/>
                  <a:pt x="5011774" y="2600712"/>
                </a:cubicBezTo>
                <a:cubicBezTo>
                  <a:pt x="4600788" y="2661877"/>
                  <a:pt x="4253103" y="2397113"/>
                  <a:pt x="3658594" y="2600712"/>
                </a:cubicBezTo>
                <a:cubicBezTo>
                  <a:pt x="3040734" y="2730357"/>
                  <a:pt x="2938324" y="2577394"/>
                  <a:pt x="2505887" y="2600712"/>
                </a:cubicBezTo>
                <a:cubicBezTo>
                  <a:pt x="2155726" y="2566416"/>
                  <a:pt x="1775255" y="2579579"/>
                  <a:pt x="1303061" y="2600712"/>
                </a:cubicBezTo>
                <a:cubicBezTo>
                  <a:pt x="751211" y="2493801"/>
                  <a:pt x="359071" y="2491929"/>
                  <a:pt x="0" y="2600712"/>
                </a:cubicBezTo>
                <a:cubicBezTo>
                  <a:pt x="-81500" y="2289978"/>
                  <a:pt x="53520" y="2083224"/>
                  <a:pt x="0" y="1759814"/>
                </a:cubicBezTo>
                <a:cubicBezTo>
                  <a:pt x="-103230" y="1373664"/>
                  <a:pt x="132210" y="1296206"/>
                  <a:pt x="0" y="892911"/>
                </a:cubicBezTo>
                <a:cubicBezTo>
                  <a:pt x="-79402" y="511087"/>
                  <a:pt x="115612" y="240899"/>
                  <a:pt x="0" y="0"/>
                </a:cubicBezTo>
                <a:close/>
              </a:path>
            </a:pathLst>
          </a:custGeom>
          <a:solidFill>
            <a:srgbClr val="FFCB0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233363" marR="0" lvl="0" algn="l" rtl="0">
              <a:spcBef>
                <a:spcPts val="1200"/>
              </a:spcBef>
              <a:spcAft>
                <a:spcPts val="0"/>
              </a:spcAft>
              <a:buNone/>
            </a:pPr>
            <a:endParaRPr lang="en-US" sz="900" dirty="0">
              <a:solidFill>
                <a:srgbClr val="00274C"/>
              </a:solidFill>
              <a:ea typeface="Comic Sans MS"/>
              <a:cs typeface="Comic Sans MS"/>
              <a:sym typeface="Comic Sans MS"/>
            </a:endParaRPr>
          </a:p>
          <a:p>
            <a:pPr marL="228600" marR="0" lvl="0" indent="4763" algn="l" rtl="0">
              <a:spcBef>
                <a:spcPts val="1200"/>
              </a:spcBef>
              <a:spcAft>
                <a:spcPts val="0"/>
              </a:spcAft>
              <a:buNone/>
              <a:tabLst>
                <a:tab pos="3605213" algn="l"/>
              </a:tabLst>
            </a:pPr>
            <a:r>
              <a:rPr lang="en-US" sz="1600" dirty="0">
                <a:solidFill>
                  <a:srgbClr val="00274C"/>
                </a:solidFill>
                <a:ea typeface="Comic Sans MS"/>
                <a:cs typeface="Comic Sans MS"/>
                <a:sym typeface="Comic Sans MS"/>
              </a:rPr>
              <a:t>Students that are more likely to perform emotional labor are those who:</a:t>
            </a:r>
          </a:p>
          <a:p>
            <a:pPr marL="228600" lvl="1" indent="4763">
              <a:spcBef>
                <a:spcPts val="1200"/>
              </a:spcBef>
              <a:buFont typeface="Arial" panose="020B0604020202020204" pitchFamily="34" charset="0"/>
              <a:buChar char="•"/>
              <a:tabLst>
                <a:tab pos="3605213" algn="l"/>
              </a:tabLst>
            </a:pPr>
            <a:r>
              <a:rPr lang="en-US" sz="1600" dirty="0">
                <a:solidFill>
                  <a:srgbClr val="00274C"/>
                </a:solidFill>
                <a:ea typeface="Comic Sans MS"/>
                <a:cs typeface="Comic Sans MS"/>
                <a:sym typeface="Comic Sans MS"/>
              </a:rPr>
              <a:t>  Lack support from their mentors</a:t>
            </a:r>
          </a:p>
          <a:p>
            <a:pPr marL="228600" lvl="1" indent="4763">
              <a:spcBef>
                <a:spcPts val="1200"/>
              </a:spcBef>
              <a:buFont typeface="Arial" panose="020B0604020202020204" pitchFamily="34" charset="0"/>
              <a:buChar char="•"/>
              <a:tabLst>
                <a:tab pos="3605213" algn="l"/>
              </a:tabLst>
            </a:pPr>
            <a:r>
              <a:rPr lang="en-US" sz="1600" dirty="0">
                <a:solidFill>
                  <a:srgbClr val="00274C"/>
                </a:solidFill>
                <a:ea typeface="Comic Sans MS"/>
                <a:cs typeface="Comic Sans MS"/>
                <a:sym typeface="Comic Sans MS"/>
              </a:rPr>
              <a:t>  Have higher levels of extrinsic motivation</a:t>
            </a:r>
          </a:p>
          <a:p>
            <a:pPr marL="228600" lvl="1" indent="4763">
              <a:spcBef>
                <a:spcPts val="1200"/>
              </a:spcBef>
              <a:buFont typeface="Arial" panose="020B0604020202020204" pitchFamily="34" charset="0"/>
              <a:buChar char="•"/>
              <a:tabLst>
                <a:tab pos="3605213" algn="l"/>
              </a:tabLst>
            </a:pPr>
            <a:r>
              <a:rPr lang="en-US" sz="1600" dirty="0">
                <a:solidFill>
                  <a:srgbClr val="00274C"/>
                </a:solidFill>
                <a:ea typeface="Comic Sans MS"/>
                <a:cs typeface="Comic Sans MS"/>
                <a:sym typeface="Comic Sans MS"/>
              </a:rPr>
              <a:t>  Have unmet autonomy and competence needs</a:t>
            </a:r>
          </a:p>
          <a:p>
            <a:pPr marL="228600" lvl="1" indent="4763">
              <a:spcBef>
                <a:spcPts val="1200"/>
              </a:spcBef>
              <a:buFont typeface="Arial" panose="020B0604020202020204" pitchFamily="34" charset="0"/>
              <a:buChar char="•"/>
              <a:tabLst>
                <a:tab pos="3605213" algn="l"/>
              </a:tabLst>
            </a:pPr>
            <a:r>
              <a:rPr lang="en-US" sz="1600" dirty="0">
                <a:solidFill>
                  <a:srgbClr val="00274C"/>
                </a:solidFill>
                <a:ea typeface="Comic Sans MS"/>
                <a:cs typeface="Comic Sans MS"/>
                <a:sym typeface="Comic Sans MS"/>
              </a:rPr>
              <a:t>  Are international students</a:t>
            </a:r>
          </a:p>
          <a:p>
            <a:pPr marL="690563" lvl="1">
              <a:spcBef>
                <a:spcPts val="1200"/>
              </a:spcBef>
            </a:pPr>
            <a:endParaRPr sz="1600" dirty="0"/>
          </a:p>
        </p:txBody>
      </p:sp>
      <p:sp>
        <p:nvSpPr>
          <p:cNvPr id="2" name="Google Shape;151;g2cd3ba8573e_0_117">
            <a:extLst>
              <a:ext uri="{FF2B5EF4-FFF2-40B4-BE49-F238E27FC236}">
                <a16:creationId xmlns:a16="http://schemas.microsoft.com/office/drawing/2014/main" id="{0149B960-48DB-A30D-6F1A-4CC505753E46}"/>
              </a:ext>
            </a:extLst>
          </p:cNvPr>
          <p:cNvSpPr/>
          <p:nvPr/>
        </p:nvSpPr>
        <p:spPr>
          <a:xfrm>
            <a:off x="5692301" y="2099012"/>
            <a:ext cx="5998958" cy="3707362"/>
          </a:xfrm>
          <a:custGeom>
            <a:avLst/>
            <a:gdLst/>
            <a:ahLst/>
            <a:cxnLst/>
            <a:rect l="l" t="t" r="r" b="b"/>
            <a:pathLst>
              <a:path w="5011774" h="2600712" fill="none" extrusionOk="0">
                <a:moveTo>
                  <a:pt x="0" y="0"/>
                </a:moveTo>
                <a:cubicBezTo>
                  <a:pt x="318938" y="511"/>
                  <a:pt x="1090489" y="69039"/>
                  <a:pt x="1303061" y="0"/>
                </a:cubicBezTo>
                <a:cubicBezTo>
                  <a:pt x="1594981" y="-301637"/>
                  <a:pt x="1940836" y="278479"/>
                  <a:pt x="2405651" y="0"/>
                </a:cubicBezTo>
                <a:cubicBezTo>
                  <a:pt x="2938645" y="-76713"/>
                  <a:pt x="3447325" y="27125"/>
                  <a:pt x="3608476" y="0"/>
                </a:cubicBezTo>
                <a:cubicBezTo>
                  <a:pt x="3808954" y="44722"/>
                  <a:pt x="4577988" y="-98753"/>
                  <a:pt x="5011774" y="0"/>
                </a:cubicBezTo>
                <a:cubicBezTo>
                  <a:pt x="5134640" y="477171"/>
                  <a:pt x="4948443" y="582817"/>
                  <a:pt x="5011774" y="866903"/>
                </a:cubicBezTo>
                <a:cubicBezTo>
                  <a:pt x="5058842" y="1161480"/>
                  <a:pt x="4866796" y="1380809"/>
                  <a:pt x="5011774" y="1733807"/>
                </a:cubicBezTo>
                <a:cubicBezTo>
                  <a:pt x="5141811" y="1948848"/>
                  <a:pt x="4963641" y="2417738"/>
                  <a:pt x="5011774" y="2600712"/>
                </a:cubicBezTo>
                <a:cubicBezTo>
                  <a:pt x="4597617" y="2634813"/>
                  <a:pt x="4108420" y="2384176"/>
                  <a:pt x="3658594" y="2600712"/>
                </a:cubicBezTo>
                <a:cubicBezTo>
                  <a:pt x="3033838" y="2691450"/>
                  <a:pt x="2924447" y="2564326"/>
                  <a:pt x="2505887" y="2600712"/>
                </a:cubicBezTo>
                <a:cubicBezTo>
                  <a:pt x="2144113" y="2670508"/>
                  <a:pt x="1711984" y="2546883"/>
                  <a:pt x="1303061" y="2600712"/>
                </a:cubicBezTo>
                <a:cubicBezTo>
                  <a:pt x="751930" y="2500266"/>
                  <a:pt x="465199" y="2559231"/>
                  <a:pt x="0" y="2600712"/>
                </a:cubicBezTo>
                <a:cubicBezTo>
                  <a:pt x="-74382" y="2260314"/>
                  <a:pt x="47610" y="2086702"/>
                  <a:pt x="0" y="1759814"/>
                </a:cubicBezTo>
                <a:cubicBezTo>
                  <a:pt x="-58041" y="1375959"/>
                  <a:pt x="75141" y="1321807"/>
                  <a:pt x="0" y="892911"/>
                </a:cubicBezTo>
                <a:cubicBezTo>
                  <a:pt x="-73241" y="517859"/>
                  <a:pt x="127669" y="177678"/>
                  <a:pt x="0" y="0"/>
                </a:cubicBezTo>
                <a:close/>
              </a:path>
              <a:path w="5011774" h="2600712" extrusionOk="0">
                <a:moveTo>
                  <a:pt x="0" y="0"/>
                </a:moveTo>
                <a:cubicBezTo>
                  <a:pt x="140501" y="-50089"/>
                  <a:pt x="738980" y="252876"/>
                  <a:pt x="1202825" y="0"/>
                </a:cubicBezTo>
                <a:cubicBezTo>
                  <a:pt x="1798449" y="-136298"/>
                  <a:pt x="2265156" y="245660"/>
                  <a:pt x="2455770" y="0"/>
                </a:cubicBezTo>
                <a:cubicBezTo>
                  <a:pt x="2775077" y="-315333"/>
                  <a:pt x="3329576" y="101220"/>
                  <a:pt x="3758829" y="0"/>
                </a:cubicBezTo>
                <a:cubicBezTo>
                  <a:pt x="4020675" y="-32123"/>
                  <a:pt x="4443528" y="-51244"/>
                  <a:pt x="5011774" y="0"/>
                </a:cubicBezTo>
                <a:cubicBezTo>
                  <a:pt x="5067006" y="169964"/>
                  <a:pt x="5057508" y="501788"/>
                  <a:pt x="5011774" y="788880"/>
                </a:cubicBezTo>
                <a:cubicBezTo>
                  <a:pt x="5028333" y="1085911"/>
                  <a:pt x="5022701" y="1424258"/>
                  <a:pt x="5011774" y="1681792"/>
                </a:cubicBezTo>
                <a:cubicBezTo>
                  <a:pt x="5149766" y="2007906"/>
                  <a:pt x="5029995" y="2178903"/>
                  <a:pt x="5011774" y="2600712"/>
                </a:cubicBezTo>
                <a:cubicBezTo>
                  <a:pt x="4359021" y="2530286"/>
                  <a:pt x="4247734" y="2534325"/>
                  <a:pt x="3658594" y="2600712"/>
                </a:cubicBezTo>
                <a:cubicBezTo>
                  <a:pt x="3202916" y="2692635"/>
                  <a:pt x="2937628" y="2616013"/>
                  <a:pt x="2505887" y="2600712"/>
                </a:cubicBezTo>
                <a:cubicBezTo>
                  <a:pt x="2124998" y="2504995"/>
                  <a:pt x="1794050" y="2736825"/>
                  <a:pt x="1303061" y="2600712"/>
                </a:cubicBezTo>
                <a:cubicBezTo>
                  <a:pt x="880446" y="2769068"/>
                  <a:pt x="324160" y="2619325"/>
                  <a:pt x="0" y="2600712"/>
                </a:cubicBezTo>
                <a:cubicBezTo>
                  <a:pt x="-15731" y="2434174"/>
                  <a:pt x="12317" y="2232317"/>
                  <a:pt x="0" y="1785822"/>
                </a:cubicBezTo>
                <a:cubicBezTo>
                  <a:pt x="-110757" y="1521353"/>
                  <a:pt x="172335" y="1338363"/>
                  <a:pt x="0" y="918918"/>
                </a:cubicBezTo>
                <a:cubicBezTo>
                  <a:pt x="-43404" y="561506"/>
                  <a:pt x="-55022" y="298485"/>
                  <a:pt x="0" y="0"/>
                </a:cubicBezTo>
                <a:close/>
              </a:path>
              <a:path w="5011774" h="2600712" fill="none" extrusionOk="0">
                <a:moveTo>
                  <a:pt x="0" y="0"/>
                </a:moveTo>
                <a:cubicBezTo>
                  <a:pt x="312789" y="-79554"/>
                  <a:pt x="1037881" y="108266"/>
                  <a:pt x="1303061" y="0"/>
                </a:cubicBezTo>
                <a:cubicBezTo>
                  <a:pt x="1565525" y="-20677"/>
                  <a:pt x="2024994" y="131120"/>
                  <a:pt x="2405651" y="0"/>
                </a:cubicBezTo>
                <a:cubicBezTo>
                  <a:pt x="2788232" y="-71343"/>
                  <a:pt x="3274535" y="100929"/>
                  <a:pt x="3608476" y="0"/>
                </a:cubicBezTo>
                <a:cubicBezTo>
                  <a:pt x="3639653" y="-5427"/>
                  <a:pt x="4487448" y="114052"/>
                  <a:pt x="5011774" y="0"/>
                </a:cubicBezTo>
                <a:cubicBezTo>
                  <a:pt x="5068000" y="368050"/>
                  <a:pt x="4963654" y="494448"/>
                  <a:pt x="5011774" y="866903"/>
                </a:cubicBezTo>
                <a:cubicBezTo>
                  <a:pt x="5049899" y="1251104"/>
                  <a:pt x="4964010" y="1472237"/>
                  <a:pt x="5011774" y="1733807"/>
                </a:cubicBezTo>
                <a:cubicBezTo>
                  <a:pt x="5080061" y="1952177"/>
                  <a:pt x="5003015" y="2350220"/>
                  <a:pt x="5011774" y="2600712"/>
                </a:cubicBezTo>
                <a:cubicBezTo>
                  <a:pt x="4528884" y="2692986"/>
                  <a:pt x="4330798" y="2373732"/>
                  <a:pt x="3658594" y="2600712"/>
                </a:cubicBezTo>
                <a:cubicBezTo>
                  <a:pt x="3072815" y="2797537"/>
                  <a:pt x="2960188" y="2539083"/>
                  <a:pt x="2505887" y="2600712"/>
                </a:cubicBezTo>
                <a:cubicBezTo>
                  <a:pt x="2117728" y="2486165"/>
                  <a:pt x="1738975" y="2532612"/>
                  <a:pt x="1303061" y="2600712"/>
                </a:cubicBezTo>
                <a:cubicBezTo>
                  <a:pt x="841933" y="2635634"/>
                  <a:pt x="210580" y="2484291"/>
                  <a:pt x="0" y="2600712"/>
                </a:cubicBezTo>
                <a:cubicBezTo>
                  <a:pt x="-88075" y="2278776"/>
                  <a:pt x="60407" y="2103532"/>
                  <a:pt x="0" y="1759814"/>
                </a:cubicBezTo>
                <a:cubicBezTo>
                  <a:pt x="-47077" y="1360134"/>
                  <a:pt x="156817" y="1248731"/>
                  <a:pt x="0" y="892911"/>
                </a:cubicBezTo>
                <a:cubicBezTo>
                  <a:pt x="-70610" y="500706"/>
                  <a:pt x="153140" y="234107"/>
                  <a:pt x="0" y="0"/>
                </a:cubicBezTo>
                <a:close/>
              </a:path>
              <a:path w="5011774" h="2600712" fill="none" extrusionOk="0">
                <a:moveTo>
                  <a:pt x="0" y="0"/>
                </a:moveTo>
                <a:cubicBezTo>
                  <a:pt x="285484" y="-26182"/>
                  <a:pt x="1044421" y="70488"/>
                  <a:pt x="1303061" y="0"/>
                </a:cubicBezTo>
                <a:cubicBezTo>
                  <a:pt x="1694720" y="-219482"/>
                  <a:pt x="2050908" y="142444"/>
                  <a:pt x="2405651" y="0"/>
                </a:cubicBezTo>
                <a:cubicBezTo>
                  <a:pt x="2857881" y="-92807"/>
                  <a:pt x="3380990" y="89016"/>
                  <a:pt x="3608476" y="0"/>
                </a:cubicBezTo>
                <a:cubicBezTo>
                  <a:pt x="3727221" y="23088"/>
                  <a:pt x="4497917" y="-12061"/>
                  <a:pt x="5011774" y="0"/>
                </a:cubicBezTo>
                <a:cubicBezTo>
                  <a:pt x="5117598" y="427046"/>
                  <a:pt x="4957617" y="572020"/>
                  <a:pt x="5011774" y="866903"/>
                </a:cubicBezTo>
                <a:cubicBezTo>
                  <a:pt x="5036099" y="1226141"/>
                  <a:pt x="4873124" y="1474089"/>
                  <a:pt x="5011774" y="1733807"/>
                </a:cubicBezTo>
                <a:cubicBezTo>
                  <a:pt x="5051163" y="1997390"/>
                  <a:pt x="5008794" y="2407481"/>
                  <a:pt x="5011774" y="2600712"/>
                </a:cubicBezTo>
                <a:cubicBezTo>
                  <a:pt x="4600788" y="2661877"/>
                  <a:pt x="4253103" y="2397113"/>
                  <a:pt x="3658594" y="2600712"/>
                </a:cubicBezTo>
                <a:cubicBezTo>
                  <a:pt x="3040734" y="2730357"/>
                  <a:pt x="2938324" y="2577394"/>
                  <a:pt x="2505887" y="2600712"/>
                </a:cubicBezTo>
                <a:cubicBezTo>
                  <a:pt x="2155726" y="2566416"/>
                  <a:pt x="1775255" y="2579579"/>
                  <a:pt x="1303061" y="2600712"/>
                </a:cubicBezTo>
                <a:cubicBezTo>
                  <a:pt x="751211" y="2493801"/>
                  <a:pt x="359071" y="2491929"/>
                  <a:pt x="0" y="2600712"/>
                </a:cubicBezTo>
                <a:cubicBezTo>
                  <a:pt x="-81500" y="2289978"/>
                  <a:pt x="53520" y="2083224"/>
                  <a:pt x="0" y="1759814"/>
                </a:cubicBezTo>
                <a:cubicBezTo>
                  <a:pt x="-103230" y="1373664"/>
                  <a:pt x="132210" y="1296206"/>
                  <a:pt x="0" y="892911"/>
                </a:cubicBezTo>
                <a:cubicBezTo>
                  <a:pt x="-79402" y="511087"/>
                  <a:pt x="115612" y="240899"/>
                  <a:pt x="0" y="0"/>
                </a:cubicBezTo>
                <a:close/>
              </a:path>
            </a:pathLst>
          </a:custGeom>
          <a:solidFill>
            <a:srgbClr val="FFCB0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101600" marR="0" lvl="0" algn="l" rtl="0">
              <a:spcBef>
                <a:spcPts val="1200"/>
              </a:spcBef>
              <a:spcAft>
                <a:spcPts val="0"/>
              </a:spcAft>
              <a:buClr>
                <a:srgbClr val="00274C"/>
              </a:buClr>
              <a:buSzPts val="2000"/>
            </a:pPr>
            <a:endParaRPr lang="en-US" sz="900" dirty="0">
              <a:solidFill>
                <a:srgbClr val="00274C"/>
              </a:solidFill>
              <a:latin typeface="Comic Sans MS"/>
              <a:ea typeface="Comic Sans MS"/>
              <a:cs typeface="Comic Sans MS"/>
              <a:sym typeface="Comic Sans MS"/>
            </a:endParaRPr>
          </a:p>
          <a:p>
            <a:pPr marL="682625" marR="0" lvl="0" indent="-6350" algn="l" rtl="0">
              <a:spcBef>
                <a:spcPts val="1200"/>
              </a:spcBef>
              <a:spcAft>
                <a:spcPts val="0"/>
              </a:spcAft>
              <a:buClr>
                <a:srgbClr val="00274C"/>
              </a:buClr>
              <a:buSzPts val="2000"/>
            </a:pPr>
            <a:r>
              <a:rPr lang="en-US" sz="1600" dirty="0">
                <a:solidFill>
                  <a:srgbClr val="00274C"/>
                </a:solidFill>
                <a:ea typeface="Comic Sans MS"/>
                <a:cs typeface="Comic Sans MS"/>
                <a:sym typeface="Comic Sans MS"/>
              </a:rPr>
              <a:t>Engaging in emotional labor as an advisee is associated with: </a:t>
            </a:r>
          </a:p>
          <a:p>
            <a:pPr marL="1031875" marR="0" lvl="0" indent="-355600" algn="l" rtl="0">
              <a:spcBef>
                <a:spcPts val="1200"/>
              </a:spcBef>
              <a:spcAft>
                <a:spcPts val="0"/>
              </a:spcAft>
              <a:buClr>
                <a:srgbClr val="00274C"/>
              </a:buClr>
              <a:buSzPts val="2000"/>
              <a:buFont typeface="Comic Sans MS"/>
              <a:buChar char="●"/>
            </a:pPr>
            <a:r>
              <a:rPr lang="en-US" sz="1600" dirty="0">
                <a:solidFill>
                  <a:srgbClr val="00274C"/>
                </a:solidFill>
                <a:ea typeface="Comic Sans MS"/>
                <a:cs typeface="Comic Sans MS"/>
                <a:sym typeface="Comic Sans MS"/>
              </a:rPr>
              <a:t>Decreased mental health ratings</a:t>
            </a:r>
          </a:p>
          <a:p>
            <a:pPr marL="1031875" marR="0" lvl="0" indent="-355600" algn="l" rtl="0">
              <a:spcBef>
                <a:spcPts val="1200"/>
              </a:spcBef>
              <a:spcAft>
                <a:spcPts val="0"/>
              </a:spcAft>
              <a:buClr>
                <a:srgbClr val="00274C"/>
              </a:buClr>
              <a:buSzPts val="2000"/>
              <a:buFont typeface="Comic Sans MS"/>
              <a:buChar char="●"/>
            </a:pPr>
            <a:r>
              <a:rPr lang="en-US" sz="1600" dirty="0">
                <a:solidFill>
                  <a:srgbClr val="00274C"/>
                </a:solidFill>
                <a:ea typeface="Comic Sans MS"/>
                <a:cs typeface="Comic Sans MS"/>
                <a:sym typeface="Comic Sans MS"/>
              </a:rPr>
              <a:t>Higher stress levels</a:t>
            </a:r>
          </a:p>
          <a:p>
            <a:pPr marL="1031875" marR="0" lvl="0" indent="-355600" algn="l" rtl="0">
              <a:spcBef>
                <a:spcPts val="1200"/>
              </a:spcBef>
              <a:spcAft>
                <a:spcPts val="0"/>
              </a:spcAft>
              <a:buClr>
                <a:srgbClr val="00274C"/>
              </a:buClr>
              <a:buSzPts val="2000"/>
              <a:buFont typeface="Comic Sans MS"/>
              <a:buChar char="●"/>
            </a:pPr>
            <a:r>
              <a:rPr lang="en-US" sz="1600" dirty="0">
                <a:solidFill>
                  <a:srgbClr val="00274C"/>
                </a:solidFill>
                <a:ea typeface="Comic Sans MS"/>
                <a:cs typeface="Comic Sans MS"/>
                <a:sym typeface="Comic Sans MS"/>
              </a:rPr>
              <a:t>Lower levels of self-efficacy and disciplinary identity</a:t>
            </a:r>
          </a:p>
          <a:p>
            <a:pPr marL="1031875" marR="0" lvl="0" indent="-355600" algn="l" rtl="0">
              <a:spcBef>
                <a:spcPts val="1200"/>
              </a:spcBef>
              <a:spcAft>
                <a:spcPts val="0"/>
              </a:spcAft>
              <a:buClr>
                <a:srgbClr val="00274C"/>
              </a:buClr>
              <a:buSzPts val="2000"/>
              <a:buFont typeface="Comic Sans MS"/>
              <a:buChar char="●"/>
            </a:pPr>
            <a:r>
              <a:rPr lang="en-US" sz="1600" dirty="0">
                <a:solidFill>
                  <a:srgbClr val="00274C"/>
                </a:solidFill>
                <a:ea typeface="Comic Sans MS"/>
                <a:cs typeface="Comic Sans MS"/>
                <a:sym typeface="Comic Sans MS"/>
              </a:rPr>
              <a:t>Lower level of sense of belonging in the discipline</a:t>
            </a:r>
          </a:p>
          <a:p>
            <a:pPr marL="1031875" marR="0" lvl="0" indent="-355600" algn="l" rtl="0">
              <a:spcBef>
                <a:spcPts val="1200"/>
              </a:spcBef>
              <a:spcAft>
                <a:spcPts val="0"/>
              </a:spcAft>
              <a:buClr>
                <a:srgbClr val="00274C"/>
              </a:buClr>
              <a:buSzPts val="2000"/>
              <a:buFont typeface="Comic Sans MS"/>
              <a:buChar char="●"/>
            </a:pPr>
            <a:r>
              <a:rPr lang="en-US" sz="1600" dirty="0">
                <a:solidFill>
                  <a:srgbClr val="00274C"/>
                </a:solidFill>
                <a:ea typeface="Comic Sans MS"/>
                <a:cs typeface="Comic Sans MS"/>
                <a:sym typeface="Comic Sans MS"/>
              </a:rPr>
              <a:t>Increased frequency of thinking about quitting doctoral study</a:t>
            </a:r>
            <a:endParaRPr sz="2000" dirty="0">
              <a:solidFill>
                <a:srgbClr val="00274C"/>
              </a:solidFill>
              <a:ea typeface="Comic Sans MS"/>
              <a:cs typeface="Comic Sans MS"/>
              <a:sym typeface="Comic Sans MS"/>
            </a:endParaRPr>
          </a:p>
        </p:txBody>
      </p:sp>
      <p:sp>
        <p:nvSpPr>
          <p:cNvPr id="3" name="TextBox 2">
            <a:extLst>
              <a:ext uri="{FF2B5EF4-FFF2-40B4-BE49-F238E27FC236}">
                <a16:creationId xmlns:a16="http://schemas.microsoft.com/office/drawing/2014/main" id="{91C49D79-E421-1F30-E10A-FA14D72413B4}"/>
              </a:ext>
            </a:extLst>
          </p:cNvPr>
          <p:cNvSpPr txBox="1"/>
          <p:nvPr/>
        </p:nvSpPr>
        <p:spPr>
          <a:xfrm>
            <a:off x="5343221" y="535491"/>
            <a:ext cx="6516914" cy="1032270"/>
          </a:xfrm>
          <a:prstGeom prst="rect">
            <a:avLst/>
          </a:prstGeom>
          <a:noFill/>
        </p:spPr>
        <p:txBody>
          <a:bodyPr wrap="square">
            <a:spAutoFit/>
          </a:bodyPr>
          <a:lstStyle/>
          <a:p>
            <a:pPr marL="425450" lvl="1">
              <a:lnSpc>
                <a:spcPct val="115000"/>
              </a:lnSpc>
              <a:spcBef>
                <a:spcPts val="1000"/>
              </a:spcBef>
              <a:spcAft>
                <a:spcPts val="1200"/>
              </a:spcAft>
              <a:buSzPts val="2300"/>
            </a:pPr>
            <a:r>
              <a:rPr lang="en-US" dirty="0">
                <a:solidFill>
                  <a:schemeClr val="bg1"/>
                </a:solidFill>
              </a:rPr>
              <a:t>RQ2: How does emotional labor relate to students’ well-being (including mental health, stress levels, self efficacy, disciplinary identity, sense of belonging, and intent to quit)?</a:t>
            </a:r>
          </a:p>
        </p:txBody>
      </p:sp>
      <p:sp>
        <p:nvSpPr>
          <p:cNvPr id="9" name="TextBox 8">
            <a:extLst>
              <a:ext uri="{FF2B5EF4-FFF2-40B4-BE49-F238E27FC236}">
                <a16:creationId xmlns:a16="http://schemas.microsoft.com/office/drawing/2014/main" id="{C10971D3-BAE0-1A64-27E0-1958C4E53F13}"/>
              </a:ext>
            </a:extLst>
          </p:cNvPr>
          <p:cNvSpPr txBox="1"/>
          <p:nvPr/>
        </p:nvSpPr>
        <p:spPr>
          <a:xfrm>
            <a:off x="500741" y="589961"/>
            <a:ext cx="4690818" cy="923330"/>
          </a:xfrm>
          <a:prstGeom prst="rect">
            <a:avLst/>
          </a:prstGeom>
          <a:noFill/>
        </p:spPr>
        <p:txBody>
          <a:bodyPr wrap="square">
            <a:spAutoFit/>
          </a:bodyPr>
          <a:lstStyle/>
          <a:p>
            <a:r>
              <a:rPr lang="en-US" dirty="0">
                <a:solidFill>
                  <a:schemeClr val="bg1"/>
                </a:solidFill>
              </a:rPr>
              <a:t>RQ1: What factors are related to the performance of emotional labor among doctoral students? </a:t>
            </a:r>
            <a:endParaRPr lang="en-US" dirty="0"/>
          </a:p>
        </p:txBody>
      </p:sp>
    </p:spTree>
    <p:extLst>
      <p:ext uri="{BB962C8B-B14F-4D97-AF65-F5344CB8AC3E}">
        <p14:creationId xmlns:p14="http://schemas.microsoft.com/office/powerpoint/2010/main" val="4110555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715FF3B-9C8B-C092-3041-BBADC2204D67}"/>
              </a:ext>
            </a:extLst>
          </p:cNvPr>
          <p:cNvSpPr>
            <a:spLocks noGrp="1"/>
          </p:cNvSpPr>
          <p:nvPr>
            <p:ph type="title"/>
          </p:nvPr>
        </p:nvSpPr>
        <p:spPr>
          <a:xfrm>
            <a:off x="838200" y="365125"/>
            <a:ext cx="10515600" cy="1325563"/>
          </a:xfrm>
        </p:spPr>
        <p:txBody>
          <a:bodyPr/>
          <a:lstStyle/>
          <a:p>
            <a:endParaRPr lang="en-US" dirty="0"/>
          </a:p>
        </p:txBody>
      </p:sp>
      <p:sp>
        <p:nvSpPr>
          <p:cNvPr id="12" name="Rectangle 11">
            <a:extLst>
              <a:ext uri="{FF2B5EF4-FFF2-40B4-BE49-F238E27FC236}">
                <a16:creationId xmlns:a16="http://schemas.microsoft.com/office/drawing/2014/main" id="{81B013F7-E925-F445-49E5-55DAAB0D1834}"/>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wearing a furry hood">
            <a:extLst>
              <a:ext uri="{FF2B5EF4-FFF2-40B4-BE49-F238E27FC236}">
                <a16:creationId xmlns:a16="http://schemas.microsoft.com/office/drawing/2014/main" id="{A8230CE0-931E-85AA-E624-D85A20C19DE1}"/>
              </a:ext>
            </a:extLst>
          </p:cNvPr>
          <p:cNvPicPr>
            <a:picLocks noGrp="1" noChangeAspect="1"/>
          </p:cNvPicPr>
          <p:nvPr>
            <p:ph idx="1"/>
          </p:nvPr>
        </p:nvPicPr>
        <p:blipFill>
          <a:blip r:embed="rId3">
            <a:duotone>
              <a:prstClr val="black"/>
              <a:schemeClr val="accent1">
                <a:tint val="45000"/>
                <a:satMod val="400000"/>
              </a:schemeClr>
            </a:duotone>
            <a:alphaModFix amt="35000"/>
            <a:extLst>
              <a:ext uri="{28A0092B-C50C-407E-A947-70E740481C1C}">
                <a14:useLocalDpi xmlns:a14="http://schemas.microsoft.com/office/drawing/2010/main" val="0"/>
              </a:ext>
            </a:extLst>
          </a:blip>
          <a:srcRect l="89" t="8397" r="17232" b="22941"/>
          <a:stretch>
            <a:fillRect/>
          </a:stretch>
        </p:blipFill>
        <p:spPr>
          <a:xfrm>
            <a:off x="0" y="-5245"/>
            <a:ext cx="12216792" cy="6858000"/>
          </a:xfrm>
        </p:spPr>
      </p:pic>
      <p:sp>
        <p:nvSpPr>
          <p:cNvPr id="15" name="Title 1">
            <a:extLst>
              <a:ext uri="{FF2B5EF4-FFF2-40B4-BE49-F238E27FC236}">
                <a16:creationId xmlns:a16="http://schemas.microsoft.com/office/drawing/2014/main" id="{8E6802F9-C353-9DB0-91E9-6F522C805228}"/>
              </a:ext>
            </a:extLst>
          </p:cNvPr>
          <p:cNvSpPr txBox="1">
            <a:spLocks/>
          </p:cNvSpPr>
          <p:nvPr/>
        </p:nvSpPr>
        <p:spPr>
          <a:xfrm>
            <a:off x="1" y="2609962"/>
            <a:ext cx="12159641" cy="909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Findings: </a:t>
            </a:r>
          </a:p>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Differences Across Cohorts</a:t>
            </a:r>
          </a:p>
        </p:txBody>
      </p:sp>
      <p:sp>
        <p:nvSpPr>
          <p:cNvPr id="2" name="Slide Number Placeholder 6">
            <a:extLst>
              <a:ext uri="{FF2B5EF4-FFF2-40B4-BE49-F238E27FC236}">
                <a16:creationId xmlns:a16="http://schemas.microsoft.com/office/drawing/2014/main" id="{25F89E9D-B12D-DC6C-30C4-3128CBC9659B}"/>
              </a:ext>
            </a:extLst>
          </p:cNvPr>
          <p:cNvSpPr>
            <a:spLocks noGrp="1"/>
          </p:cNvSpPr>
          <p:nvPr>
            <p:ph type="sldNum" sz="quarter" idx="12"/>
          </p:nvPr>
        </p:nvSpPr>
        <p:spPr>
          <a:xfrm>
            <a:off x="11538857" y="6487630"/>
            <a:ext cx="620785" cy="365125"/>
          </a:xfrm>
        </p:spPr>
        <p:txBody>
          <a:bodyPr/>
          <a:lstStyle/>
          <a:p>
            <a:r>
              <a:rPr lang="en-US" sz="1400" dirty="0">
                <a:solidFill>
                  <a:schemeClr val="bg1"/>
                </a:solidFill>
              </a:rPr>
              <a:t>- </a:t>
            </a:r>
            <a:fld id="{E1C13079-9C97-4022-AE6E-A146CC3A3941}" type="slidenum">
              <a:rPr lang="en-US" sz="1400" smtClean="0">
                <a:solidFill>
                  <a:schemeClr val="bg1"/>
                </a:solidFill>
              </a:rPr>
              <a:t>39</a:t>
            </a:fld>
            <a:r>
              <a:rPr lang="en-US" sz="1400" dirty="0">
                <a:solidFill>
                  <a:schemeClr val="bg1"/>
                </a:solidFill>
              </a:rPr>
              <a:t> -</a:t>
            </a:r>
          </a:p>
        </p:txBody>
      </p:sp>
    </p:spTree>
    <p:extLst>
      <p:ext uri="{BB962C8B-B14F-4D97-AF65-F5344CB8AC3E}">
        <p14:creationId xmlns:p14="http://schemas.microsoft.com/office/powerpoint/2010/main" val="425664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8AB48-123F-DFCE-66F3-C901439D99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49905F-0323-A8AA-2992-500198BDD1D1}"/>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03717-F946-89B6-1C06-8E09780AE569}"/>
              </a:ext>
            </a:extLst>
          </p:cNvPr>
          <p:cNvSpPr>
            <a:spLocks noGrp="1"/>
          </p:cNvSpPr>
          <p:nvPr>
            <p:ph type="title"/>
          </p:nvPr>
        </p:nvSpPr>
        <p:spPr>
          <a:xfrm>
            <a:off x="807720" y="46672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Well-being Definition</a:t>
            </a:r>
          </a:p>
        </p:txBody>
      </p:sp>
      <p:pic>
        <p:nvPicPr>
          <p:cNvPr id="6" name="Content Placeholder 5" descr="A white letter on a black background">
            <a:extLst>
              <a:ext uri="{FF2B5EF4-FFF2-40B4-BE49-F238E27FC236}">
                <a16:creationId xmlns:a16="http://schemas.microsoft.com/office/drawing/2014/main" id="{9DFADE00-4649-6271-6A89-768476DB5A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9FFAE331-B86D-D805-0008-0A38B9669261}"/>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4</a:t>
            </a:fld>
            <a:r>
              <a:rPr lang="en-US" sz="1400" dirty="0">
                <a:solidFill>
                  <a:schemeClr val="bg1"/>
                </a:solidFill>
              </a:rPr>
              <a:t> -</a:t>
            </a:r>
          </a:p>
        </p:txBody>
      </p:sp>
      <p:sp>
        <p:nvSpPr>
          <p:cNvPr id="3" name="TextBox 2">
            <a:extLst>
              <a:ext uri="{FF2B5EF4-FFF2-40B4-BE49-F238E27FC236}">
                <a16:creationId xmlns:a16="http://schemas.microsoft.com/office/drawing/2014/main" id="{D3BADE02-1D62-C8E2-E32C-4E7FF7784AF7}"/>
              </a:ext>
            </a:extLst>
          </p:cNvPr>
          <p:cNvSpPr txBox="1"/>
          <p:nvPr/>
        </p:nvSpPr>
        <p:spPr>
          <a:xfrm>
            <a:off x="807720" y="1536102"/>
            <a:ext cx="10617200" cy="6032421"/>
          </a:xfrm>
          <a:prstGeom prst="rect">
            <a:avLst/>
          </a:prstGeom>
          <a:noFill/>
        </p:spPr>
        <p:txBody>
          <a:bodyPr wrap="square" rtlCol="0">
            <a:spAutoFit/>
          </a:bodyPr>
          <a:lstStyle/>
          <a:p>
            <a:r>
              <a:rPr lang="en-US" sz="2800" dirty="0">
                <a:solidFill>
                  <a:schemeClr val="bg1"/>
                </a:solidFill>
              </a:rPr>
              <a:t>“Well-being includes having positive emotions (e.g., contentment, happiness), not having negative emotions (e.g., depression, anxiety), satisfaction with life, fulfillment, and positive functioning.</a:t>
            </a:r>
          </a:p>
          <a:p>
            <a:r>
              <a:rPr lang="en-US" sz="2800" dirty="0">
                <a:solidFill>
                  <a:schemeClr val="bg1"/>
                </a:solidFill>
              </a:rPr>
              <a:t>In simple terms, well-being can be described as judging life positively and feeling good.”  - </a:t>
            </a:r>
            <a:r>
              <a:rPr lang="en-US" sz="2800" i="1" dirty="0">
                <a:solidFill>
                  <a:schemeClr val="bg1"/>
                </a:solidFill>
              </a:rPr>
              <a:t>CDC</a:t>
            </a:r>
          </a:p>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400" i="1" dirty="0">
                <a:solidFill>
                  <a:schemeClr val="bg1"/>
                </a:solidFill>
              </a:rPr>
              <a:t>Source: National Center for Chronic Disease Prevention and Health Promotion, Division of Population Health (n.d.) Retrieved from </a:t>
            </a:r>
            <a:r>
              <a:rPr lang="en-US" sz="1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hlinkClick r:id="rId4"/>
              </a:rPr>
              <a:t>https://archive.cdc.gov/#/details?url=https://www.cdc.gov/hrqol/wellbeing.htm</a:t>
            </a:r>
            <a:endParaRPr lang="en-US" sz="1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sz="16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59811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40D4C-E5DA-B15D-E25E-9448D9736F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F6081D-D761-A06A-F995-4F42CBAEC776}"/>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B236D26A-7ADF-FA56-F3FC-ADB39ACFCAD1}"/>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40</a:t>
            </a:fld>
            <a:r>
              <a:rPr lang="en-US" sz="1400" dirty="0">
                <a:solidFill>
                  <a:schemeClr val="bg1"/>
                </a:solidFill>
              </a:rPr>
              <a:t> -</a:t>
            </a:r>
          </a:p>
        </p:txBody>
      </p:sp>
      <p:graphicFrame>
        <p:nvGraphicFramePr>
          <p:cNvPr id="5" name="Table 4">
            <a:extLst>
              <a:ext uri="{FF2B5EF4-FFF2-40B4-BE49-F238E27FC236}">
                <a16:creationId xmlns:a16="http://schemas.microsoft.com/office/drawing/2014/main" id="{2F0738E4-3A59-5F43-D9C0-C1C82698C31A}"/>
              </a:ext>
            </a:extLst>
          </p:cNvPr>
          <p:cNvGraphicFramePr>
            <a:graphicFrameLocks noGrp="1"/>
          </p:cNvGraphicFramePr>
          <p:nvPr>
            <p:extLst>
              <p:ext uri="{D42A27DB-BD31-4B8C-83A1-F6EECF244321}">
                <p14:modId xmlns:p14="http://schemas.microsoft.com/office/powerpoint/2010/main" val="4192774489"/>
              </p:ext>
            </p:extLst>
          </p:nvPr>
        </p:nvGraphicFramePr>
        <p:xfrm>
          <a:off x="1766932" y="72227"/>
          <a:ext cx="7648287" cy="801532"/>
        </p:xfrm>
        <a:graphic>
          <a:graphicData uri="http://schemas.openxmlformats.org/drawingml/2006/table">
            <a:tbl>
              <a:tblPr firstRow="1" bandRow="1">
                <a:tableStyleId>{5C22544A-7EE6-4342-B048-85BDC9FD1C3A}</a:tableStyleId>
              </a:tblPr>
              <a:tblGrid>
                <a:gridCol w="446320">
                  <a:extLst>
                    <a:ext uri="{9D8B030D-6E8A-4147-A177-3AD203B41FA5}">
                      <a16:colId xmlns:a16="http://schemas.microsoft.com/office/drawing/2014/main" val="3012451946"/>
                    </a:ext>
                  </a:extLst>
                </a:gridCol>
                <a:gridCol w="3588207">
                  <a:extLst>
                    <a:ext uri="{9D8B030D-6E8A-4147-A177-3AD203B41FA5}">
                      <a16:colId xmlns:a16="http://schemas.microsoft.com/office/drawing/2014/main" val="1985044739"/>
                    </a:ext>
                  </a:extLst>
                </a:gridCol>
                <a:gridCol w="3613760">
                  <a:extLst>
                    <a:ext uri="{9D8B030D-6E8A-4147-A177-3AD203B41FA5}">
                      <a16:colId xmlns:a16="http://schemas.microsoft.com/office/drawing/2014/main" val="3204266794"/>
                    </a:ext>
                  </a:extLst>
                </a:gridCol>
              </a:tblGrid>
              <a:tr h="43577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Components of Well-being Across Calendar Year, by Entering Cohort</a:t>
                      </a:r>
                      <a:endParaRPr 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5677591"/>
                  </a:ext>
                </a:extLst>
              </a:tr>
              <a:tr h="282647">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bg1">
                              <a:lumMod val="50000"/>
                            </a:schemeClr>
                          </a:solidFill>
                        </a:rPr>
                        <a:t>Mental Health</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bg1">
                              <a:lumMod val="50000"/>
                            </a:schemeClr>
                          </a:solidFill>
                        </a:rPr>
                        <a:t>Physical Health</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2072970"/>
                  </a:ext>
                </a:extLst>
              </a:tr>
            </a:tbl>
          </a:graphicData>
        </a:graphic>
      </p:graphicFrame>
      <p:sp>
        <p:nvSpPr>
          <p:cNvPr id="8" name="Rectangle 7">
            <a:extLst>
              <a:ext uri="{FF2B5EF4-FFF2-40B4-BE49-F238E27FC236}">
                <a16:creationId xmlns:a16="http://schemas.microsoft.com/office/drawing/2014/main" id="{120ED334-F6DC-99A2-3FA8-B61D61685AFA}"/>
              </a:ext>
            </a:extLst>
          </p:cNvPr>
          <p:cNvSpPr/>
          <p:nvPr/>
        </p:nvSpPr>
        <p:spPr>
          <a:xfrm>
            <a:off x="9171007" y="72227"/>
            <a:ext cx="1477752" cy="6641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p>
        </p:txBody>
      </p:sp>
      <p:pic>
        <p:nvPicPr>
          <p:cNvPr id="10" name="Picture 9" descr="A graph of different colored lines&#10;&#10;AI-generated content may be incorrect.">
            <a:extLst>
              <a:ext uri="{FF2B5EF4-FFF2-40B4-BE49-F238E27FC236}">
                <a16:creationId xmlns:a16="http://schemas.microsoft.com/office/drawing/2014/main" id="{7B402F8F-1874-1562-20F2-DA3DAC4C0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932" y="873759"/>
            <a:ext cx="7404075" cy="5839975"/>
          </a:xfrm>
          <a:prstGeom prst="rect">
            <a:avLst/>
          </a:prstGeom>
        </p:spPr>
      </p:pic>
      <p:pic>
        <p:nvPicPr>
          <p:cNvPr id="12" name="Picture 11">
            <a:extLst>
              <a:ext uri="{FF2B5EF4-FFF2-40B4-BE49-F238E27FC236}">
                <a16:creationId xmlns:a16="http://schemas.microsoft.com/office/drawing/2014/main" id="{14109BC0-3322-DE79-7392-6E2484DD94A8}"/>
              </a:ext>
            </a:extLst>
          </p:cNvPr>
          <p:cNvPicPr>
            <a:picLocks noChangeAspect="1"/>
          </p:cNvPicPr>
          <p:nvPr/>
        </p:nvPicPr>
        <p:blipFill>
          <a:blip r:embed="rId4"/>
          <a:stretch>
            <a:fillRect/>
          </a:stretch>
        </p:blipFill>
        <p:spPr>
          <a:xfrm>
            <a:off x="9460409" y="873759"/>
            <a:ext cx="738250" cy="1894841"/>
          </a:xfrm>
          <a:prstGeom prst="rect">
            <a:avLst/>
          </a:prstGeom>
        </p:spPr>
      </p:pic>
    </p:spTree>
    <p:extLst>
      <p:ext uri="{BB962C8B-B14F-4D97-AF65-F5344CB8AC3E}">
        <p14:creationId xmlns:p14="http://schemas.microsoft.com/office/powerpoint/2010/main" val="3925980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A6AD-7E65-D155-95D5-A977F6312F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C31BFE-C7F2-4B1C-6A00-48D6A736A96D}"/>
              </a:ext>
            </a:extLst>
          </p:cNvPr>
          <p:cNvSpPr/>
          <p:nvPr/>
        </p:nvSpPr>
        <p:spPr>
          <a:xfrm>
            <a:off x="5982"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white letter on a black background">
            <a:extLst>
              <a:ext uri="{FF2B5EF4-FFF2-40B4-BE49-F238E27FC236}">
                <a16:creationId xmlns:a16="http://schemas.microsoft.com/office/drawing/2014/main" id="{E8A27ED1-A3A7-FF8F-A34E-BBA6310E3D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287A6E7F-D353-5E1A-A800-454025994DD2}"/>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41</a:t>
            </a:fld>
            <a:r>
              <a:rPr lang="en-US" sz="1400" dirty="0">
                <a:solidFill>
                  <a:schemeClr val="bg1"/>
                </a:solidFill>
              </a:rPr>
              <a:t> -</a:t>
            </a:r>
          </a:p>
        </p:txBody>
      </p:sp>
      <p:sp>
        <p:nvSpPr>
          <p:cNvPr id="16" name="TextBox 15">
            <a:extLst>
              <a:ext uri="{FF2B5EF4-FFF2-40B4-BE49-F238E27FC236}">
                <a16:creationId xmlns:a16="http://schemas.microsoft.com/office/drawing/2014/main" id="{CBF3F01A-EFF2-5179-E6CF-A48E098AE972}"/>
              </a:ext>
            </a:extLst>
          </p:cNvPr>
          <p:cNvSpPr txBox="1"/>
          <p:nvPr/>
        </p:nvSpPr>
        <p:spPr>
          <a:xfrm>
            <a:off x="656127" y="525834"/>
            <a:ext cx="10619466" cy="830997"/>
          </a:xfrm>
          <a:prstGeom prst="rect">
            <a:avLst/>
          </a:prstGeom>
          <a:noFill/>
        </p:spPr>
        <p:txBody>
          <a:bodyPr wrap="square" rtlCol="0">
            <a:spAutoFit/>
          </a:bodyPr>
          <a:lstStyle/>
          <a:p>
            <a:r>
              <a:rPr lang="en-US" sz="2400" b="1" dirty="0">
                <a:solidFill>
                  <a:srgbClr val="F6D340"/>
                </a:solidFill>
              </a:rPr>
              <a:t>Doctoral Student Development in Time of Crisis: Implications of COVID-19 on Well-being and Academic Development</a:t>
            </a:r>
          </a:p>
        </p:txBody>
      </p:sp>
      <p:sp>
        <p:nvSpPr>
          <p:cNvPr id="5" name="TextBox 4">
            <a:extLst>
              <a:ext uri="{FF2B5EF4-FFF2-40B4-BE49-F238E27FC236}">
                <a16:creationId xmlns:a16="http://schemas.microsoft.com/office/drawing/2014/main" id="{5AC7A186-3935-BB9B-DBDA-3BC34CB44064}"/>
              </a:ext>
            </a:extLst>
          </p:cNvPr>
          <p:cNvSpPr txBox="1"/>
          <p:nvPr/>
        </p:nvSpPr>
        <p:spPr>
          <a:xfrm>
            <a:off x="672506" y="2585924"/>
            <a:ext cx="6163724" cy="3470694"/>
          </a:xfrm>
          <a:prstGeom prst="rect">
            <a:avLst/>
          </a:prstGeom>
          <a:noFill/>
        </p:spPr>
        <p:txBody>
          <a:bodyPr wrap="square">
            <a:spAutoFit/>
          </a:bodyPr>
          <a:lstStyle/>
          <a:p>
            <a:pPr>
              <a:lnSpc>
                <a:spcPct val="115000"/>
              </a:lnSpc>
              <a:spcBef>
                <a:spcPts val="1000"/>
              </a:spcBef>
              <a:spcAft>
                <a:spcPts val="1200"/>
              </a:spcAft>
              <a:buSzPts val="2300"/>
            </a:pPr>
            <a:r>
              <a:rPr lang="en-US" sz="2000" dirty="0">
                <a:solidFill>
                  <a:srgbClr val="F6D340"/>
                </a:solidFill>
              </a:rPr>
              <a:t>Summary: </a:t>
            </a:r>
            <a:r>
              <a:rPr lang="en-US" sz="2000" dirty="0">
                <a:solidFill>
                  <a:schemeClr val="bg1"/>
                </a:solidFill>
              </a:rPr>
              <a:t>Quantifies the impact of the COVID-19 pandemic on student well-being by comparing pre- and post-pandemic cohorts.</a:t>
            </a:r>
          </a:p>
          <a:p>
            <a:pPr>
              <a:lnSpc>
                <a:spcPct val="115000"/>
              </a:lnSpc>
              <a:spcBef>
                <a:spcPts val="1000"/>
              </a:spcBef>
              <a:spcAft>
                <a:spcPts val="1200"/>
              </a:spcAft>
              <a:buSzPts val="2300"/>
            </a:pPr>
            <a:r>
              <a:rPr lang="en-US" sz="2000" dirty="0">
                <a:solidFill>
                  <a:srgbClr val="F6D340"/>
                </a:solidFill>
              </a:rPr>
              <a:t>Research Question: </a:t>
            </a:r>
            <a:r>
              <a:rPr lang="en-US" sz="2000" dirty="0">
                <a:solidFill>
                  <a:schemeClr val="bg1"/>
                </a:solidFill>
              </a:rPr>
              <a:t>How do doctoral students develop across basic psychological needs, disciplinary knowledge, disciplinary identity, and stress during COVID-19?</a:t>
            </a:r>
          </a:p>
          <a:p>
            <a:pPr>
              <a:lnSpc>
                <a:spcPct val="115000"/>
              </a:lnSpc>
              <a:spcBef>
                <a:spcPts val="1000"/>
              </a:spcBef>
              <a:spcAft>
                <a:spcPts val="1200"/>
              </a:spcAft>
              <a:buSzPts val="2300"/>
            </a:pPr>
            <a:r>
              <a:rPr lang="en-US" sz="2000" dirty="0">
                <a:solidFill>
                  <a:srgbClr val="F6D340"/>
                </a:solidFill>
              </a:rPr>
              <a:t>Method: </a:t>
            </a:r>
            <a:r>
              <a:rPr lang="en-US" sz="2000" dirty="0">
                <a:solidFill>
                  <a:schemeClr val="bg1"/>
                </a:solidFill>
              </a:rPr>
              <a:t>Multi-level modeling</a:t>
            </a:r>
          </a:p>
        </p:txBody>
      </p:sp>
      <p:sp>
        <p:nvSpPr>
          <p:cNvPr id="8" name="TextBox 7">
            <a:extLst>
              <a:ext uri="{FF2B5EF4-FFF2-40B4-BE49-F238E27FC236}">
                <a16:creationId xmlns:a16="http://schemas.microsoft.com/office/drawing/2014/main" id="{61EFA23B-E546-A33E-2077-80E78F2D3833}"/>
              </a:ext>
            </a:extLst>
          </p:cNvPr>
          <p:cNvSpPr txBox="1"/>
          <p:nvPr/>
        </p:nvSpPr>
        <p:spPr>
          <a:xfrm>
            <a:off x="672505" y="1439144"/>
            <a:ext cx="10358352" cy="646331"/>
          </a:xfrm>
          <a:prstGeom prst="rect">
            <a:avLst/>
          </a:prstGeom>
          <a:noFill/>
        </p:spPr>
        <p:txBody>
          <a:bodyPr wrap="square" rtlCol="0">
            <a:spAutoFit/>
          </a:bodyPr>
          <a:lstStyle/>
          <a:p>
            <a:r>
              <a:rPr lang="en-US" dirty="0">
                <a:solidFill>
                  <a:schemeClr val="bg1"/>
                </a:solidFill>
              </a:rPr>
              <a:t>Kim, H., Haddad, N., Clasing-</a:t>
            </a:r>
            <a:r>
              <a:rPr lang="en-US" dirty="0" err="1">
                <a:solidFill>
                  <a:schemeClr val="bg1"/>
                </a:solidFill>
              </a:rPr>
              <a:t>Manquian</a:t>
            </a:r>
            <a:r>
              <a:rPr lang="en-US" dirty="0">
                <a:solidFill>
                  <a:schemeClr val="bg1"/>
                </a:solidFill>
              </a:rPr>
              <a:t>, P., &amp; Gonzalez, J. A. </a:t>
            </a:r>
          </a:p>
          <a:p>
            <a:r>
              <a:rPr lang="en-US" dirty="0">
                <a:solidFill>
                  <a:schemeClr val="bg1"/>
                </a:solidFill>
              </a:rPr>
              <a:t>Paper presented at the 2021 Association for the Study of Higher Education Annual Conference (</a:t>
            </a:r>
            <a:r>
              <a:rPr lang="en-US">
                <a:solidFill>
                  <a:schemeClr val="bg1"/>
                </a:solidFill>
              </a:rPr>
              <a:t>virtual)</a:t>
            </a:r>
            <a:endParaRPr lang="en-US" i="1" dirty="0">
              <a:solidFill>
                <a:schemeClr val="bg1"/>
              </a:solidFill>
            </a:endParaRPr>
          </a:p>
        </p:txBody>
      </p:sp>
      <p:pic>
        <p:nvPicPr>
          <p:cNvPr id="3" name="Picture 2" descr="A qr code with a letter m">
            <a:extLst>
              <a:ext uri="{FF2B5EF4-FFF2-40B4-BE49-F238E27FC236}">
                <a16:creationId xmlns:a16="http://schemas.microsoft.com/office/drawing/2014/main" id="{DE66ABE0-FF9E-0DAC-7130-EFF2787CD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102" y="2726817"/>
            <a:ext cx="3155357" cy="3155357"/>
          </a:xfrm>
          <a:prstGeom prst="rect">
            <a:avLst/>
          </a:prstGeom>
          <a:solidFill>
            <a:schemeClr val="bg1"/>
          </a:solidFill>
        </p:spPr>
      </p:pic>
      <p:sp>
        <p:nvSpPr>
          <p:cNvPr id="10" name="TextBox 9">
            <a:extLst>
              <a:ext uri="{FF2B5EF4-FFF2-40B4-BE49-F238E27FC236}">
                <a16:creationId xmlns:a16="http://schemas.microsoft.com/office/drawing/2014/main" id="{DB3A50D0-E18B-80C9-C5DC-2AF817CF450F}"/>
              </a:ext>
            </a:extLst>
          </p:cNvPr>
          <p:cNvSpPr txBox="1"/>
          <p:nvPr/>
        </p:nvSpPr>
        <p:spPr>
          <a:xfrm>
            <a:off x="7632102" y="5882174"/>
            <a:ext cx="3155357" cy="369332"/>
          </a:xfrm>
          <a:prstGeom prst="rect">
            <a:avLst/>
          </a:prstGeom>
          <a:noFill/>
        </p:spPr>
        <p:txBody>
          <a:bodyPr wrap="square">
            <a:spAutoFit/>
          </a:bodyPr>
          <a:lstStyle/>
          <a:p>
            <a:pPr algn="ctr"/>
            <a:r>
              <a:rPr lang="en-US" dirty="0">
                <a:solidFill>
                  <a:schemeClr val="bg1"/>
                </a:solidFill>
              </a:rPr>
              <a:t>https://myumi.ch/z9g5b</a:t>
            </a:r>
          </a:p>
        </p:txBody>
      </p:sp>
    </p:spTree>
    <p:extLst>
      <p:ext uri="{BB962C8B-B14F-4D97-AF65-F5344CB8AC3E}">
        <p14:creationId xmlns:p14="http://schemas.microsoft.com/office/powerpoint/2010/main" val="1624528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2C0D-CE2F-22DD-5EB4-23508BC98F80}"/>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A6AA6285-E88A-F714-04DB-5689C8399C56}"/>
              </a:ext>
            </a:extLst>
          </p:cNvPr>
          <p:cNvSpPr>
            <a:spLocks noGrp="1"/>
          </p:cNvSpPr>
          <p:nvPr>
            <p:ph type="title"/>
          </p:nvPr>
        </p:nvSpPr>
        <p:spPr>
          <a:xfrm>
            <a:off x="838200" y="365125"/>
            <a:ext cx="10515600" cy="1325563"/>
          </a:xfrm>
        </p:spPr>
        <p:txBody>
          <a:bodyPr/>
          <a:lstStyle/>
          <a:p>
            <a:endParaRPr lang="en-US" dirty="0"/>
          </a:p>
        </p:txBody>
      </p:sp>
      <p:sp>
        <p:nvSpPr>
          <p:cNvPr id="12" name="Rectangle 11">
            <a:extLst>
              <a:ext uri="{FF2B5EF4-FFF2-40B4-BE49-F238E27FC236}">
                <a16:creationId xmlns:a16="http://schemas.microsoft.com/office/drawing/2014/main" id="{066ED605-B299-00AD-A100-0962242833FD}"/>
              </a:ext>
            </a:extLst>
          </p:cNvPr>
          <p:cNvSpPr/>
          <p:nvPr/>
        </p:nvSpPr>
        <p:spPr>
          <a:xfrm>
            <a:off x="0" y="7729"/>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A group of people standing in a room">
            <a:extLst>
              <a:ext uri="{FF2B5EF4-FFF2-40B4-BE49-F238E27FC236}">
                <a16:creationId xmlns:a16="http://schemas.microsoft.com/office/drawing/2014/main" id="{3E6611E3-3AC9-DF5B-2B62-547C6883E7B2}"/>
              </a:ext>
            </a:extLst>
          </p:cNvPr>
          <p:cNvPicPr>
            <a:picLocks noGrp="1" noChangeAspect="1"/>
          </p:cNvPicPr>
          <p:nvPr>
            <p:ph idx="1"/>
          </p:nvPr>
        </p:nvPicPr>
        <p:blipFill>
          <a:blip r:embed="rId3">
            <a:duotone>
              <a:prstClr val="black"/>
              <a:schemeClr val="accent1">
                <a:tint val="45000"/>
                <a:satMod val="400000"/>
              </a:schemeClr>
            </a:duotone>
            <a:alphaModFix amt="35000"/>
            <a:extLst>
              <a:ext uri="{28A0092B-C50C-407E-A947-70E740481C1C}">
                <a14:useLocalDpi xmlns:a14="http://schemas.microsoft.com/office/drawing/2010/main" val="0"/>
              </a:ext>
            </a:extLst>
          </a:blip>
          <a:srcRect l="265" b="15529"/>
          <a:stretch>
            <a:fillRect/>
          </a:stretch>
        </p:blipFill>
        <p:spPr>
          <a:xfrm>
            <a:off x="17584" y="-2486"/>
            <a:ext cx="12159642" cy="6852755"/>
          </a:xfrm>
        </p:spPr>
      </p:pic>
      <p:sp>
        <p:nvSpPr>
          <p:cNvPr id="15" name="Title 1">
            <a:extLst>
              <a:ext uri="{FF2B5EF4-FFF2-40B4-BE49-F238E27FC236}">
                <a16:creationId xmlns:a16="http://schemas.microsoft.com/office/drawing/2014/main" id="{D45CE199-4C47-EA41-88B5-72FA25C80AAB}"/>
              </a:ext>
            </a:extLst>
          </p:cNvPr>
          <p:cNvSpPr txBox="1">
            <a:spLocks/>
          </p:cNvSpPr>
          <p:nvPr/>
        </p:nvSpPr>
        <p:spPr>
          <a:xfrm>
            <a:off x="0" y="2999391"/>
            <a:ext cx="12192000" cy="909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rPr>
              <a:t>Take-Aways and Insights</a:t>
            </a:r>
          </a:p>
        </p:txBody>
      </p:sp>
      <p:sp>
        <p:nvSpPr>
          <p:cNvPr id="2" name="Slide Number Placeholder 6">
            <a:extLst>
              <a:ext uri="{FF2B5EF4-FFF2-40B4-BE49-F238E27FC236}">
                <a16:creationId xmlns:a16="http://schemas.microsoft.com/office/drawing/2014/main" id="{18DC8D7E-2B4D-98D0-260A-103A5F327AC7}"/>
              </a:ext>
            </a:extLst>
          </p:cNvPr>
          <p:cNvSpPr>
            <a:spLocks noGrp="1"/>
          </p:cNvSpPr>
          <p:nvPr>
            <p:ph type="sldNum" sz="quarter" idx="12"/>
          </p:nvPr>
        </p:nvSpPr>
        <p:spPr>
          <a:xfrm>
            <a:off x="11538857" y="6487630"/>
            <a:ext cx="620785" cy="365125"/>
          </a:xfrm>
        </p:spPr>
        <p:txBody>
          <a:bodyPr/>
          <a:lstStyle/>
          <a:p>
            <a:r>
              <a:rPr lang="en-US" sz="1400" dirty="0">
                <a:solidFill>
                  <a:schemeClr val="bg1"/>
                </a:solidFill>
              </a:rPr>
              <a:t>- </a:t>
            </a:r>
            <a:fld id="{E1C13079-9C97-4022-AE6E-A146CC3A3941}" type="slidenum">
              <a:rPr lang="en-US" sz="1400" smtClean="0">
                <a:solidFill>
                  <a:schemeClr val="bg1"/>
                </a:solidFill>
              </a:rPr>
              <a:t>42</a:t>
            </a:fld>
            <a:r>
              <a:rPr lang="en-US" sz="1400" dirty="0">
                <a:solidFill>
                  <a:schemeClr val="bg1"/>
                </a:solidFill>
              </a:rPr>
              <a:t> -</a:t>
            </a:r>
          </a:p>
        </p:txBody>
      </p:sp>
    </p:spTree>
    <p:extLst>
      <p:ext uri="{BB962C8B-B14F-4D97-AF65-F5344CB8AC3E}">
        <p14:creationId xmlns:p14="http://schemas.microsoft.com/office/powerpoint/2010/main" val="3222933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DC46D-70B5-C32C-88B5-A5FD20F51A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0C279-AF82-8F03-D828-0202CAD4A6D0}"/>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1874E8-AF94-4748-C801-123C6DDBABBF}"/>
              </a:ext>
            </a:extLst>
          </p:cNvPr>
          <p:cNvSpPr>
            <a:spLocks noGrp="1"/>
          </p:cNvSpPr>
          <p:nvPr>
            <p:ph type="title"/>
          </p:nvPr>
        </p:nvSpPr>
        <p:spPr>
          <a:xfrm>
            <a:off x="807720" y="46672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Trends in Well-being</a:t>
            </a:r>
          </a:p>
        </p:txBody>
      </p:sp>
      <p:pic>
        <p:nvPicPr>
          <p:cNvPr id="6" name="Content Placeholder 5" descr="A white letter on a black background">
            <a:extLst>
              <a:ext uri="{FF2B5EF4-FFF2-40B4-BE49-F238E27FC236}">
                <a16:creationId xmlns:a16="http://schemas.microsoft.com/office/drawing/2014/main" id="{15BC537E-3CE0-386C-2E0A-8BF9AA8B9C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A076A1CB-7E4E-A1B5-0F25-751E42EF5369}"/>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43</a:t>
            </a:fld>
            <a:r>
              <a:rPr lang="en-US" sz="1400" dirty="0">
                <a:solidFill>
                  <a:schemeClr val="bg1"/>
                </a:solidFill>
              </a:rPr>
              <a:t> -</a:t>
            </a:r>
          </a:p>
        </p:txBody>
      </p:sp>
      <p:sp>
        <p:nvSpPr>
          <p:cNvPr id="3" name="TextBox 2">
            <a:extLst>
              <a:ext uri="{FF2B5EF4-FFF2-40B4-BE49-F238E27FC236}">
                <a16:creationId xmlns:a16="http://schemas.microsoft.com/office/drawing/2014/main" id="{226D692A-7AC4-5A3D-DA32-C74673BB204D}"/>
              </a:ext>
            </a:extLst>
          </p:cNvPr>
          <p:cNvSpPr txBox="1"/>
          <p:nvPr/>
        </p:nvSpPr>
        <p:spPr>
          <a:xfrm>
            <a:off x="807720" y="1536102"/>
            <a:ext cx="10617200" cy="6263253"/>
          </a:xfrm>
          <a:prstGeom prst="rect">
            <a:avLst/>
          </a:prstGeom>
          <a:noFill/>
        </p:spPr>
        <p:txBody>
          <a:bodyPr wrap="square" rtlCol="0">
            <a:spAutoFit/>
          </a:bodyPr>
          <a:lstStyle/>
          <a:p>
            <a:pPr marL="342900" indent="-342900">
              <a:spcBef>
                <a:spcPts val="1200"/>
              </a:spcBef>
              <a:spcAft>
                <a:spcPts val="600"/>
              </a:spcAft>
              <a:buFont typeface="Arial" panose="020B0604020202020204" pitchFamily="34" charset="0"/>
              <a:buChar char="•"/>
            </a:pPr>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On average, well-being declines slightly over the course of doctoral study, with the biggest drop during the 1</a:t>
            </a:r>
            <a:r>
              <a:rPr lang="en-US" sz="2400" baseline="30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st</a:t>
            </a:r>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 year</a:t>
            </a:r>
          </a:p>
          <a:p>
            <a:pPr marL="800100" lvl="1" indent="-342900">
              <a:spcBef>
                <a:spcPts val="600"/>
              </a:spcBef>
              <a:spcAft>
                <a:spcPts val="1200"/>
              </a:spcAft>
              <a:buFont typeface="Franklin Gothic Book" panose="020B05030201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Mental health declines more than physical health </a:t>
            </a:r>
          </a:p>
          <a:p>
            <a:pPr marL="342900" indent="-342900">
              <a:spcBef>
                <a:spcPts val="1200"/>
              </a:spcBef>
              <a:spcAft>
                <a:spcPts val="600"/>
              </a:spcAft>
              <a:buFont typeface="Arial" panose="020B0604020202020204" pitchFamily="34" charset="0"/>
              <a:buChar char="•"/>
            </a:pPr>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Students from different backgrounds tend to start their programs with different levels of well-being</a:t>
            </a:r>
          </a:p>
          <a:p>
            <a:pPr marL="800100" lvl="1" indent="-342900">
              <a:spcBef>
                <a:spcPts val="600"/>
              </a:spcBef>
              <a:spcAft>
                <a:spcPts val="1200"/>
              </a:spcAft>
              <a:buFont typeface="Franklin Gothic Book" panose="020B05030201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International and male students have higher levels of well-being than domestic and female students. Non-URM students have higher levels than URM students.</a:t>
            </a:r>
          </a:p>
          <a:p>
            <a:pPr marL="342900" indent="-342900">
              <a:spcBef>
                <a:spcPts val="1200"/>
              </a:spcBef>
              <a:spcAft>
                <a:spcPts val="600"/>
              </a:spcAft>
              <a:buFont typeface="Arial" panose="020B0604020202020204" pitchFamily="34" charset="0"/>
              <a:buChar char="•"/>
            </a:pPr>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The strongest predictor of students’ well-being throughout doctoral study is </a:t>
            </a:r>
            <a:r>
              <a:rPr lang="en-US" sz="2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their well-being at the start of their program</a:t>
            </a:r>
          </a:p>
          <a:p>
            <a:pPr>
              <a:spcBef>
                <a:spcPts val="600"/>
              </a:spcBef>
              <a:spcAft>
                <a:spcPts val="600"/>
              </a:spcAft>
            </a:pPr>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a:spcBef>
                <a:spcPts val="600"/>
              </a:spcBef>
              <a:spcAft>
                <a:spcPts val="600"/>
              </a:spcAft>
            </a:pPr>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816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AC9E-FD0B-FD3A-1021-1D3F33090A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7F4D75F-34BC-5DEF-4332-99FB0D85D018}"/>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A3D21-ECC4-23B7-CD7B-DE69E660CA0A}"/>
              </a:ext>
            </a:extLst>
          </p:cNvPr>
          <p:cNvSpPr>
            <a:spLocks noGrp="1"/>
          </p:cNvSpPr>
          <p:nvPr>
            <p:ph type="title"/>
          </p:nvPr>
        </p:nvSpPr>
        <p:spPr>
          <a:xfrm>
            <a:off x="807720" y="46672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Influences on Well-being</a:t>
            </a:r>
          </a:p>
        </p:txBody>
      </p:sp>
      <p:sp>
        <p:nvSpPr>
          <p:cNvPr id="7" name="Slide Number Placeholder 6">
            <a:extLst>
              <a:ext uri="{FF2B5EF4-FFF2-40B4-BE49-F238E27FC236}">
                <a16:creationId xmlns:a16="http://schemas.microsoft.com/office/drawing/2014/main" id="{38C74491-C8A5-9136-924F-5952468F3CEC}"/>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44</a:t>
            </a:fld>
            <a:r>
              <a:rPr lang="en-US" sz="1400" dirty="0">
                <a:solidFill>
                  <a:schemeClr val="bg1"/>
                </a:solidFill>
              </a:rPr>
              <a:t> -</a:t>
            </a:r>
          </a:p>
        </p:txBody>
      </p:sp>
      <p:sp>
        <p:nvSpPr>
          <p:cNvPr id="3" name="TextBox 2">
            <a:extLst>
              <a:ext uri="{FF2B5EF4-FFF2-40B4-BE49-F238E27FC236}">
                <a16:creationId xmlns:a16="http://schemas.microsoft.com/office/drawing/2014/main" id="{C35F43EC-A7CF-318E-9CFF-2157AE7914A6}"/>
              </a:ext>
            </a:extLst>
          </p:cNvPr>
          <p:cNvSpPr txBox="1"/>
          <p:nvPr/>
        </p:nvSpPr>
        <p:spPr>
          <a:xfrm>
            <a:off x="775362" y="1137920"/>
            <a:ext cx="7204782" cy="6740307"/>
          </a:xfrm>
          <a:prstGeom prst="rect">
            <a:avLst/>
          </a:prstGeom>
          <a:noFill/>
        </p:spPr>
        <p:txBody>
          <a:bodyPr wrap="square" rtlCol="0">
            <a:spAutoFit/>
          </a:bodyPr>
          <a:lstStyle/>
          <a:p>
            <a:pPr marL="0" lvl="1"/>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Stress</a:t>
            </a:r>
          </a:p>
          <a:p>
            <a:pPr marL="342900" lvl="1"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Has a strong negative relationship with mental health</a:t>
            </a:r>
          </a:p>
          <a:p>
            <a:pPr marL="0" lvl="1"/>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marL="0" lvl="1"/>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Psychological Needs Satisfaction (Autonomy, Competence, Relatedness)</a:t>
            </a:r>
          </a:p>
          <a:p>
            <a:pPr marL="800100" lvl="1"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Predictive of well-being across numerous studies</a:t>
            </a:r>
          </a:p>
          <a:p>
            <a:pPr marL="342900" indent="-342900">
              <a:buFont typeface="Arial" panose="020B0604020202020204" pitchFamily="34" charset="0"/>
              <a:buChar char="•"/>
            </a:pPr>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Faculty Advising &amp; Mentoring</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There is a relationship between lacking mentor support, abusive supervision, and engaging in emotional labor</a:t>
            </a:r>
          </a:p>
          <a:p>
            <a:pPr marL="342900"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Abusive supervision is relatively rare</a:t>
            </a:r>
          </a:p>
          <a:p>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marL="0" lvl="8"/>
            <a:r>
              <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Larger Social Contexts</a:t>
            </a:r>
          </a:p>
          <a:p>
            <a:pPr marL="342900" lvl="8"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Produce cohort differences in entering levels of well-being</a:t>
            </a:r>
          </a:p>
          <a:p>
            <a:pPr marL="342900" lvl="8" indent="-342900">
              <a:buFont typeface="Arial" panose="020B0604020202020204" pitchFamily="34" charset="0"/>
              <a:buChar char="•"/>
            </a:pPr>
            <a:r>
              <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Can also have a pervasive influence across all cohorts (see Covid-19)</a:t>
            </a:r>
          </a:p>
          <a:p>
            <a:pPr marL="342900" lvl="8" indent="-342900">
              <a:buFont typeface="Arial" panose="020B0604020202020204" pitchFamily="34" charset="0"/>
              <a:buChar char="•"/>
            </a:pPr>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marL="0" lvl="8"/>
            <a:endParaRPr lang="en-US" sz="24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marL="342900" lvl="8" indent="-342900">
              <a:buFont typeface="Arial" panose="020B0604020202020204" pitchFamily="34" charset="0"/>
              <a:buChar char="•"/>
            </a:pPr>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marL="0"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pic>
        <p:nvPicPr>
          <p:cNvPr id="8" name="Graphic 7">
            <a:extLst>
              <a:ext uri="{FF2B5EF4-FFF2-40B4-BE49-F238E27FC236}">
                <a16:creationId xmlns:a16="http://schemas.microsoft.com/office/drawing/2014/main" id="{61C4F7DB-7FF1-BD81-D844-0D03DE7A3C9F}"/>
              </a:ext>
            </a:extLst>
          </p:cNvPr>
          <p:cNvPicPr>
            <a:picLocks noChangeAspect="1"/>
          </p:cNvPicPr>
          <p:nvPr/>
        </p:nvPicPr>
        <p:blipFill>
          <a:blip r:embed="rId3">
            <a:extLst>
              <a:ext uri="{96DAC541-7B7A-43D3-8B79-37D633B846F1}">
                <asvg:svgBlip xmlns:asvg="http://schemas.microsoft.com/office/drawing/2016/SVG/main" r:embed="rId4"/>
              </a:ext>
            </a:extLst>
          </a:blip>
          <a:srcRect l="14387" t="11819" r="15388" b="9381"/>
          <a:stretch>
            <a:fillRect/>
          </a:stretch>
        </p:blipFill>
        <p:spPr>
          <a:xfrm>
            <a:off x="7791754" y="3021329"/>
            <a:ext cx="3957266" cy="2220212"/>
          </a:xfrm>
          <a:prstGeom prst="rect">
            <a:avLst/>
          </a:prstGeom>
        </p:spPr>
      </p:pic>
    </p:spTree>
    <p:extLst>
      <p:ext uri="{BB962C8B-B14F-4D97-AF65-F5344CB8AC3E}">
        <p14:creationId xmlns:p14="http://schemas.microsoft.com/office/powerpoint/2010/main" val="3698235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7820-9B0E-C296-A060-04FFA08AEB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1C2F17-F5C7-6055-FE4E-259E347316EE}"/>
              </a:ext>
            </a:extLst>
          </p:cNvPr>
          <p:cNvSpPr/>
          <p:nvPr/>
        </p:nvSpPr>
        <p:spPr>
          <a:xfrm>
            <a:off x="0" y="-57434"/>
            <a:ext cx="12289074" cy="690367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D94BA49D-5E2E-5D7C-CEE5-F01FF9C6C3C8}"/>
              </a:ext>
            </a:extLst>
          </p:cNvPr>
          <p:cNvGrpSpPr/>
          <p:nvPr/>
        </p:nvGrpSpPr>
        <p:grpSpPr>
          <a:xfrm>
            <a:off x="208994" y="653050"/>
            <a:ext cx="11903983" cy="6105243"/>
            <a:chOff x="679935" y="552747"/>
            <a:chExt cx="11845651" cy="5985360"/>
          </a:xfrm>
        </p:grpSpPr>
        <p:sp>
          <p:nvSpPr>
            <p:cNvPr id="40" name="Rectangle 39">
              <a:extLst>
                <a:ext uri="{FF2B5EF4-FFF2-40B4-BE49-F238E27FC236}">
                  <a16:creationId xmlns:a16="http://schemas.microsoft.com/office/drawing/2014/main" id="{A1A5C6E4-BCAC-F801-2C53-2A59602406F2}"/>
                </a:ext>
              </a:extLst>
            </p:cNvPr>
            <p:cNvSpPr/>
            <p:nvPr/>
          </p:nvSpPr>
          <p:spPr>
            <a:xfrm>
              <a:off x="695092" y="841705"/>
              <a:ext cx="11800842" cy="5696402"/>
            </a:xfrm>
            <a:prstGeom prst="rect">
              <a:avLst/>
            </a:prstGeom>
            <a:solidFill>
              <a:srgbClr val="D9D9D9">
                <a:alpha val="63137"/>
              </a:srgb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0F95E1F-E3EA-63DF-14B9-57387C57A322}"/>
                </a:ext>
              </a:extLst>
            </p:cNvPr>
            <p:cNvSpPr txBox="1"/>
            <p:nvPr/>
          </p:nvSpPr>
          <p:spPr>
            <a:xfrm>
              <a:off x="679935" y="552747"/>
              <a:ext cx="11845651" cy="288958"/>
            </a:xfrm>
            <a:prstGeom prst="rect">
              <a:avLst/>
            </a:prstGeom>
            <a:solidFill>
              <a:schemeClr val="bg1">
                <a:lumMod val="85000"/>
              </a:schemeClr>
            </a:solidFill>
            <a:ln>
              <a:solidFill>
                <a:schemeClr val="bg1">
                  <a:lumMod val="85000"/>
                </a:schemeClr>
              </a:solidFill>
            </a:ln>
          </p:spPr>
          <p:txBody>
            <a:bodyPr wrap="square" lIns="182880" tIns="91440" rIns="182880" bIns="91440" rtlCol="0" anchor="ctr" anchorCtr="0">
              <a:noAutofit/>
            </a:bodyPr>
            <a:lstStyle/>
            <a:p>
              <a:r>
                <a:rPr lang="en-US" sz="1400" i="1" dirty="0"/>
                <a:t>Social Context</a:t>
              </a:r>
            </a:p>
          </p:txBody>
        </p:sp>
      </p:grpSp>
      <p:sp>
        <p:nvSpPr>
          <p:cNvPr id="2" name="Title 1">
            <a:extLst>
              <a:ext uri="{FF2B5EF4-FFF2-40B4-BE49-F238E27FC236}">
                <a16:creationId xmlns:a16="http://schemas.microsoft.com/office/drawing/2014/main" id="{638BF33C-7721-1DF5-AF4F-7BB10B033E87}"/>
              </a:ext>
            </a:extLst>
          </p:cNvPr>
          <p:cNvSpPr>
            <a:spLocks noGrp="1"/>
          </p:cNvSpPr>
          <p:nvPr>
            <p:ph type="title"/>
          </p:nvPr>
        </p:nvSpPr>
        <p:spPr>
          <a:xfrm>
            <a:off x="274320" y="4825"/>
            <a:ext cx="10273638"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A Tentative Model of Well-being</a:t>
            </a:r>
          </a:p>
        </p:txBody>
      </p:sp>
      <p:sp>
        <p:nvSpPr>
          <p:cNvPr id="32" name="Rectangle 31">
            <a:extLst>
              <a:ext uri="{FF2B5EF4-FFF2-40B4-BE49-F238E27FC236}">
                <a16:creationId xmlns:a16="http://schemas.microsoft.com/office/drawing/2014/main" id="{4E0BCB2C-0173-E93B-02D9-5027AEAEB9E7}"/>
              </a:ext>
            </a:extLst>
          </p:cNvPr>
          <p:cNvSpPr/>
          <p:nvPr/>
        </p:nvSpPr>
        <p:spPr>
          <a:xfrm>
            <a:off x="574431" y="1101670"/>
            <a:ext cx="11254154" cy="779819"/>
          </a:xfrm>
          <a:prstGeom prst="rect">
            <a:avLst/>
          </a:prstGeom>
          <a:solidFill>
            <a:srgbClr val="FFC000">
              <a:alpha val="3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u="sng" dirty="0"/>
          </a:p>
        </p:txBody>
      </p:sp>
      <p:sp>
        <p:nvSpPr>
          <p:cNvPr id="33" name="TextBox 32">
            <a:extLst>
              <a:ext uri="{FF2B5EF4-FFF2-40B4-BE49-F238E27FC236}">
                <a16:creationId xmlns:a16="http://schemas.microsoft.com/office/drawing/2014/main" id="{309B1095-C8FB-71AC-883F-1B005E6CB524}"/>
              </a:ext>
            </a:extLst>
          </p:cNvPr>
          <p:cNvSpPr txBox="1"/>
          <p:nvPr/>
        </p:nvSpPr>
        <p:spPr>
          <a:xfrm>
            <a:off x="574430" y="1078318"/>
            <a:ext cx="11254153" cy="307777"/>
          </a:xfrm>
          <a:prstGeom prst="rect">
            <a:avLst/>
          </a:prstGeom>
          <a:noFill/>
        </p:spPr>
        <p:txBody>
          <a:bodyPr wrap="square" rtlCol="0">
            <a:spAutoFit/>
          </a:bodyPr>
          <a:lstStyle/>
          <a:p>
            <a:r>
              <a:rPr lang="en-US" sz="1400" dirty="0">
                <a:solidFill>
                  <a:schemeClr val="bg1"/>
                </a:solidFill>
              </a:rPr>
              <a:t>Student Background</a:t>
            </a:r>
          </a:p>
        </p:txBody>
      </p:sp>
      <p:sp>
        <p:nvSpPr>
          <p:cNvPr id="34" name="TextBox 33">
            <a:extLst>
              <a:ext uri="{FF2B5EF4-FFF2-40B4-BE49-F238E27FC236}">
                <a16:creationId xmlns:a16="http://schemas.microsoft.com/office/drawing/2014/main" id="{A1C331CC-0892-81A5-B3B4-1757B5E0F7C8}"/>
              </a:ext>
            </a:extLst>
          </p:cNvPr>
          <p:cNvSpPr txBox="1"/>
          <p:nvPr/>
        </p:nvSpPr>
        <p:spPr>
          <a:xfrm>
            <a:off x="1269863" y="1400351"/>
            <a:ext cx="1828800" cy="274320"/>
          </a:xfrm>
          <a:prstGeom prst="rect">
            <a:avLst/>
          </a:prstGeom>
          <a:solidFill>
            <a:schemeClr val="bg1"/>
          </a:solidFill>
        </p:spPr>
        <p:txBody>
          <a:bodyPr wrap="square" lIns="182880" tIns="91440" rIns="182880" bIns="91440" rtlCol="0" anchor="ctr" anchorCtr="0">
            <a:noAutofit/>
          </a:bodyPr>
          <a:lstStyle/>
          <a:p>
            <a:pPr algn="ctr"/>
            <a:r>
              <a:rPr lang="en-US" sz="1400" dirty="0"/>
              <a:t>Citizenship</a:t>
            </a:r>
          </a:p>
        </p:txBody>
      </p:sp>
      <p:sp>
        <p:nvSpPr>
          <p:cNvPr id="35" name="TextBox 34">
            <a:extLst>
              <a:ext uri="{FF2B5EF4-FFF2-40B4-BE49-F238E27FC236}">
                <a16:creationId xmlns:a16="http://schemas.microsoft.com/office/drawing/2014/main" id="{08F04142-8030-9A06-22A5-8C37186F1721}"/>
              </a:ext>
            </a:extLst>
          </p:cNvPr>
          <p:cNvSpPr txBox="1"/>
          <p:nvPr/>
        </p:nvSpPr>
        <p:spPr>
          <a:xfrm>
            <a:off x="3677791" y="1400351"/>
            <a:ext cx="1828800" cy="274320"/>
          </a:xfrm>
          <a:prstGeom prst="rect">
            <a:avLst/>
          </a:prstGeom>
          <a:solidFill>
            <a:schemeClr val="bg1"/>
          </a:solidFill>
        </p:spPr>
        <p:txBody>
          <a:bodyPr wrap="square" lIns="182880" tIns="91440" rIns="182880" bIns="91440" rtlCol="0" anchor="ctr" anchorCtr="0">
            <a:noAutofit/>
          </a:bodyPr>
          <a:lstStyle/>
          <a:p>
            <a:pPr algn="ctr"/>
            <a:r>
              <a:rPr lang="en-US" sz="1400" dirty="0"/>
              <a:t>Sex</a:t>
            </a:r>
          </a:p>
        </p:txBody>
      </p:sp>
      <p:sp>
        <p:nvSpPr>
          <p:cNvPr id="36" name="TextBox 35">
            <a:extLst>
              <a:ext uri="{FF2B5EF4-FFF2-40B4-BE49-F238E27FC236}">
                <a16:creationId xmlns:a16="http://schemas.microsoft.com/office/drawing/2014/main" id="{9B61E0EE-21B5-6A79-4C7C-CA3D628D75F0}"/>
              </a:ext>
            </a:extLst>
          </p:cNvPr>
          <p:cNvSpPr txBox="1"/>
          <p:nvPr/>
        </p:nvSpPr>
        <p:spPr>
          <a:xfrm>
            <a:off x="5948347" y="1392709"/>
            <a:ext cx="1828800" cy="274320"/>
          </a:xfrm>
          <a:prstGeom prst="rect">
            <a:avLst/>
          </a:prstGeom>
          <a:solidFill>
            <a:schemeClr val="bg1"/>
          </a:solidFill>
        </p:spPr>
        <p:txBody>
          <a:bodyPr wrap="square" lIns="182880" tIns="91440" rIns="182880" bIns="91440" rtlCol="0" anchor="ctr" anchorCtr="0">
            <a:noAutofit/>
          </a:bodyPr>
          <a:lstStyle/>
          <a:p>
            <a:pPr algn="ctr"/>
            <a:r>
              <a:rPr lang="en-US" sz="1400" dirty="0"/>
              <a:t>URM status</a:t>
            </a:r>
          </a:p>
        </p:txBody>
      </p:sp>
      <p:sp>
        <p:nvSpPr>
          <p:cNvPr id="37" name="TextBox 36">
            <a:extLst>
              <a:ext uri="{FF2B5EF4-FFF2-40B4-BE49-F238E27FC236}">
                <a16:creationId xmlns:a16="http://schemas.microsoft.com/office/drawing/2014/main" id="{B3641C19-AA31-1A23-61D1-C4EF4C4A58AF}"/>
              </a:ext>
            </a:extLst>
          </p:cNvPr>
          <p:cNvSpPr txBox="1"/>
          <p:nvPr/>
        </p:nvSpPr>
        <p:spPr>
          <a:xfrm>
            <a:off x="8215633" y="1385789"/>
            <a:ext cx="2743200" cy="274320"/>
          </a:xfrm>
          <a:prstGeom prst="rect">
            <a:avLst/>
          </a:prstGeom>
          <a:solidFill>
            <a:schemeClr val="bg1"/>
          </a:solidFill>
        </p:spPr>
        <p:txBody>
          <a:bodyPr wrap="square" lIns="182880" tIns="91440" rIns="182880" bIns="91440" rtlCol="0" anchor="ctr" anchorCtr="0">
            <a:noAutofit/>
          </a:bodyPr>
          <a:lstStyle/>
          <a:p>
            <a:pPr algn="ctr">
              <a:lnSpc>
                <a:spcPts val="1500"/>
              </a:lnSpc>
            </a:pPr>
            <a:r>
              <a:rPr lang="en-US" sz="1400" dirty="0"/>
              <a:t>Prior Academic Experiences</a:t>
            </a:r>
          </a:p>
        </p:txBody>
      </p:sp>
      <p:sp>
        <p:nvSpPr>
          <p:cNvPr id="106" name="Rectangle 105">
            <a:extLst>
              <a:ext uri="{FF2B5EF4-FFF2-40B4-BE49-F238E27FC236}">
                <a16:creationId xmlns:a16="http://schemas.microsoft.com/office/drawing/2014/main" id="{8B110194-B337-09BA-415E-BA5684AF7C8F}"/>
              </a:ext>
            </a:extLst>
          </p:cNvPr>
          <p:cNvSpPr/>
          <p:nvPr/>
        </p:nvSpPr>
        <p:spPr>
          <a:xfrm>
            <a:off x="592303" y="2356963"/>
            <a:ext cx="11225931" cy="4224460"/>
          </a:xfrm>
          <a:prstGeom prst="rect">
            <a:avLst/>
          </a:prstGeom>
          <a:solidFill>
            <a:schemeClr val="accent1">
              <a:alpha val="27843"/>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27F1E1-2ABF-1556-892F-C446FAE63E83}"/>
              </a:ext>
            </a:extLst>
          </p:cNvPr>
          <p:cNvSpPr txBox="1"/>
          <p:nvPr/>
        </p:nvSpPr>
        <p:spPr>
          <a:xfrm>
            <a:off x="966586" y="5239938"/>
            <a:ext cx="8927270" cy="520067"/>
          </a:xfrm>
          <a:prstGeom prst="rect">
            <a:avLst/>
          </a:prstGeom>
          <a:solidFill>
            <a:schemeClr val="bg1"/>
          </a:solidFill>
        </p:spPr>
        <p:txBody>
          <a:bodyPr wrap="square" lIns="182880" tIns="91440" rIns="182880" bIns="91440" rtlCol="0" anchor="ctr" anchorCtr="0">
            <a:noAutofit/>
          </a:bodyPr>
          <a:lstStyle/>
          <a:p>
            <a:pPr algn="ctr"/>
            <a:r>
              <a:rPr lang="en-US" sz="1400" dirty="0"/>
              <a:t>Stress</a:t>
            </a:r>
          </a:p>
        </p:txBody>
      </p:sp>
      <p:grpSp>
        <p:nvGrpSpPr>
          <p:cNvPr id="58" name="Group 57">
            <a:extLst>
              <a:ext uri="{FF2B5EF4-FFF2-40B4-BE49-F238E27FC236}">
                <a16:creationId xmlns:a16="http://schemas.microsoft.com/office/drawing/2014/main" id="{69D1B870-CFF2-7B75-D59E-DED877CE32BD}"/>
              </a:ext>
            </a:extLst>
          </p:cNvPr>
          <p:cNvGrpSpPr/>
          <p:nvPr/>
        </p:nvGrpSpPr>
        <p:grpSpPr>
          <a:xfrm>
            <a:off x="5519920" y="2535284"/>
            <a:ext cx="4373936" cy="1280096"/>
            <a:chOff x="5883333" y="2189384"/>
            <a:chExt cx="4373936" cy="1280096"/>
          </a:xfrm>
        </p:grpSpPr>
        <p:sp>
          <p:nvSpPr>
            <p:cNvPr id="12" name="Rectangle 11">
              <a:extLst>
                <a:ext uri="{FF2B5EF4-FFF2-40B4-BE49-F238E27FC236}">
                  <a16:creationId xmlns:a16="http://schemas.microsoft.com/office/drawing/2014/main" id="{5BD623B7-41B9-4B4F-56E3-CFADE8915F85}"/>
                </a:ext>
              </a:extLst>
            </p:cNvPr>
            <p:cNvSpPr/>
            <p:nvPr/>
          </p:nvSpPr>
          <p:spPr>
            <a:xfrm>
              <a:off x="5883334" y="2189384"/>
              <a:ext cx="4373935" cy="1280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TextBox 7">
              <a:extLst>
                <a:ext uri="{FF2B5EF4-FFF2-40B4-BE49-F238E27FC236}">
                  <a16:creationId xmlns:a16="http://schemas.microsoft.com/office/drawing/2014/main" id="{10873ECB-0168-9E41-ABE2-68218172A4B2}"/>
                </a:ext>
              </a:extLst>
            </p:cNvPr>
            <p:cNvSpPr txBox="1"/>
            <p:nvPr/>
          </p:nvSpPr>
          <p:spPr>
            <a:xfrm>
              <a:off x="6027001" y="2656496"/>
              <a:ext cx="1163156" cy="647878"/>
            </a:xfrm>
            <a:prstGeom prst="rect">
              <a:avLst/>
            </a:prstGeom>
            <a:solidFill>
              <a:schemeClr val="bg1"/>
            </a:solidFill>
          </p:spPr>
          <p:txBody>
            <a:bodyPr wrap="square" lIns="182880" tIns="91440" rIns="182880" bIns="91440" rtlCol="0" anchor="ctr" anchorCtr="0">
              <a:noAutofit/>
            </a:bodyPr>
            <a:lstStyle/>
            <a:p>
              <a:pPr algn="ctr"/>
              <a:r>
                <a:rPr lang="en-US" sz="1400" dirty="0"/>
                <a:t>Autonomy</a:t>
              </a:r>
            </a:p>
          </p:txBody>
        </p:sp>
        <p:sp>
          <p:nvSpPr>
            <p:cNvPr id="9" name="TextBox 8">
              <a:extLst>
                <a:ext uri="{FF2B5EF4-FFF2-40B4-BE49-F238E27FC236}">
                  <a16:creationId xmlns:a16="http://schemas.microsoft.com/office/drawing/2014/main" id="{32E36784-EFE2-FE28-CCA8-14B0CE9DC9ED}"/>
                </a:ext>
              </a:extLst>
            </p:cNvPr>
            <p:cNvSpPr txBox="1"/>
            <p:nvPr/>
          </p:nvSpPr>
          <p:spPr>
            <a:xfrm>
              <a:off x="7296806" y="2662968"/>
              <a:ext cx="1375466" cy="647878"/>
            </a:xfrm>
            <a:prstGeom prst="rect">
              <a:avLst/>
            </a:prstGeom>
            <a:solidFill>
              <a:schemeClr val="bg1"/>
            </a:solidFill>
          </p:spPr>
          <p:txBody>
            <a:bodyPr wrap="square" lIns="182880" tIns="91440" rIns="182880" bIns="91440" rtlCol="0" anchor="ctr" anchorCtr="0">
              <a:noAutofit/>
            </a:bodyPr>
            <a:lstStyle/>
            <a:p>
              <a:pPr algn="ctr"/>
              <a:r>
                <a:rPr lang="en-US" sz="1400" dirty="0"/>
                <a:t>Competence</a:t>
              </a:r>
            </a:p>
          </p:txBody>
        </p:sp>
        <p:sp>
          <p:nvSpPr>
            <p:cNvPr id="10" name="TextBox 9">
              <a:extLst>
                <a:ext uri="{FF2B5EF4-FFF2-40B4-BE49-F238E27FC236}">
                  <a16:creationId xmlns:a16="http://schemas.microsoft.com/office/drawing/2014/main" id="{5D703CAB-9D8E-8B33-ECAD-36F736EAC19C}"/>
                </a:ext>
              </a:extLst>
            </p:cNvPr>
            <p:cNvSpPr txBox="1"/>
            <p:nvPr/>
          </p:nvSpPr>
          <p:spPr>
            <a:xfrm>
              <a:off x="8775249" y="2662968"/>
              <a:ext cx="1322780" cy="647878"/>
            </a:xfrm>
            <a:prstGeom prst="rect">
              <a:avLst/>
            </a:prstGeom>
            <a:solidFill>
              <a:schemeClr val="bg1"/>
            </a:solidFill>
          </p:spPr>
          <p:txBody>
            <a:bodyPr wrap="square" lIns="182880" tIns="91440" rIns="182880" bIns="91440" rtlCol="0" anchor="ctr" anchorCtr="0">
              <a:noAutofit/>
            </a:bodyPr>
            <a:lstStyle/>
            <a:p>
              <a:pPr algn="ctr"/>
              <a:r>
                <a:rPr lang="en-US" sz="1400" dirty="0"/>
                <a:t>Relatedness</a:t>
              </a:r>
            </a:p>
          </p:txBody>
        </p:sp>
        <p:sp>
          <p:nvSpPr>
            <p:cNvPr id="13" name="TextBox 12">
              <a:extLst>
                <a:ext uri="{FF2B5EF4-FFF2-40B4-BE49-F238E27FC236}">
                  <a16:creationId xmlns:a16="http://schemas.microsoft.com/office/drawing/2014/main" id="{9C27DE7D-ABE0-302F-C4BA-04FF82291BEF}"/>
                </a:ext>
              </a:extLst>
            </p:cNvPr>
            <p:cNvSpPr txBox="1"/>
            <p:nvPr/>
          </p:nvSpPr>
          <p:spPr>
            <a:xfrm>
              <a:off x="5883333" y="2293240"/>
              <a:ext cx="4373936" cy="307777"/>
            </a:xfrm>
            <a:prstGeom prst="rect">
              <a:avLst/>
            </a:prstGeom>
            <a:noFill/>
          </p:spPr>
          <p:txBody>
            <a:bodyPr wrap="square" rtlCol="0">
              <a:spAutoFit/>
            </a:bodyPr>
            <a:lstStyle/>
            <a:p>
              <a:pPr algn="ctr"/>
              <a:r>
                <a:rPr lang="en-US" sz="1400" dirty="0">
                  <a:solidFill>
                    <a:schemeClr val="bg1"/>
                  </a:solidFill>
                </a:rPr>
                <a:t>Psychological Needs</a:t>
              </a:r>
            </a:p>
          </p:txBody>
        </p:sp>
      </p:grpSp>
      <p:sp>
        <p:nvSpPr>
          <p:cNvPr id="23" name="TextBox 22">
            <a:extLst>
              <a:ext uri="{FF2B5EF4-FFF2-40B4-BE49-F238E27FC236}">
                <a16:creationId xmlns:a16="http://schemas.microsoft.com/office/drawing/2014/main" id="{3EC1DAF6-EF18-A9A7-9BD7-A6846E64F69D}"/>
              </a:ext>
            </a:extLst>
          </p:cNvPr>
          <p:cNvSpPr txBox="1"/>
          <p:nvPr/>
        </p:nvSpPr>
        <p:spPr>
          <a:xfrm>
            <a:off x="925017" y="4294831"/>
            <a:ext cx="1996108" cy="467026"/>
          </a:xfrm>
          <a:prstGeom prst="rect">
            <a:avLst/>
          </a:prstGeom>
          <a:solidFill>
            <a:schemeClr val="bg1"/>
          </a:solidFill>
        </p:spPr>
        <p:txBody>
          <a:bodyPr wrap="square" lIns="182880" tIns="91440" rIns="182880" bIns="91440" rtlCol="0" anchor="ctr" anchorCtr="0">
            <a:noAutofit/>
          </a:bodyPr>
          <a:lstStyle/>
          <a:p>
            <a:pPr algn="ctr"/>
            <a:r>
              <a:rPr lang="en-US" sz="1400" dirty="0"/>
              <a:t>Emotional Labor</a:t>
            </a:r>
          </a:p>
        </p:txBody>
      </p:sp>
      <p:grpSp>
        <p:nvGrpSpPr>
          <p:cNvPr id="55" name="Group 54">
            <a:extLst>
              <a:ext uri="{FF2B5EF4-FFF2-40B4-BE49-F238E27FC236}">
                <a16:creationId xmlns:a16="http://schemas.microsoft.com/office/drawing/2014/main" id="{3BA9C493-92BC-DC98-07BC-13A6BC3C6DC4}"/>
              </a:ext>
            </a:extLst>
          </p:cNvPr>
          <p:cNvGrpSpPr/>
          <p:nvPr/>
        </p:nvGrpSpPr>
        <p:grpSpPr>
          <a:xfrm>
            <a:off x="864852" y="2535220"/>
            <a:ext cx="4504878" cy="1280160"/>
            <a:chOff x="1228265" y="2177324"/>
            <a:chExt cx="4504878" cy="1280160"/>
          </a:xfrm>
        </p:grpSpPr>
        <p:sp>
          <p:nvSpPr>
            <p:cNvPr id="25" name="Rectangle 24">
              <a:extLst>
                <a:ext uri="{FF2B5EF4-FFF2-40B4-BE49-F238E27FC236}">
                  <a16:creationId xmlns:a16="http://schemas.microsoft.com/office/drawing/2014/main" id="{FF7547A6-1394-4ABB-CC85-19392065D55D}"/>
                </a:ext>
              </a:extLst>
            </p:cNvPr>
            <p:cNvSpPr/>
            <p:nvPr/>
          </p:nvSpPr>
          <p:spPr>
            <a:xfrm>
              <a:off x="1228265" y="2177324"/>
              <a:ext cx="4504878" cy="1280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8" name="TextBox 17">
              <a:extLst>
                <a:ext uri="{FF2B5EF4-FFF2-40B4-BE49-F238E27FC236}">
                  <a16:creationId xmlns:a16="http://schemas.microsoft.com/office/drawing/2014/main" id="{F62D5CB9-ED40-D442-6FA5-B21BBFDEB24C}"/>
                </a:ext>
              </a:extLst>
            </p:cNvPr>
            <p:cNvSpPr txBox="1"/>
            <p:nvPr/>
          </p:nvSpPr>
          <p:spPr>
            <a:xfrm>
              <a:off x="1236821" y="2241016"/>
              <a:ext cx="4496321" cy="313351"/>
            </a:xfrm>
            <a:prstGeom prst="rect">
              <a:avLst/>
            </a:prstGeom>
            <a:noFill/>
          </p:spPr>
          <p:txBody>
            <a:bodyPr wrap="square" rtlCol="0">
              <a:spAutoFit/>
            </a:bodyPr>
            <a:lstStyle/>
            <a:p>
              <a:pPr algn="ctr"/>
              <a:r>
                <a:rPr lang="en-US" sz="1400" dirty="0">
                  <a:solidFill>
                    <a:schemeClr val="bg1"/>
                  </a:solidFill>
                </a:rPr>
                <a:t>Faculty</a:t>
              </a:r>
            </a:p>
          </p:txBody>
        </p:sp>
        <p:sp>
          <p:nvSpPr>
            <p:cNvPr id="20" name="TextBox 19">
              <a:extLst>
                <a:ext uri="{FF2B5EF4-FFF2-40B4-BE49-F238E27FC236}">
                  <a16:creationId xmlns:a16="http://schemas.microsoft.com/office/drawing/2014/main" id="{B7176BDB-8E1C-2373-249A-3402D1B7CC5D}"/>
                </a:ext>
              </a:extLst>
            </p:cNvPr>
            <p:cNvSpPr txBox="1"/>
            <p:nvPr/>
          </p:nvSpPr>
          <p:spPr>
            <a:xfrm>
              <a:off x="1378457" y="2639788"/>
              <a:ext cx="1321626" cy="664586"/>
            </a:xfrm>
            <a:prstGeom prst="rect">
              <a:avLst/>
            </a:prstGeom>
            <a:solidFill>
              <a:schemeClr val="bg1"/>
            </a:solidFill>
          </p:spPr>
          <p:txBody>
            <a:bodyPr wrap="square" lIns="182880" tIns="91440" rIns="182880" bIns="91440" rtlCol="0" anchor="ctr" anchorCtr="0">
              <a:noAutofit/>
            </a:bodyPr>
            <a:lstStyle/>
            <a:p>
              <a:pPr algn="ctr"/>
              <a:r>
                <a:rPr lang="en-US" sz="1400" dirty="0"/>
                <a:t>Mentoring Quality</a:t>
              </a:r>
            </a:p>
          </p:txBody>
        </p:sp>
        <p:sp>
          <p:nvSpPr>
            <p:cNvPr id="21" name="TextBox 20">
              <a:extLst>
                <a:ext uri="{FF2B5EF4-FFF2-40B4-BE49-F238E27FC236}">
                  <a16:creationId xmlns:a16="http://schemas.microsoft.com/office/drawing/2014/main" id="{DDB7C902-0226-41FA-D7C7-D232E29BCDC5}"/>
                </a:ext>
              </a:extLst>
            </p:cNvPr>
            <p:cNvSpPr txBox="1"/>
            <p:nvPr/>
          </p:nvSpPr>
          <p:spPr>
            <a:xfrm>
              <a:off x="2823461" y="2653867"/>
              <a:ext cx="1321626" cy="664586"/>
            </a:xfrm>
            <a:prstGeom prst="rect">
              <a:avLst/>
            </a:prstGeom>
            <a:solidFill>
              <a:schemeClr val="bg1"/>
            </a:solidFill>
          </p:spPr>
          <p:txBody>
            <a:bodyPr wrap="square" lIns="182880" tIns="91440" rIns="182880" bIns="91440" rtlCol="0" anchor="ctr" anchorCtr="0">
              <a:noAutofit/>
            </a:bodyPr>
            <a:lstStyle/>
            <a:p>
              <a:pPr algn="ctr"/>
              <a:r>
                <a:rPr lang="en-US" sz="1400" dirty="0"/>
                <a:t>Abusive Supervision</a:t>
              </a:r>
            </a:p>
          </p:txBody>
        </p:sp>
        <p:sp>
          <p:nvSpPr>
            <p:cNvPr id="24" name="TextBox 23">
              <a:extLst>
                <a:ext uri="{FF2B5EF4-FFF2-40B4-BE49-F238E27FC236}">
                  <a16:creationId xmlns:a16="http://schemas.microsoft.com/office/drawing/2014/main" id="{D447C47C-D462-C5BE-FD7F-95429C7C7B2B}"/>
                </a:ext>
              </a:extLst>
            </p:cNvPr>
            <p:cNvSpPr txBox="1"/>
            <p:nvPr/>
          </p:nvSpPr>
          <p:spPr>
            <a:xfrm>
              <a:off x="4253410" y="2662968"/>
              <a:ext cx="1321626" cy="664586"/>
            </a:xfrm>
            <a:prstGeom prst="rect">
              <a:avLst/>
            </a:prstGeom>
            <a:solidFill>
              <a:schemeClr val="bg1"/>
            </a:solidFill>
          </p:spPr>
          <p:txBody>
            <a:bodyPr wrap="square" lIns="182880" tIns="91440" rIns="182880" bIns="91440" rtlCol="0" anchor="ctr" anchorCtr="0">
              <a:noAutofit/>
            </a:bodyPr>
            <a:lstStyle/>
            <a:p>
              <a:pPr algn="ctr"/>
              <a:r>
                <a:rPr lang="en-US" sz="1400" dirty="0"/>
                <a:t>Expectation Alignment</a:t>
              </a:r>
            </a:p>
          </p:txBody>
        </p:sp>
      </p:grpSp>
      <p:sp>
        <p:nvSpPr>
          <p:cNvPr id="29" name="TextBox 28">
            <a:extLst>
              <a:ext uri="{FF2B5EF4-FFF2-40B4-BE49-F238E27FC236}">
                <a16:creationId xmlns:a16="http://schemas.microsoft.com/office/drawing/2014/main" id="{9F291302-2724-D777-0F20-D3BFD84A8F68}"/>
              </a:ext>
            </a:extLst>
          </p:cNvPr>
          <p:cNvSpPr txBox="1"/>
          <p:nvPr/>
        </p:nvSpPr>
        <p:spPr>
          <a:xfrm>
            <a:off x="966586" y="5942494"/>
            <a:ext cx="1795856" cy="358216"/>
          </a:xfrm>
          <a:prstGeom prst="rect">
            <a:avLst/>
          </a:prstGeom>
          <a:solidFill>
            <a:schemeClr val="bg1"/>
          </a:solidFill>
        </p:spPr>
        <p:txBody>
          <a:bodyPr wrap="square" lIns="182880" tIns="91440" rIns="182880" bIns="91440" rtlCol="0" anchor="ctr" anchorCtr="0">
            <a:noAutofit/>
          </a:bodyPr>
          <a:lstStyle/>
          <a:p>
            <a:pPr algn="ctr"/>
            <a:r>
              <a:rPr lang="en-US" sz="1400" dirty="0"/>
              <a:t>Intent to Quit</a:t>
            </a:r>
          </a:p>
        </p:txBody>
      </p:sp>
      <p:sp>
        <p:nvSpPr>
          <p:cNvPr id="44" name="TextBox 43">
            <a:extLst>
              <a:ext uri="{FF2B5EF4-FFF2-40B4-BE49-F238E27FC236}">
                <a16:creationId xmlns:a16="http://schemas.microsoft.com/office/drawing/2014/main" id="{02085ADC-C453-B1BA-AF97-E82BC2931EC6}"/>
              </a:ext>
            </a:extLst>
          </p:cNvPr>
          <p:cNvSpPr txBox="1"/>
          <p:nvPr/>
        </p:nvSpPr>
        <p:spPr>
          <a:xfrm>
            <a:off x="7900140" y="4294831"/>
            <a:ext cx="1996108" cy="467026"/>
          </a:xfrm>
          <a:prstGeom prst="rect">
            <a:avLst/>
          </a:prstGeom>
          <a:solidFill>
            <a:schemeClr val="bg1"/>
          </a:solidFill>
        </p:spPr>
        <p:txBody>
          <a:bodyPr wrap="square" lIns="182880" tIns="91440" rIns="182880" bIns="91440" rtlCol="0" anchor="ctr" anchorCtr="0">
            <a:noAutofit/>
          </a:bodyPr>
          <a:lstStyle/>
          <a:p>
            <a:pPr algn="ctr"/>
            <a:r>
              <a:rPr lang="en-US" sz="1400" dirty="0"/>
              <a:t>Motivation</a:t>
            </a:r>
          </a:p>
        </p:txBody>
      </p:sp>
      <p:sp>
        <p:nvSpPr>
          <p:cNvPr id="56" name="TextBox 55">
            <a:extLst>
              <a:ext uri="{FF2B5EF4-FFF2-40B4-BE49-F238E27FC236}">
                <a16:creationId xmlns:a16="http://schemas.microsoft.com/office/drawing/2014/main" id="{715D5152-B8DA-24F9-0F5F-6D7F4AC39854}"/>
              </a:ext>
            </a:extLst>
          </p:cNvPr>
          <p:cNvSpPr txBox="1"/>
          <p:nvPr/>
        </p:nvSpPr>
        <p:spPr>
          <a:xfrm>
            <a:off x="2936733" y="5946502"/>
            <a:ext cx="3393554" cy="358216"/>
          </a:xfrm>
          <a:prstGeom prst="rect">
            <a:avLst/>
          </a:prstGeom>
          <a:solidFill>
            <a:schemeClr val="bg1"/>
          </a:solidFill>
        </p:spPr>
        <p:txBody>
          <a:bodyPr wrap="square" lIns="182880" tIns="91440" rIns="182880" bIns="91440" rtlCol="0" anchor="ctr" anchorCtr="0">
            <a:noAutofit/>
          </a:bodyPr>
          <a:lstStyle/>
          <a:p>
            <a:pPr algn="ctr"/>
            <a:r>
              <a:rPr lang="en-US" sz="1400" dirty="0"/>
              <a:t>Mental Health</a:t>
            </a:r>
          </a:p>
        </p:txBody>
      </p:sp>
      <p:sp>
        <p:nvSpPr>
          <p:cNvPr id="57" name="TextBox 56">
            <a:extLst>
              <a:ext uri="{FF2B5EF4-FFF2-40B4-BE49-F238E27FC236}">
                <a16:creationId xmlns:a16="http://schemas.microsoft.com/office/drawing/2014/main" id="{3D9152FA-BB1D-F32E-2BEF-575B9548C660}"/>
              </a:ext>
            </a:extLst>
          </p:cNvPr>
          <p:cNvSpPr txBox="1"/>
          <p:nvPr/>
        </p:nvSpPr>
        <p:spPr>
          <a:xfrm>
            <a:off x="6570678" y="5923043"/>
            <a:ext cx="3323178" cy="381675"/>
          </a:xfrm>
          <a:prstGeom prst="rect">
            <a:avLst/>
          </a:prstGeom>
          <a:solidFill>
            <a:schemeClr val="bg1"/>
          </a:solidFill>
        </p:spPr>
        <p:txBody>
          <a:bodyPr wrap="square" lIns="182880" tIns="91440" rIns="182880" bIns="91440" rtlCol="0" anchor="ctr" anchorCtr="0">
            <a:noAutofit/>
          </a:bodyPr>
          <a:lstStyle/>
          <a:p>
            <a:pPr algn="ctr"/>
            <a:r>
              <a:rPr lang="en-US" sz="1400" dirty="0"/>
              <a:t>Physical Health</a:t>
            </a:r>
          </a:p>
        </p:txBody>
      </p:sp>
      <p:sp>
        <p:nvSpPr>
          <p:cNvPr id="3" name="Rectangle 2">
            <a:extLst>
              <a:ext uri="{FF2B5EF4-FFF2-40B4-BE49-F238E27FC236}">
                <a16:creationId xmlns:a16="http://schemas.microsoft.com/office/drawing/2014/main" id="{CD178C71-1D86-01C9-01C1-067A8BE1E54A}"/>
              </a:ext>
            </a:extLst>
          </p:cNvPr>
          <p:cNvSpPr/>
          <p:nvPr/>
        </p:nvSpPr>
        <p:spPr>
          <a:xfrm>
            <a:off x="3079915" y="4027587"/>
            <a:ext cx="4708768" cy="10258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A11A76-9918-960A-958E-F97FB1D4714B}"/>
              </a:ext>
            </a:extLst>
          </p:cNvPr>
          <p:cNvSpPr txBox="1"/>
          <p:nvPr/>
        </p:nvSpPr>
        <p:spPr>
          <a:xfrm>
            <a:off x="6737334" y="4378070"/>
            <a:ext cx="951957" cy="495043"/>
          </a:xfrm>
          <a:prstGeom prst="rect">
            <a:avLst/>
          </a:prstGeom>
          <a:solidFill>
            <a:schemeClr val="bg1"/>
          </a:solidFill>
        </p:spPr>
        <p:txBody>
          <a:bodyPr wrap="square" lIns="182880" tIns="91440" rIns="182880" bIns="91440" rtlCol="0" anchor="ctr" anchorCtr="0">
            <a:noAutofit/>
          </a:bodyPr>
          <a:lstStyle/>
          <a:p>
            <a:pPr algn="ctr"/>
            <a:r>
              <a:rPr lang="en-US" sz="1400" dirty="0"/>
              <a:t>Identity</a:t>
            </a:r>
          </a:p>
        </p:txBody>
      </p:sp>
      <p:sp>
        <p:nvSpPr>
          <p:cNvPr id="42" name="TextBox 41">
            <a:extLst>
              <a:ext uri="{FF2B5EF4-FFF2-40B4-BE49-F238E27FC236}">
                <a16:creationId xmlns:a16="http://schemas.microsoft.com/office/drawing/2014/main" id="{BA6184D9-38AA-F8FD-2658-0534FA6034FC}"/>
              </a:ext>
            </a:extLst>
          </p:cNvPr>
          <p:cNvSpPr txBox="1"/>
          <p:nvPr/>
        </p:nvSpPr>
        <p:spPr>
          <a:xfrm>
            <a:off x="4698408" y="4378070"/>
            <a:ext cx="1915549" cy="495043"/>
          </a:xfrm>
          <a:prstGeom prst="rect">
            <a:avLst/>
          </a:prstGeom>
          <a:solidFill>
            <a:schemeClr val="bg1"/>
          </a:solidFill>
        </p:spPr>
        <p:txBody>
          <a:bodyPr wrap="square" lIns="182880" tIns="91440" rIns="182880" bIns="91440" rtlCol="0" anchor="ctr" anchorCtr="0">
            <a:noAutofit/>
          </a:bodyPr>
          <a:lstStyle/>
          <a:p>
            <a:pPr algn="ctr"/>
            <a:r>
              <a:rPr lang="en-US" sz="1400" dirty="0"/>
              <a:t>Sense of Belonging</a:t>
            </a:r>
          </a:p>
        </p:txBody>
      </p:sp>
      <p:sp>
        <p:nvSpPr>
          <p:cNvPr id="43" name="TextBox 42">
            <a:extLst>
              <a:ext uri="{FF2B5EF4-FFF2-40B4-BE49-F238E27FC236}">
                <a16:creationId xmlns:a16="http://schemas.microsoft.com/office/drawing/2014/main" id="{8F002F4B-5716-130A-BF58-BA79FF386888}"/>
              </a:ext>
            </a:extLst>
          </p:cNvPr>
          <p:cNvSpPr txBox="1"/>
          <p:nvPr/>
        </p:nvSpPr>
        <p:spPr>
          <a:xfrm>
            <a:off x="3206975" y="4378071"/>
            <a:ext cx="1335380" cy="495044"/>
          </a:xfrm>
          <a:prstGeom prst="rect">
            <a:avLst/>
          </a:prstGeom>
          <a:solidFill>
            <a:schemeClr val="bg1"/>
          </a:solidFill>
        </p:spPr>
        <p:txBody>
          <a:bodyPr wrap="square" lIns="182880" tIns="91440" rIns="182880" bIns="91440" rtlCol="0" anchor="ctr" anchorCtr="0">
            <a:noAutofit/>
          </a:bodyPr>
          <a:lstStyle/>
          <a:p>
            <a:pPr algn="ctr"/>
            <a:r>
              <a:rPr lang="en-US" sz="1400" dirty="0"/>
              <a:t>Self-Efficacy </a:t>
            </a:r>
          </a:p>
        </p:txBody>
      </p:sp>
      <p:sp>
        <p:nvSpPr>
          <p:cNvPr id="15" name="TextBox 14">
            <a:extLst>
              <a:ext uri="{FF2B5EF4-FFF2-40B4-BE49-F238E27FC236}">
                <a16:creationId xmlns:a16="http://schemas.microsoft.com/office/drawing/2014/main" id="{CF8EA69E-0976-F788-9845-CC7250C9CA31}"/>
              </a:ext>
            </a:extLst>
          </p:cNvPr>
          <p:cNvSpPr txBox="1"/>
          <p:nvPr/>
        </p:nvSpPr>
        <p:spPr>
          <a:xfrm>
            <a:off x="3130169" y="4027587"/>
            <a:ext cx="4658513" cy="307777"/>
          </a:xfrm>
          <a:prstGeom prst="rect">
            <a:avLst/>
          </a:prstGeom>
          <a:noFill/>
        </p:spPr>
        <p:txBody>
          <a:bodyPr wrap="square" rtlCol="0">
            <a:spAutoFit/>
          </a:bodyPr>
          <a:lstStyle/>
          <a:p>
            <a:pPr algn="ctr"/>
            <a:r>
              <a:rPr lang="en-US" sz="1400" dirty="0">
                <a:solidFill>
                  <a:schemeClr val="bg1"/>
                </a:solidFill>
              </a:rPr>
              <a:t>Disciplinary Self-perceptions</a:t>
            </a:r>
          </a:p>
        </p:txBody>
      </p:sp>
      <p:sp>
        <p:nvSpPr>
          <p:cNvPr id="98" name="Arrow: Circular 97">
            <a:extLst>
              <a:ext uri="{FF2B5EF4-FFF2-40B4-BE49-F238E27FC236}">
                <a16:creationId xmlns:a16="http://schemas.microsoft.com/office/drawing/2014/main" id="{10F91DFD-FF66-DD92-7DBF-0A93529E1FBC}"/>
              </a:ext>
            </a:extLst>
          </p:cNvPr>
          <p:cNvSpPr/>
          <p:nvPr/>
        </p:nvSpPr>
        <p:spPr>
          <a:xfrm>
            <a:off x="10327020" y="2544350"/>
            <a:ext cx="1045029" cy="3444179"/>
          </a:xfrm>
          <a:prstGeom prst="circularArrow">
            <a:avLst>
              <a:gd name="adj1" fmla="val 12500"/>
              <a:gd name="adj2" fmla="val 1142319"/>
              <a:gd name="adj3" fmla="val 20457681"/>
              <a:gd name="adj4" fmla="val 11797241"/>
              <a:gd name="adj5" fmla="val 12500"/>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ircular 98">
            <a:extLst>
              <a:ext uri="{FF2B5EF4-FFF2-40B4-BE49-F238E27FC236}">
                <a16:creationId xmlns:a16="http://schemas.microsoft.com/office/drawing/2014/main" id="{B6C06976-58E2-466C-BFA4-94506F46FB21}"/>
              </a:ext>
            </a:extLst>
          </p:cNvPr>
          <p:cNvSpPr/>
          <p:nvPr/>
        </p:nvSpPr>
        <p:spPr>
          <a:xfrm rot="10800000">
            <a:off x="10348792" y="2696750"/>
            <a:ext cx="1045029" cy="3444179"/>
          </a:xfrm>
          <a:prstGeom prst="circularArrow">
            <a:avLst>
              <a:gd name="adj1" fmla="val 12500"/>
              <a:gd name="adj2" fmla="val 1142319"/>
              <a:gd name="adj3" fmla="val 20457681"/>
              <a:gd name="adj4" fmla="val 11797241"/>
              <a:gd name="adj5" fmla="val 12500"/>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ectangle 103">
            <a:extLst>
              <a:ext uri="{FF2B5EF4-FFF2-40B4-BE49-F238E27FC236}">
                <a16:creationId xmlns:a16="http://schemas.microsoft.com/office/drawing/2014/main" id="{2EA30A87-0049-32AF-FEDD-33768D7B475D}"/>
              </a:ext>
            </a:extLst>
          </p:cNvPr>
          <p:cNvSpPr/>
          <p:nvPr/>
        </p:nvSpPr>
        <p:spPr>
          <a:xfrm>
            <a:off x="589663" y="2067674"/>
            <a:ext cx="11254154" cy="289289"/>
          </a:xfrm>
          <a:prstGeom prst="rect">
            <a:avLst/>
          </a:prstGeom>
          <a:solidFill>
            <a:srgbClr val="156082">
              <a:alpha val="3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u="sng" dirty="0"/>
          </a:p>
        </p:txBody>
      </p:sp>
      <p:sp>
        <p:nvSpPr>
          <p:cNvPr id="105" name="TextBox 104">
            <a:extLst>
              <a:ext uri="{FF2B5EF4-FFF2-40B4-BE49-F238E27FC236}">
                <a16:creationId xmlns:a16="http://schemas.microsoft.com/office/drawing/2014/main" id="{CD454554-55AB-3682-B6F6-DBD8F6EDE50B}"/>
              </a:ext>
            </a:extLst>
          </p:cNvPr>
          <p:cNvSpPr txBox="1"/>
          <p:nvPr/>
        </p:nvSpPr>
        <p:spPr>
          <a:xfrm>
            <a:off x="589664" y="2054807"/>
            <a:ext cx="11278430" cy="307777"/>
          </a:xfrm>
          <a:prstGeom prst="rect">
            <a:avLst/>
          </a:prstGeom>
          <a:noFill/>
        </p:spPr>
        <p:txBody>
          <a:bodyPr wrap="square" rtlCol="0">
            <a:spAutoFit/>
          </a:bodyPr>
          <a:lstStyle/>
          <a:p>
            <a:r>
              <a:rPr lang="en-US" sz="1400" dirty="0">
                <a:solidFill>
                  <a:schemeClr val="bg1"/>
                </a:solidFill>
              </a:rPr>
              <a:t>       Program Experiences</a:t>
            </a:r>
          </a:p>
        </p:txBody>
      </p:sp>
      <p:sp>
        <p:nvSpPr>
          <p:cNvPr id="107" name="Arrow: Down 106">
            <a:extLst>
              <a:ext uri="{FF2B5EF4-FFF2-40B4-BE49-F238E27FC236}">
                <a16:creationId xmlns:a16="http://schemas.microsoft.com/office/drawing/2014/main" id="{C1B3200D-4707-5D0F-3268-5ED86813FF84}"/>
              </a:ext>
            </a:extLst>
          </p:cNvPr>
          <p:cNvSpPr/>
          <p:nvPr/>
        </p:nvSpPr>
        <p:spPr>
          <a:xfrm>
            <a:off x="10704727" y="1881488"/>
            <a:ext cx="333158" cy="638391"/>
          </a:xfrm>
          <a:prstGeom prst="down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005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7C75-2F59-1103-E051-887C0D8AEE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8B76D5-9C72-BE79-3D21-D4A6BCA5ED0D}"/>
              </a:ext>
            </a:extLst>
          </p:cNvPr>
          <p:cNvSpPr/>
          <p:nvPr/>
        </p:nvSpPr>
        <p:spPr>
          <a:xfrm>
            <a:off x="8709" y="0"/>
            <a:ext cx="12252960" cy="685275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Graduation cap and gown on hanger">
            <a:extLst>
              <a:ext uri="{FF2B5EF4-FFF2-40B4-BE49-F238E27FC236}">
                <a16:creationId xmlns:a16="http://schemas.microsoft.com/office/drawing/2014/main" id="{9FD21B60-C81B-F8C0-4CE5-94499B4968C2}"/>
              </a:ext>
            </a:extLst>
          </p:cNvPr>
          <p:cNvPicPr>
            <a:picLocks noChangeAspect="1"/>
          </p:cNvPicPr>
          <p:nvPr/>
        </p:nvPicPr>
        <p:blipFill>
          <a:blip r:embed="rId3">
            <a:duotone>
              <a:prstClr val="black"/>
              <a:schemeClr val="accent1">
                <a:tint val="45000"/>
                <a:satMod val="400000"/>
              </a:schemeClr>
            </a:duotone>
            <a:alphaModFix amt="20000"/>
            <a:extLst>
              <a:ext uri="{28A0092B-C50C-407E-A947-70E740481C1C}">
                <a14:useLocalDpi xmlns:a14="http://schemas.microsoft.com/office/drawing/2010/main" val="0"/>
              </a:ext>
            </a:extLst>
          </a:blip>
          <a:srcRect t="7553" b="8178"/>
          <a:stretch>
            <a:fillRect/>
          </a:stretch>
        </p:blipFill>
        <p:spPr>
          <a:xfrm>
            <a:off x="24475" y="10"/>
            <a:ext cx="12252960" cy="6857990"/>
          </a:xfrm>
          <a:prstGeom prst="rect">
            <a:avLst/>
          </a:prstGeom>
        </p:spPr>
      </p:pic>
      <p:sp>
        <p:nvSpPr>
          <p:cNvPr id="7" name="Slide Number Placeholder 6">
            <a:extLst>
              <a:ext uri="{FF2B5EF4-FFF2-40B4-BE49-F238E27FC236}">
                <a16:creationId xmlns:a16="http://schemas.microsoft.com/office/drawing/2014/main" id="{58D701EF-0C0F-646C-B7E1-0396354C6286}"/>
              </a:ext>
            </a:extLst>
          </p:cNvPr>
          <p:cNvSpPr>
            <a:spLocks noGrp="1"/>
          </p:cNvSpPr>
          <p:nvPr>
            <p:ph type="sldNum" sz="quarter" idx="12"/>
          </p:nvPr>
        </p:nvSpPr>
        <p:spPr>
          <a:xfrm>
            <a:off x="11549743" y="6487630"/>
            <a:ext cx="609899" cy="365125"/>
          </a:xfrm>
        </p:spPr>
        <p:txBody>
          <a:bodyPr/>
          <a:lstStyle/>
          <a:p>
            <a:r>
              <a:rPr lang="en-US" sz="1400" dirty="0">
                <a:solidFill>
                  <a:schemeClr val="bg1"/>
                </a:solidFill>
              </a:rPr>
              <a:t>- </a:t>
            </a:r>
            <a:fld id="{E1C13079-9C97-4022-AE6E-A146CC3A3941}" type="slidenum">
              <a:rPr lang="en-US" sz="1400" smtClean="0">
                <a:solidFill>
                  <a:schemeClr val="bg1"/>
                </a:solidFill>
              </a:rPr>
              <a:t>46</a:t>
            </a:fld>
            <a:r>
              <a:rPr lang="en-US" sz="1400" dirty="0">
                <a:solidFill>
                  <a:schemeClr val="bg1"/>
                </a:solidFill>
              </a:rPr>
              <a:t> -</a:t>
            </a:r>
          </a:p>
        </p:txBody>
      </p:sp>
      <p:sp>
        <p:nvSpPr>
          <p:cNvPr id="2" name="Title 1">
            <a:extLst>
              <a:ext uri="{FF2B5EF4-FFF2-40B4-BE49-F238E27FC236}">
                <a16:creationId xmlns:a16="http://schemas.microsoft.com/office/drawing/2014/main" id="{0120A9D7-FF14-77C7-2538-48758F5ED771}"/>
              </a:ext>
            </a:extLst>
          </p:cNvPr>
          <p:cNvSpPr>
            <a:spLocks noGrp="1"/>
          </p:cNvSpPr>
          <p:nvPr>
            <p:ph type="title"/>
          </p:nvPr>
        </p:nvSpPr>
        <p:spPr>
          <a:xfrm>
            <a:off x="493550" y="1702257"/>
            <a:ext cx="6337962" cy="3008639"/>
          </a:xfrm>
          <a:noFill/>
        </p:spPr>
        <p:txBody>
          <a:bodyPr>
            <a:noAutofit/>
          </a:bodyPr>
          <a:lstStyle/>
          <a:p>
            <a:pPr algn="ctr"/>
            <a:r>
              <a:rPr lang="en-US" sz="8800" dirty="0">
                <a:solidFill>
                  <a:srgbClr val="F8DC62"/>
                </a:solidFill>
                <a:latin typeface="Segoe UI Black" panose="020B0A02040204020203" pitchFamily="34" charset="0"/>
                <a:ea typeface="Segoe UI Black" panose="020B0A02040204020203" pitchFamily="34" charset="0"/>
                <a:cs typeface="Calibri" panose="020F0502020204030204" pitchFamily="34" charset="0"/>
              </a:rPr>
              <a:t>Questions?</a:t>
            </a:r>
          </a:p>
        </p:txBody>
      </p:sp>
      <p:sp>
        <p:nvSpPr>
          <p:cNvPr id="6" name="TextBox 5">
            <a:extLst>
              <a:ext uri="{FF2B5EF4-FFF2-40B4-BE49-F238E27FC236}">
                <a16:creationId xmlns:a16="http://schemas.microsoft.com/office/drawing/2014/main" id="{7EAEA1F3-707D-EE5E-5FB0-88D8D233FFEF}"/>
              </a:ext>
            </a:extLst>
          </p:cNvPr>
          <p:cNvSpPr txBox="1"/>
          <p:nvPr/>
        </p:nvSpPr>
        <p:spPr>
          <a:xfrm>
            <a:off x="7429895" y="1413859"/>
            <a:ext cx="4257040" cy="1200329"/>
          </a:xfrm>
          <a:prstGeom prst="rect">
            <a:avLst/>
          </a:prstGeom>
          <a:noFill/>
        </p:spPr>
        <p:txBody>
          <a:bodyPr wrap="square" rtlCol="0">
            <a:spAutoFit/>
          </a:bodyPr>
          <a:lstStyle/>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John Gonzalez</a:t>
            </a:r>
          </a:p>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Director</a:t>
            </a:r>
          </a:p>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Rackham Institutional Research</a:t>
            </a:r>
          </a:p>
          <a:p>
            <a:pPr algn="ctr"/>
            <a:r>
              <a:rPr lang="en-US" dirty="0">
                <a:solidFill>
                  <a:srgbClr val="FCF0BC"/>
                </a:solidFill>
                <a:latin typeface="Franklin Gothic Book" panose="020B0503020102020204" pitchFamily="34" charset="0"/>
                <a:ea typeface="Open Sans SemiBold" panose="020B0706030804020204" pitchFamily="34" charset="0"/>
                <a:cs typeface="Open Sans SemiBold" panose="020B0706030804020204" pitchFamily="34" charset="0"/>
              </a:rPr>
              <a:t>jagonza@umich.edu</a:t>
            </a:r>
          </a:p>
        </p:txBody>
      </p:sp>
      <p:sp>
        <p:nvSpPr>
          <p:cNvPr id="8" name="TextBox 7">
            <a:extLst>
              <a:ext uri="{FF2B5EF4-FFF2-40B4-BE49-F238E27FC236}">
                <a16:creationId xmlns:a16="http://schemas.microsoft.com/office/drawing/2014/main" id="{BA052A2F-1B71-845A-80D9-EB8B40CB6E2E}"/>
              </a:ext>
            </a:extLst>
          </p:cNvPr>
          <p:cNvSpPr txBox="1"/>
          <p:nvPr/>
        </p:nvSpPr>
        <p:spPr>
          <a:xfrm>
            <a:off x="6512955" y="4028037"/>
            <a:ext cx="6090920" cy="1200329"/>
          </a:xfrm>
          <a:prstGeom prst="rect">
            <a:avLst/>
          </a:prstGeom>
          <a:noFill/>
        </p:spPr>
        <p:txBody>
          <a:bodyPr wrap="square" rtlCol="0">
            <a:spAutoFit/>
          </a:bodyPr>
          <a:lstStyle/>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Allyson Flaster</a:t>
            </a:r>
          </a:p>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Senior Research Analyst </a:t>
            </a:r>
          </a:p>
          <a:p>
            <a:pPr algn="ctr"/>
            <a:r>
              <a:rPr lang="en-US"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rPr>
              <a:t>Rackham Institutional Research</a:t>
            </a:r>
          </a:p>
          <a:p>
            <a:pPr algn="ctr"/>
            <a:r>
              <a:rPr lang="en-US" dirty="0">
                <a:solidFill>
                  <a:srgbClr val="FCF0BC"/>
                </a:solidFill>
                <a:latin typeface="Franklin Gothic Book" panose="020B0503020102020204" pitchFamily="34" charset="0"/>
                <a:ea typeface="Open Sans SemiBold" panose="020B0706030804020204" pitchFamily="34" charset="0"/>
                <a:cs typeface="Open Sans SemiBold" panose="020B0706030804020204" pitchFamily="34" charset="0"/>
              </a:rPr>
              <a:t>aflaster@umich.edu</a:t>
            </a:r>
          </a:p>
        </p:txBody>
      </p:sp>
    </p:spTree>
    <p:extLst>
      <p:ext uri="{BB962C8B-B14F-4D97-AF65-F5344CB8AC3E}">
        <p14:creationId xmlns:p14="http://schemas.microsoft.com/office/powerpoint/2010/main" val="3196828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BB73-793B-E051-A669-38EE192734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8484E0-DEC8-0737-7C85-A95A9F5DF14A}"/>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64ED9-9442-395D-38D5-A4084BE46ED2}"/>
              </a:ext>
            </a:extLst>
          </p:cNvPr>
          <p:cNvSpPr>
            <a:spLocks noGrp="1"/>
          </p:cNvSpPr>
          <p:nvPr>
            <p:ph type="title"/>
          </p:nvPr>
        </p:nvSpPr>
        <p:spPr>
          <a:xfrm>
            <a:off x="259080" y="248336"/>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Study Development</a:t>
            </a:r>
          </a:p>
        </p:txBody>
      </p:sp>
      <p:pic>
        <p:nvPicPr>
          <p:cNvPr id="6" name="Content Placeholder 5" descr="A white letter on a black background">
            <a:extLst>
              <a:ext uri="{FF2B5EF4-FFF2-40B4-BE49-F238E27FC236}">
                <a16:creationId xmlns:a16="http://schemas.microsoft.com/office/drawing/2014/main" id="{8C549324-0F76-87AA-C314-2FC1E8064F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089C1EAB-5362-5A27-08A6-1862E6927C26}"/>
              </a:ext>
            </a:extLst>
          </p:cNvPr>
          <p:cNvSpPr>
            <a:spLocks noGrp="1"/>
          </p:cNvSpPr>
          <p:nvPr>
            <p:ph type="sldNum" sz="quarter" idx="12"/>
          </p:nvPr>
        </p:nvSpPr>
        <p:spPr>
          <a:xfrm>
            <a:off x="11509131" y="6487630"/>
            <a:ext cx="650511" cy="365125"/>
          </a:xfrm>
        </p:spPr>
        <p:txBody>
          <a:bodyPr/>
          <a:lstStyle/>
          <a:p>
            <a:r>
              <a:rPr lang="en-US" sz="1400" dirty="0">
                <a:solidFill>
                  <a:schemeClr val="bg1"/>
                </a:solidFill>
              </a:rPr>
              <a:t>- </a:t>
            </a:r>
            <a:fld id="{E1C13079-9C97-4022-AE6E-A146CC3A3941}" type="slidenum">
              <a:rPr lang="en-US" sz="1400" smtClean="0">
                <a:solidFill>
                  <a:schemeClr val="bg1"/>
                </a:solidFill>
              </a:rPr>
              <a:t>47</a:t>
            </a:fld>
            <a:r>
              <a:rPr lang="en-US" sz="1400" dirty="0">
                <a:solidFill>
                  <a:schemeClr val="bg1"/>
                </a:solidFill>
              </a:rPr>
              <a:t> -</a:t>
            </a:r>
          </a:p>
        </p:txBody>
      </p:sp>
      <p:grpSp>
        <p:nvGrpSpPr>
          <p:cNvPr id="20" name="Group 19">
            <a:extLst>
              <a:ext uri="{FF2B5EF4-FFF2-40B4-BE49-F238E27FC236}">
                <a16:creationId xmlns:a16="http://schemas.microsoft.com/office/drawing/2014/main" id="{3AF2361F-20BE-B955-DF7F-EA50135E1F24}"/>
              </a:ext>
            </a:extLst>
          </p:cNvPr>
          <p:cNvGrpSpPr/>
          <p:nvPr/>
        </p:nvGrpSpPr>
        <p:grpSpPr>
          <a:xfrm>
            <a:off x="1333099" y="2294125"/>
            <a:ext cx="2492943" cy="2710193"/>
            <a:chOff x="1333099" y="2429220"/>
            <a:chExt cx="2492943" cy="2710193"/>
          </a:xfrm>
        </p:grpSpPr>
        <p:sp>
          <p:nvSpPr>
            <p:cNvPr id="8" name="TextBox 7">
              <a:extLst>
                <a:ext uri="{FF2B5EF4-FFF2-40B4-BE49-F238E27FC236}">
                  <a16:creationId xmlns:a16="http://schemas.microsoft.com/office/drawing/2014/main" id="{C37082C3-1ED6-52E1-CB87-3695FA90D69B}"/>
                </a:ext>
              </a:extLst>
            </p:cNvPr>
            <p:cNvSpPr txBox="1"/>
            <p:nvPr/>
          </p:nvSpPr>
          <p:spPr>
            <a:xfrm>
              <a:off x="1333099" y="2429220"/>
              <a:ext cx="2492943" cy="800219"/>
            </a:xfrm>
            <a:prstGeom prst="rect">
              <a:avLst/>
            </a:prstGeom>
            <a:solidFill>
              <a:schemeClr val="tx2">
                <a:lumMod val="10000"/>
                <a:lumOff val="90000"/>
              </a:schemeClr>
            </a:solidFill>
          </p:spPr>
          <p:txBody>
            <a:bodyPr wrap="square" lIns="182880" tIns="182880" rIns="182880" bIns="182880" rtlCol="0">
              <a:spAutoFit/>
            </a:bodyPr>
            <a:lstStyle/>
            <a:p>
              <a:pPr algn="ctr"/>
              <a:r>
                <a:rPr lang="en-US" sz="1400" dirty="0"/>
                <a:t>Institutional Research Office</a:t>
              </a:r>
            </a:p>
          </p:txBody>
        </p:sp>
        <p:sp>
          <p:nvSpPr>
            <p:cNvPr id="9" name="TextBox 8">
              <a:extLst>
                <a:ext uri="{FF2B5EF4-FFF2-40B4-BE49-F238E27FC236}">
                  <a16:creationId xmlns:a16="http://schemas.microsoft.com/office/drawing/2014/main" id="{89E815DB-C5C6-53CF-7315-086A0DD4386B}"/>
                </a:ext>
              </a:extLst>
            </p:cNvPr>
            <p:cNvSpPr txBox="1"/>
            <p:nvPr/>
          </p:nvSpPr>
          <p:spPr>
            <a:xfrm>
              <a:off x="1333099" y="3384207"/>
              <a:ext cx="2492943" cy="584775"/>
            </a:xfrm>
            <a:prstGeom prst="rect">
              <a:avLst/>
            </a:prstGeom>
            <a:solidFill>
              <a:schemeClr val="tx2">
                <a:lumMod val="10000"/>
                <a:lumOff val="90000"/>
              </a:schemeClr>
            </a:solidFill>
          </p:spPr>
          <p:txBody>
            <a:bodyPr wrap="square" lIns="182880" tIns="182880" rIns="182880" bIns="182880" rtlCol="0">
              <a:spAutoFit/>
            </a:bodyPr>
            <a:lstStyle/>
            <a:p>
              <a:pPr algn="ctr"/>
              <a:r>
                <a:rPr lang="en-US" sz="1400" dirty="0"/>
                <a:t>Dean’s Office</a:t>
              </a:r>
            </a:p>
          </p:txBody>
        </p:sp>
        <p:sp>
          <p:nvSpPr>
            <p:cNvPr id="10" name="TextBox 9">
              <a:extLst>
                <a:ext uri="{FF2B5EF4-FFF2-40B4-BE49-F238E27FC236}">
                  <a16:creationId xmlns:a16="http://schemas.microsoft.com/office/drawing/2014/main" id="{8FD8829B-D305-B116-5BA5-7F7358DE30AF}"/>
                </a:ext>
              </a:extLst>
            </p:cNvPr>
            <p:cNvSpPr txBox="1"/>
            <p:nvPr/>
          </p:nvSpPr>
          <p:spPr>
            <a:xfrm>
              <a:off x="1333099" y="4123750"/>
              <a:ext cx="2492943" cy="1015663"/>
            </a:xfrm>
            <a:prstGeom prst="rect">
              <a:avLst/>
            </a:prstGeom>
            <a:solidFill>
              <a:schemeClr val="tx2">
                <a:lumMod val="10000"/>
                <a:lumOff val="90000"/>
              </a:schemeClr>
            </a:solidFill>
          </p:spPr>
          <p:txBody>
            <a:bodyPr wrap="square" lIns="182880" tIns="182880" rIns="182880" bIns="182880" rtlCol="0">
              <a:spAutoFit/>
            </a:bodyPr>
            <a:lstStyle/>
            <a:p>
              <a:pPr algn="ctr"/>
              <a:r>
                <a:rPr lang="en-US" sz="1400" dirty="0"/>
                <a:t>Partnerships for Access, Community, and Excellence Team</a:t>
              </a:r>
            </a:p>
          </p:txBody>
        </p:sp>
      </p:grpSp>
      <p:sp>
        <p:nvSpPr>
          <p:cNvPr id="11" name="TextBox 10">
            <a:extLst>
              <a:ext uri="{FF2B5EF4-FFF2-40B4-BE49-F238E27FC236}">
                <a16:creationId xmlns:a16="http://schemas.microsoft.com/office/drawing/2014/main" id="{5AED0637-C972-17CC-4DB5-334A370C0B1B}"/>
              </a:ext>
            </a:extLst>
          </p:cNvPr>
          <p:cNvSpPr txBox="1"/>
          <p:nvPr/>
        </p:nvSpPr>
        <p:spPr>
          <a:xfrm>
            <a:off x="1029903" y="1455764"/>
            <a:ext cx="3099335" cy="646331"/>
          </a:xfrm>
          <a:prstGeom prst="rect">
            <a:avLst/>
          </a:prstGeom>
          <a:solidFill>
            <a:schemeClr val="tx2">
              <a:lumMod val="10000"/>
              <a:lumOff val="90000"/>
            </a:schemeClr>
          </a:solidFill>
        </p:spPr>
        <p:txBody>
          <a:bodyPr wrap="square" lIns="182880" tIns="182880" rIns="182880" bIns="182880" rtlCol="0">
            <a:spAutoFit/>
          </a:bodyPr>
          <a:lstStyle/>
          <a:p>
            <a:pPr algn="ctr"/>
            <a:r>
              <a:rPr lang="en-US" dirty="0"/>
              <a:t>Rackham Staff</a:t>
            </a:r>
          </a:p>
        </p:txBody>
      </p:sp>
      <p:sp>
        <p:nvSpPr>
          <p:cNvPr id="12" name="TextBox 11">
            <a:extLst>
              <a:ext uri="{FF2B5EF4-FFF2-40B4-BE49-F238E27FC236}">
                <a16:creationId xmlns:a16="http://schemas.microsoft.com/office/drawing/2014/main" id="{38686FB6-5BFC-8C23-416A-D548B2E076CD}"/>
              </a:ext>
            </a:extLst>
          </p:cNvPr>
          <p:cNvSpPr txBox="1"/>
          <p:nvPr/>
        </p:nvSpPr>
        <p:spPr>
          <a:xfrm>
            <a:off x="4531899" y="1455764"/>
            <a:ext cx="3099335" cy="646331"/>
          </a:xfrm>
          <a:prstGeom prst="rect">
            <a:avLst/>
          </a:prstGeom>
          <a:solidFill>
            <a:schemeClr val="bg2">
              <a:lumMod val="90000"/>
            </a:schemeClr>
          </a:solidFill>
        </p:spPr>
        <p:txBody>
          <a:bodyPr wrap="square" lIns="182880" tIns="182880" rIns="182880" bIns="182880" rtlCol="0">
            <a:spAutoFit/>
          </a:bodyPr>
          <a:lstStyle/>
          <a:p>
            <a:pPr algn="ctr"/>
            <a:r>
              <a:rPr lang="en-US" dirty="0"/>
              <a:t>Faculty Advisory Board</a:t>
            </a:r>
          </a:p>
        </p:txBody>
      </p:sp>
      <p:sp>
        <p:nvSpPr>
          <p:cNvPr id="17" name="TextBox 16">
            <a:extLst>
              <a:ext uri="{FF2B5EF4-FFF2-40B4-BE49-F238E27FC236}">
                <a16:creationId xmlns:a16="http://schemas.microsoft.com/office/drawing/2014/main" id="{B6C797C1-25C9-D291-25F4-7F25FC47D1CC}"/>
              </a:ext>
            </a:extLst>
          </p:cNvPr>
          <p:cNvSpPr txBox="1"/>
          <p:nvPr/>
        </p:nvSpPr>
        <p:spPr>
          <a:xfrm>
            <a:off x="7956888" y="1455764"/>
            <a:ext cx="3099335" cy="646331"/>
          </a:xfrm>
          <a:prstGeom prst="rect">
            <a:avLst/>
          </a:prstGeom>
          <a:solidFill>
            <a:srgbClr val="FCF0BC"/>
          </a:solidFill>
        </p:spPr>
        <p:txBody>
          <a:bodyPr wrap="square" lIns="182880" tIns="182880" rIns="182880" bIns="182880" rtlCol="0">
            <a:spAutoFit/>
          </a:bodyPr>
          <a:lstStyle/>
          <a:p>
            <a:pPr algn="ctr"/>
            <a:r>
              <a:rPr lang="en-US" dirty="0"/>
              <a:t>Student Input</a:t>
            </a:r>
          </a:p>
        </p:txBody>
      </p:sp>
      <p:grpSp>
        <p:nvGrpSpPr>
          <p:cNvPr id="21" name="Group 20">
            <a:extLst>
              <a:ext uri="{FF2B5EF4-FFF2-40B4-BE49-F238E27FC236}">
                <a16:creationId xmlns:a16="http://schemas.microsoft.com/office/drawing/2014/main" id="{05DD7F9C-63FD-34D0-D4B7-7E618E93A19E}"/>
              </a:ext>
            </a:extLst>
          </p:cNvPr>
          <p:cNvGrpSpPr/>
          <p:nvPr/>
        </p:nvGrpSpPr>
        <p:grpSpPr>
          <a:xfrm>
            <a:off x="4835095" y="2294125"/>
            <a:ext cx="2492943" cy="3718660"/>
            <a:chOff x="4835095" y="2294125"/>
            <a:chExt cx="2492943" cy="3718660"/>
          </a:xfrm>
        </p:grpSpPr>
        <p:sp>
          <p:nvSpPr>
            <p:cNvPr id="13" name="TextBox 12">
              <a:extLst>
                <a:ext uri="{FF2B5EF4-FFF2-40B4-BE49-F238E27FC236}">
                  <a16:creationId xmlns:a16="http://schemas.microsoft.com/office/drawing/2014/main" id="{EADFE427-1B8F-8935-B567-2FB3682C0377}"/>
                </a:ext>
              </a:extLst>
            </p:cNvPr>
            <p:cNvSpPr txBox="1"/>
            <p:nvPr/>
          </p:nvSpPr>
          <p:spPr>
            <a:xfrm>
              <a:off x="4835095" y="4755906"/>
              <a:ext cx="2492943" cy="584775"/>
            </a:xfrm>
            <a:prstGeom prst="rect">
              <a:avLst/>
            </a:prstGeom>
            <a:solidFill>
              <a:schemeClr val="bg2">
                <a:lumMod val="90000"/>
              </a:schemeClr>
            </a:solidFill>
          </p:spPr>
          <p:txBody>
            <a:bodyPr wrap="square" lIns="182880" tIns="182880" rIns="182880" bIns="182880" rtlCol="0">
              <a:spAutoFit/>
            </a:bodyPr>
            <a:lstStyle/>
            <a:p>
              <a:pPr algn="ctr"/>
              <a:r>
                <a:rPr lang="en-US" sz="1400" dirty="0"/>
                <a:t>Marsal School of Education</a:t>
              </a:r>
            </a:p>
          </p:txBody>
        </p:sp>
        <p:sp>
          <p:nvSpPr>
            <p:cNvPr id="14" name="TextBox 13">
              <a:extLst>
                <a:ext uri="{FF2B5EF4-FFF2-40B4-BE49-F238E27FC236}">
                  <a16:creationId xmlns:a16="http://schemas.microsoft.com/office/drawing/2014/main" id="{128AF79A-261C-FE4F-5A7E-B3C7F83F2E71}"/>
                </a:ext>
              </a:extLst>
            </p:cNvPr>
            <p:cNvSpPr txBox="1"/>
            <p:nvPr/>
          </p:nvSpPr>
          <p:spPr>
            <a:xfrm>
              <a:off x="4835095" y="5428010"/>
              <a:ext cx="2492943" cy="584775"/>
            </a:xfrm>
            <a:prstGeom prst="rect">
              <a:avLst/>
            </a:prstGeom>
            <a:solidFill>
              <a:schemeClr val="bg2">
                <a:lumMod val="90000"/>
              </a:schemeClr>
            </a:solidFill>
          </p:spPr>
          <p:txBody>
            <a:bodyPr wrap="square" lIns="182880" tIns="182880" rIns="182880" bIns="182880" rtlCol="0">
              <a:spAutoFit/>
            </a:bodyPr>
            <a:lstStyle/>
            <a:p>
              <a:pPr algn="ctr"/>
              <a:r>
                <a:rPr lang="en-US" sz="1400" dirty="0"/>
                <a:t>School of Public Health</a:t>
              </a:r>
            </a:p>
          </p:txBody>
        </p:sp>
        <p:sp>
          <p:nvSpPr>
            <p:cNvPr id="15" name="TextBox 14">
              <a:extLst>
                <a:ext uri="{FF2B5EF4-FFF2-40B4-BE49-F238E27FC236}">
                  <a16:creationId xmlns:a16="http://schemas.microsoft.com/office/drawing/2014/main" id="{54C512D0-7F44-496B-AA18-53E87E8157CD}"/>
                </a:ext>
              </a:extLst>
            </p:cNvPr>
            <p:cNvSpPr txBox="1"/>
            <p:nvPr/>
          </p:nvSpPr>
          <p:spPr>
            <a:xfrm>
              <a:off x="4835095" y="3178882"/>
              <a:ext cx="2492943" cy="584775"/>
            </a:xfrm>
            <a:prstGeom prst="rect">
              <a:avLst/>
            </a:prstGeom>
            <a:solidFill>
              <a:schemeClr val="bg2">
                <a:lumMod val="90000"/>
              </a:schemeClr>
            </a:solidFill>
          </p:spPr>
          <p:txBody>
            <a:bodyPr wrap="square" lIns="182880" tIns="182880" rIns="182880" bIns="182880" rtlCol="0">
              <a:spAutoFit/>
            </a:bodyPr>
            <a:lstStyle/>
            <a:p>
              <a:pPr algn="ctr"/>
              <a:r>
                <a:rPr lang="en-US" sz="1400" dirty="0"/>
                <a:t>College of Engineering</a:t>
              </a:r>
            </a:p>
          </p:txBody>
        </p:sp>
        <p:sp>
          <p:nvSpPr>
            <p:cNvPr id="16" name="TextBox 15">
              <a:extLst>
                <a:ext uri="{FF2B5EF4-FFF2-40B4-BE49-F238E27FC236}">
                  <a16:creationId xmlns:a16="http://schemas.microsoft.com/office/drawing/2014/main" id="{F05127D1-82E9-C340-8180-12C5B64B09A9}"/>
                </a:ext>
              </a:extLst>
            </p:cNvPr>
            <p:cNvSpPr txBox="1"/>
            <p:nvPr/>
          </p:nvSpPr>
          <p:spPr>
            <a:xfrm>
              <a:off x="4835095" y="2294125"/>
              <a:ext cx="2492943" cy="800219"/>
            </a:xfrm>
            <a:prstGeom prst="rect">
              <a:avLst/>
            </a:prstGeom>
            <a:solidFill>
              <a:schemeClr val="bg2">
                <a:lumMod val="90000"/>
              </a:schemeClr>
            </a:solidFill>
          </p:spPr>
          <p:txBody>
            <a:bodyPr wrap="square" lIns="182880" tIns="182880" rIns="182880" bIns="182880" rtlCol="0">
              <a:spAutoFit/>
            </a:bodyPr>
            <a:lstStyle/>
            <a:p>
              <a:pPr algn="ctr"/>
              <a:r>
                <a:rPr lang="en-US" sz="1400" dirty="0"/>
                <a:t>Center for Research on Learning and Teaching</a:t>
              </a:r>
            </a:p>
          </p:txBody>
        </p:sp>
        <p:sp>
          <p:nvSpPr>
            <p:cNvPr id="18" name="TextBox 17">
              <a:extLst>
                <a:ext uri="{FF2B5EF4-FFF2-40B4-BE49-F238E27FC236}">
                  <a16:creationId xmlns:a16="http://schemas.microsoft.com/office/drawing/2014/main" id="{B292D967-92EC-F19F-A8E5-C572A6ABE76E}"/>
                </a:ext>
              </a:extLst>
            </p:cNvPr>
            <p:cNvSpPr txBox="1"/>
            <p:nvPr/>
          </p:nvSpPr>
          <p:spPr>
            <a:xfrm>
              <a:off x="4835095" y="3868358"/>
              <a:ext cx="2492943" cy="800219"/>
            </a:xfrm>
            <a:prstGeom prst="rect">
              <a:avLst/>
            </a:prstGeom>
            <a:solidFill>
              <a:schemeClr val="bg2">
                <a:lumMod val="90000"/>
              </a:schemeClr>
            </a:solidFill>
          </p:spPr>
          <p:txBody>
            <a:bodyPr wrap="square" lIns="182880" tIns="182880" rIns="182880" bIns="182880" rtlCol="0">
              <a:spAutoFit/>
            </a:bodyPr>
            <a:lstStyle/>
            <a:p>
              <a:pPr algn="ctr"/>
              <a:r>
                <a:rPr lang="en-US" sz="1400" dirty="0"/>
                <a:t>College of Literature, Science, and the Arts</a:t>
              </a:r>
            </a:p>
          </p:txBody>
        </p:sp>
      </p:grpSp>
      <p:sp>
        <p:nvSpPr>
          <p:cNvPr id="19" name="TextBox 18">
            <a:extLst>
              <a:ext uri="{FF2B5EF4-FFF2-40B4-BE49-F238E27FC236}">
                <a16:creationId xmlns:a16="http://schemas.microsoft.com/office/drawing/2014/main" id="{E1675936-68F4-8A27-FFD8-72736200CB9D}"/>
              </a:ext>
            </a:extLst>
          </p:cNvPr>
          <p:cNvSpPr txBox="1"/>
          <p:nvPr/>
        </p:nvSpPr>
        <p:spPr>
          <a:xfrm>
            <a:off x="8260084" y="2294125"/>
            <a:ext cx="2492943" cy="800219"/>
          </a:xfrm>
          <a:prstGeom prst="rect">
            <a:avLst/>
          </a:prstGeom>
          <a:solidFill>
            <a:srgbClr val="FCF0BC"/>
          </a:solidFill>
        </p:spPr>
        <p:txBody>
          <a:bodyPr wrap="square" lIns="182880" tIns="182880" rIns="182880" bIns="182880" rtlCol="0">
            <a:spAutoFit/>
          </a:bodyPr>
          <a:lstStyle/>
          <a:p>
            <a:pPr algn="ctr"/>
            <a:r>
              <a:rPr lang="en-US" sz="1400" dirty="0"/>
              <a:t>15 focus groups with 93 students</a:t>
            </a:r>
          </a:p>
        </p:txBody>
      </p:sp>
    </p:spTree>
    <p:extLst>
      <p:ext uri="{BB962C8B-B14F-4D97-AF65-F5344CB8AC3E}">
        <p14:creationId xmlns:p14="http://schemas.microsoft.com/office/powerpoint/2010/main" val="3639518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1CD7-C84F-9623-A32C-12B0039089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4544D8-E453-ED75-867E-3BCD0C312D35}"/>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D401A-B8C1-351B-DCA1-1F37D425D2C5}"/>
              </a:ext>
            </a:extLst>
          </p:cNvPr>
          <p:cNvSpPr>
            <a:spLocks noGrp="1"/>
          </p:cNvSpPr>
          <p:nvPr>
            <p:ph type="title"/>
          </p:nvPr>
        </p:nvSpPr>
        <p:spPr>
          <a:xfrm>
            <a:off x="268705" y="254970"/>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Response Rates</a:t>
            </a:r>
          </a:p>
        </p:txBody>
      </p:sp>
      <p:pic>
        <p:nvPicPr>
          <p:cNvPr id="6" name="Content Placeholder 5" descr="A white letter on a black background">
            <a:extLst>
              <a:ext uri="{FF2B5EF4-FFF2-40B4-BE49-F238E27FC236}">
                <a16:creationId xmlns:a16="http://schemas.microsoft.com/office/drawing/2014/main" id="{60B9C720-9FE5-97ED-E218-9079375808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86575B89-4534-AA1F-02E0-FB5D5BD8FA1C}"/>
              </a:ext>
            </a:extLst>
          </p:cNvPr>
          <p:cNvSpPr>
            <a:spLocks noGrp="1"/>
          </p:cNvSpPr>
          <p:nvPr>
            <p:ph type="sldNum" sz="quarter" idx="12"/>
          </p:nvPr>
        </p:nvSpPr>
        <p:spPr>
          <a:xfrm>
            <a:off x="11500338" y="6487630"/>
            <a:ext cx="659304" cy="365125"/>
          </a:xfrm>
        </p:spPr>
        <p:txBody>
          <a:bodyPr/>
          <a:lstStyle/>
          <a:p>
            <a:r>
              <a:rPr lang="en-US" sz="1400" dirty="0">
                <a:solidFill>
                  <a:schemeClr val="bg1"/>
                </a:solidFill>
              </a:rPr>
              <a:t>- </a:t>
            </a:r>
            <a:fld id="{E1C13079-9C97-4022-AE6E-A146CC3A3941}" type="slidenum">
              <a:rPr lang="en-US" sz="1400" smtClean="0">
                <a:solidFill>
                  <a:schemeClr val="bg1"/>
                </a:solidFill>
              </a:rPr>
              <a:t>48</a:t>
            </a:fld>
            <a:r>
              <a:rPr lang="en-US" sz="1400" dirty="0">
                <a:solidFill>
                  <a:schemeClr val="bg1"/>
                </a:solidFill>
              </a:rPr>
              <a:t> -</a:t>
            </a:r>
          </a:p>
        </p:txBody>
      </p:sp>
      <p:sp>
        <p:nvSpPr>
          <p:cNvPr id="3" name="TextBox 2">
            <a:extLst>
              <a:ext uri="{FF2B5EF4-FFF2-40B4-BE49-F238E27FC236}">
                <a16:creationId xmlns:a16="http://schemas.microsoft.com/office/drawing/2014/main" id="{3D6E0FFC-F701-6F07-C545-DAF2C8E0203B}"/>
              </a:ext>
            </a:extLst>
          </p:cNvPr>
          <p:cNvSpPr txBox="1"/>
          <p:nvPr/>
        </p:nvSpPr>
        <p:spPr>
          <a:xfrm>
            <a:off x="807720" y="1536102"/>
            <a:ext cx="10617200" cy="1723549"/>
          </a:xfrm>
          <a:prstGeom prst="rect">
            <a:avLst/>
          </a:prstGeom>
          <a:noFill/>
        </p:spPr>
        <p:txBody>
          <a:bodyPr wrap="square" rtlCol="0">
            <a:spAutoFit/>
          </a:bodyPr>
          <a:lstStyle/>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pic>
        <p:nvPicPr>
          <p:cNvPr id="8" name="Picture 7" descr="A graph of a graph of a graph&#10;&#10;AI-generated content may be incorrect.">
            <a:extLst>
              <a:ext uri="{FF2B5EF4-FFF2-40B4-BE49-F238E27FC236}">
                <a16:creationId xmlns:a16="http://schemas.microsoft.com/office/drawing/2014/main" id="{C7CEC186-0407-95A1-5642-5CFD5D139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0150"/>
            <a:ext cx="12192000" cy="4457700"/>
          </a:xfrm>
          <a:prstGeom prst="rect">
            <a:avLst/>
          </a:prstGeom>
        </p:spPr>
      </p:pic>
    </p:spTree>
    <p:extLst>
      <p:ext uri="{BB962C8B-B14F-4D97-AF65-F5344CB8AC3E}">
        <p14:creationId xmlns:p14="http://schemas.microsoft.com/office/powerpoint/2010/main" val="4174173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DCE9-D4AF-B27D-2A64-7920758E78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49C3C69-D336-3911-FC4D-3EC235DB462C}"/>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8FB3F49-C91E-D46D-7342-8A95725E5FE6}"/>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49</a:t>
            </a:fld>
            <a:r>
              <a:rPr lang="en-US" sz="1400" dirty="0">
                <a:solidFill>
                  <a:schemeClr val="bg1"/>
                </a:solidFill>
              </a:rPr>
              <a:t> -</a:t>
            </a:r>
          </a:p>
        </p:txBody>
      </p:sp>
      <p:graphicFrame>
        <p:nvGraphicFramePr>
          <p:cNvPr id="9" name="Table 8">
            <a:extLst>
              <a:ext uri="{FF2B5EF4-FFF2-40B4-BE49-F238E27FC236}">
                <a16:creationId xmlns:a16="http://schemas.microsoft.com/office/drawing/2014/main" id="{3B3BEC19-7A7E-AE7D-AB15-C1EACAF2DC8D}"/>
              </a:ext>
            </a:extLst>
          </p:cNvPr>
          <p:cNvGraphicFramePr>
            <a:graphicFrameLocks noGrp="1"/>
          </p:cNvGraphicFramePr>
          <p:nvPr>
            <p:extLst>
              <p:ext uri="{D42A27DB-BD31-4B8C-83A1-F6EECF244321}">
                <p14:modId xmlns:p14="http://schemas.microsoft.com/office/powerpoint/2010/main" val="368118946"/>
              </p:ext>
            </p:extLst>
          </p:nvPr>
        </p:nvGraphicFramePr>
        <p:xfrm>
          <a:off x="925830" y="970046"/>
          <a:ext cx="10149840" cy="3688080"/>
        </p:xfrm>
        <a:graphic>
          <a:graphicData uri="http://schemas.openxmlformats.org/drawingml/2006/table">
            <a:tbl>
              <a:tblPr firstRow="1" bandRow="1">
                <a:tableStyleId>{2D5ABB26-0587-4C30-8999-92F81FD0307C}</a:tableStyleId>
              </a:tblPr>
              <a:tblGrid>
                <a:gridCol w="1005840">
                  <a:extLst>
                    <a:ext uri="{9D8B030D-6E8A-4147-A177-3AD203B41FA5}">
                      <a16:colId xmlns:a16="http://schemas.microsoft.com/office/drawing/2014/main" val="256851638"/>
                    </a:ext>
                  </a:extLst>
                </a:gridCol>
                <a:gridCol w="3840480">
                  <a:extLst>
                    <a:ext uri="{9D8B030D-6E8A-4147-A177-3AD203B41FA5}">
                      <a16:colId xmlns:a16="http://schemas.microsoft.com/office/drawing/2014/main" val="3403834565"/>
                    </a:ext>
                  </a:extLst>
                </a:gridCol>
                <a:gridCol w="3840480">
                  <a:extLst>
                    <a:ext uri="{9D8B030D-6E8A-4147-A177-3AD203B41FA5}">
                      <a16:colId xmlns:a16="http://schemas.microsoft.com/office/drawing/2014/main" val="3219797354"/>
                    </a:ext>
                  </a:extLst>
                </a:gridCol>
                <a:gridCol w="1463040">
                  <a:extLst>
                    <a:ext uri="{9D8B030D-6E8A-4147-A177-3AD203B41FA5}">
                      <a16:colId xmlns:a16="http://schemas.microsoft.com/office/drawing/2014/main" val="3762785161"/>
                    </a:ext>
                  </a:extLst>
                </a:gridCol>
              </a:tblGrid>
              <a:tr h="457200">
                <a:tc gridSpan="4">
                  <a:txBody>
                    <a:bodyPr/>
                    <a:lstStyle/>
                    <a:p>
                      <a:pPr algn="ctr"/>
                      <a:r>
                        <a:rPr lang="en-US" b="1" dirty="0">
                          <a:solidFill>
                            <a:schemeClr val="tx1"/>
                          </a:solidFill>
                        </a:rPr>
                        <a:t>Self-Rated Mental Health in Year 1 and Year 5, by Discipline Type</a:t>
                      </a:r>
                    </a:p>
                  </a:txBody>
                  <a:tcPr>
                    <a:solidFill>
                      <a:schemeClr val="bg1"/>
                    </a:solidFill>
                  </a:tcPr>
                </a:tc>
                <a:tc hMerge="1">
                  <a:txBody>
                    <a:bodyPr/>
                    <a:lstStyle/>
                    <a:p>
                      <a:endParaRPr/>
                    </a:p>
                  </a:txBody>
                  <a:tcPr>
                    <a:solidFill>
                      <a:schemeClr val="bg1"/>
                    </a:solidFill>
                  </a:tcPr>
                </a:tc>
                <a:tc hMerge="1">
                  <a:txBody>
                    <a:bodyPr/>
                    <a:lstStyle/>
                    <a:p>
                      <a:pPr algn="ctr"/>
                      <a:endParaRPr lang="en-US" dirty="0">
                        <a:solidFill>
                          <a:schemeClr val="bg1"/>
                        </a:solidFill>
                      </a:endParaRPr>
                    </a:p>
                  </a:txBody>
                  <a:tcPr/>
                </a:tc>
                <a:tc hMerge="1">
                  <a:txBody>
                    <a:bodyPr/>
                    <a:lstStyle/>
                    <a:p>
                      <a:pPr algn="ctr"/>
                      <a:endParaRPr lang="en-US" b="1" dirty="0">
                        <a:solidFill>
                          <a:schemeClr val="tx1"/>
                        </a:solidFill>
                      </a:endParaRPr>
                    </a:p>
                  </a:txBody>
                  <a:tcPr>
                    <a:solidFill>
                      <a:schemeClr val="bg1"/>
                    </a:solidFill>
                  </a:tcPr>
                </a:tc>
                <a:extLst>
                  <a:ext uri="{0D108BD9-81ED-4DB2-BD59-A6C34878D82A}">
                    <a16:rowId xmlns:a16="http://schemas.microsoft.com/office/drawing/2014/main" val="263421035"/>
                  </a:ext>
                </a:extLst>
              </a:tr>
              <a:tr h="548640">
                <a:tc>
                  <a:txBody>
                    <a:bodyPr/>
                    <a:lstStyle/>
                    <a:p>
                      <a:r>
                        <a:rPr lang="en-US" sz="1600" dirty="0">
                          <a:solidFill>
                            <a:schemeClr val="tx1"/>
                          </a:solidFill>
                        </a:rPr>
                        <a:t>Bio &amp; Health</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58940004"/>
                  </a:ext>
                </a:extLst>
              </a:tr>
              <a:tr h="640080">
                <a:tc>
                  <a:txBody>
                    <a:bodyPr/>
                    <a:lstStyle/>
                    <a:p>
                      <a:r>
                        <a:rPr lang="en-US" sz="1600" dirty="0">
                          <a:solidFill>
                            <a:schemeClr val="tx1"/>
                          </a:solidFill>
                        </a:rPr>
                        <a:t>Phys Sci &amp; Eng</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39439592"/>
                  </a:ext>
                </a:extLst>
              </a:tr>
              <a:tr h="640080">
                <a:tc>
                  <a:txBody>
                    <a:bodyPr/>
                    <a:lstStyle/>
                    <a:p>
                      <a:r>
                        <a:rPr lang="en-US" sz="1600" dirty="0">
                          <a:solidFill>
                            <a:schemeClr val="tx1"/>
                          </a:solidFill>
                        </a:rPr>
                        <a:t>Soc Sci</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7">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8">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71180676"/>
                  </a:ext>
                </a:extLst>
              </a:tr>
              <a:tr h="640080">
                <a:tc>
                  <a:txBody>
                    <a:bodyPr/>
                    <a:lstStyle/>
                    <a:p>
                      <a:r>
                        <a:rPr lang="en-US" sz="1600" dirty="0">
                          <a:solidFill>
                            <a:schemeClr val="tx1"/>
                          </a:solidFill>
                        </a:rPr>
                        <a:t>Hum &amp; Arts</a:t>
                      </a:r>
                    </a:p>
                  </a:txBody>
                  <a:tcPr anchor="ctr">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dpi="0" rotWithShape="1">
                      <a:blip r:embed="rId10">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49828079"/>
                  </a:ext>
                </a:extLst>
              </a:tr>
              <a:tr h="365760">
                <a:tc>
                  <a:txBody>
                    <a:bodyPr/>
                    <a:lstStyle/>
                    <a:p>
                      <a:pPr algn="ctr"/>
                      <a:endParaRPr lang="en-US" sz="1800" i="0" dirty="0">
                        <a:solidFill>
                          <a:schemeClr val="tx1"/>
                        </a:solidFill>
                      </a:endParaRPr>
                    </a:p>
                  </a:txBody>
                  <a:tcPr>
                    <a:solidFill>
                      <a:schemeClr val="bg1"/>
                    </a:solidFill>
                  </a:tcPr>
                </a:tc>
                <a:tc>
                  <a:txBody>
                    <a:bodyPr/>
                    <a:lstStyle/>
                    <a:p>
                      <a:pPr algn="ctr"/>
                      <a:r>
                        <a:rPr lang="en-US" sz="1600" i="0" dirty="0">
                          <a:solidFill>
                            <a:schemeClr val="tx1"/>
                          </a:solidFill>
                          <a:highlight>
                            <a:srgbClr val="FFFF00"/>
                          </a:highlight>
                        </a:rPr>
                        <a:t>Year 1</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i="0" dirty="0">
                          <a:solidFill>
                            <a:schemeClr val="tx1"/>
                          </a:solidFill>
                          <a:highlight>
                            <a:srgbClr val="FFFF00"/>
                          </a:highlight>
                        </a:rPr>
                        <a:t>Year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US" sz="16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10431597"/>
                  </a:ext>
                </a:extLst>
              </a:tr>
              <a:tr h="365760">
                <a:tc>
                  <a:txBody>
                    <a:bodyPr/>
                    <a:lstStyle/>
                    <a:p>
                      <a:endParaRPr lang="en-US" sz="1400" i="1" dirty="0">
                        <a:solidFill>
                          <a:schemeClr val="bg1"/>
                        </a:solidFill>
                      </a:endParaRPr>
                    </a:p>
                  </a:txBody>
                  <a:tcPr>
                    <a:solidFill>
                      <a:schemeClr val="bg1"/>
                    </a:solidFill>
                  </a:tcPr>
                </a:tc>
                <a:tc gridSpan="2">
                  <a:txBody>
                    <a:bodyPr/>
                    <a:lstStyle/>
                    <a:p>
                      <a:r>
                        <a:rPr lang="en-US" sz="1200" i="1" dirty="0">
                          <a:solidFill>
                            <a:schemeClr val="tx1"/>
                          </a:solidFill>
                        </a:rPr>
                        <a:t>Notes: Data is from Michigan Doctoral Experience Study, 2017-2024 </a:t>
                      </a:r>
                    </a:p>
                  </a:txBody>
                  <a:tcPr>
                    <a:solidFill>
                      <a:schemeClr val="bg1"/>
                    </a:solidFill>
                  </a:tcPr>
                </a:tc>
                <a:tc hMerge="1">
                  <a:txBody>
                    <a:bodyPr/>
                    <a:lstStyle/>
                    <a:p>
                      <a:endParaRPr lang="en-US"/>
                    </a:p>
                  </a:txBody>
                  <a:tcPr/>
                </a:tc>
                <a:tc>
                  <a:txBody>
                    <a:bodyPr/>
                    <a:lstStyle/>
                    <a:p>
                      <a:endParaRPr lang="en-US" sz="1200" i="1" dirty="0">
                        <a:solidFill>
                          <a:schemeClr val="tx1"/>
                        </a:solidFill>
                      </a:endParaRPr>
                    </a:p>
                  </a:txBody>
                  <a:tcPr>
                    <a:solidFill>
                      <a:schemeClr val="bg1"/>
                    </a:solidFill>
                  </a:tcPr>
                </a:tc>
                <a:extLst>
                  <a:ext uri="{0D108BD9-81ED-4DB2-BD59-A6C34878D82A}">
                    <a16:rowId xmlns:a16="http://schemas.microsoft.com/office/drawing/2014/main" val="576564722"/>
                  </a:ext>
                </a:extLst>
              </a:tr>
            </a:tbl>
          </a:graphicData>
        </a:graphic>
      </p:graphicFrame>
      <p:pic>
        <p:nvPicPr>
          <p:cNvPr id="20" name="Picture 19" descr="A group of colorful squares with black text&#10;&#10;AI-generated content may be incorrect.">
            <a:extLst>
              <a:ext uri="{FF2B5EF4-FFF2-40B4-BE49-F238E27FC236}">
                <a16:creationId xmlns:a16="http://schemas.microsoft.com/office/drawing/2014/main" id="{FE2372C0-0BFC-3EC6-EE97-7A41573399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6436" y="2318717"/>
            <a:ext cx="885949" cy="990738"/>
          </a:xfrm>
          <a:prstGeom prst="rect">
            <a:avLst/>
          </a:prstGeom>
        </p:spPr>
      </p:pic>
    </p:spTree>
    <p:extLst>
      <p:ext uri="{BB962C8B-B14F-4D97-AF65-F5344CB8AC3E}">
        <p14:creationId xmlns:p14="http://schemas.microsoft.com/office/powerpoint/2010/main" val="3474644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752BF-7FA5-054B-FA88-FA8D4FD348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0FA820-F70F-81EB-3C16-0CA98F0E3A8E}"/>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9778FA-D2D1-302F-89EC-6D6F8B2D1668}"/>
              </a:ext>
            </a:extLst>
          </p:cNvPr>
          <p:cNvSpPr>
            <a:spLocks noGrp="1"/>
          </p:cNvSpPr>
          <p:nvPr>
            <p:ph type="title"/>
          </p:nvPr>
        </p:nvSpPr>
        <p:spPr>
          <a:xfrm>
            <a:off x="807720" y="46672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Well-being Definition</a:t>
            </a:r>
          </a:p>
        </p:txBody>
      </p:sp>
      <p:pic>
        <p:nvPicPr>
          <p:cNvPr id="6" name="Content Placeholder 5" descr="A white letter on a black background">
            <a:extLst>
              <a:ext uri="{FF2B5EF4-FFF2-40B4-BE49-F238E27FC236}">
                <a16:creationId xmlns:a16="http://schemas.microsoft.com/office/drawing/2014/main" id="{84D568D2-0A4A-3185-BCCD-770FE09D1B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FB246FAC-CBE9-40F3-192A-1E4C023E9DA6}"/>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5</a:t>
            </a:fld>
            <a:r>
              <a:rPr lang="en-US" sz="1400" dirty="0">
                <a:solidFill>
                  <a:schemeClr val="bg1"/>
                </a:solidFill>
              </a:rPr>
              <a:t> -</a:t>
            </a:r>
          </a:p>
        </p:txBody>
      </p:sp>
      <p:sp>
        <p:nvSpPr>
          <p:cNvPr id="3" name="TextBox 2">
            <a:extLst>
              <a:ext uri="{FF2B5EF4-FFF2-40B4-BE49-F238E27FC236}">
                <a16:creationId xmlns:a16="http://schemas.microsoft.com/office/drawing/2014/main" id="{DC1F81EE-8642-091A-9BCF-6D5A7FB71EA4}"/>
              </a:ext>
            </a:extLst>
          </p:cNvPr>
          <p:cNvSpPr txBox="1"/>
          <p:nvPr/>
        </p:nvSpPr>
        <p:spPr>
          <a:xfrm>
            <a:off x="807720" y="1536102"/>
            <a:ext cx="10617200" cy="6032421"/>
          </a:xfrm>
          <a:prstGeom prst="rect">
            <a:avLst/>
          </a:prstGeom>
          <a:noFill/>
        </p:spPr>
        <p:txBody>
          <a:bodyPr wrap="square" rtlCol="0">
            <a:spAutoFit/>
          </a:bodyPr>
          <a:lstStyle/>
          <a:p>
            <a:r>
              <a:rPr lang="en-US" sz="2800" dirty="0">
                <a:solidFill>
                  <a:schemeClr val="bg1"/>
                </a:solidFill>
              </a:rPr>
              <a:t>“Well-being includes having positive emotions (e.g., contentment, happiness), not having negative emotions (e.g., depression, anxiety), satisfaction with life, fulfillment, and positive functioning.</a:t>
            </a:r>
          </a:p>
          <a:p>
            <a:r>
              <a:rPr lang="en-US" sz="2800" dirty="0">
                <a:solidFill>
                  <a:schemeClr val="bg1"/>
                </a:solidFill>
              </a:rPr>
              <a:t>In simple terms, well-being can be described as</a:t>
            </a:r>
            <a:r>
              <a:rPr lang="en-US" sz="2800" dirty="0">
                <a:solidFill>
                  <a:srgbClr val="FCF0BC"/>
                </a:solidFill>
              </a:rPr>
              <a:t> judging life positively</a:t>
            </a:r>
            <a:r>
              <a:rPr lang="en-US" sz="2800" dirty="0">
                <a:solidFill>
                  <a:schemeClr val="bg1"/>
                </a:solidFill>
              </a:rPr>
              <a:t> and feeling good.”  - </a:t>
            </a:r>
            <a:r>
              <a:rPr lang="en-US" sz="2800" i="1" dirty="0">
                <a:solidFill>
                  <a:schemeClr val="bg1"/>
                </a:solidFill>
              </a:rPr>
              <a:t>CDC</a:t>
            </a:r>
          </a:p>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400" i="1" dirty="0">
                <a:solidFill>
                  <a:schemeClr val="bg1"/>
                </a:solidFill>
              </a:rPr>
              <a:t>Source: National Center for Chronic Disease Prevention and Health Promotion, Division of Population Health (n.d.) Retrieved from </a:t>
            </a:r>
            <a:r>
              <a:rPr lang="en-US" sz="1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hlinkClick r:id="rId4"/>
              </a:rPr>
              <a:t>https://archive.cdc.gov/#/details?url=https://www.cdc.gov/hrqol/wellbeing.htm</a:t>
            </a:r>
            <a:endParaRPr lang="en-US" sz="1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sz="16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881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49A27-50E0-664D-8FC8-296F1BD545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C7E1CD1-E8E7-CC7B-0BDF-62562B289FF9}"/>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hite letter on a black background">
            <a:extLst>
              <a:ext uri="{FF2B5EF4-FFF2-40B4-BE49-F238E27FC236}">
                <a16:creationId xmlns:a16="http://schemas.microsoft.com/office/drawing/2014/main" id="{FC866671-2954-F7AE-EB17-0C6364E166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F7897A22-28F5-45B4-49D1-420AAFD5D5FC}"/>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50</a:t>
            </a:fld>
            <a:r>
              <a:rPr lang="en-US" sz="1400" dirty="0">
                <a:solidFill>
                  <a:schemeClr val="bg1"/>
                </a:solidFill>
              </a:rPr>
              <a:t> -</a:t>
            </a:r>
          </a:p>
        </p:txBody>
      </p:sp>
      <p:sp>
        <p:nvSpPr>
          <p:cNvPr id="8" name="TextBox 7">
            <a:extLst>
              <a:ext uri="{FF2B5EF4-FFF2-40B4-BE49-F238E27FC236}">
                <a16:creationId xmlns:a16="http://schemas.microsoft.com/office/drawing/2014/main" id="{89FD0A27-CBCB-F412-159F-D59F0DF301D4}"/>
              </a:ext>
            </a:extLst>
          </p:cNvPr>
          <p:cNvSpPr txBox="1"/>
          <p:nvPr/>
        </p:nvSpPr>
        <p:spPr>
          <a:xfrm>
            <a:off x="818707" y="356210"/>
            <a:ext cx="10154093" cy="369332"/>
          </a:xfrm>
          <a:prstGeom prst="rect">
            <a:avLst/>
          </a:prstGeom>
          <a:noFill/>
        </p:spPr>
        <p:txBody>
          <a:bodyPr wrap="square">
            <a:spAutoFit/>
          </a:bodyPr>
          <a:lstStyle/>
          <a:p>
            <a:pPr lvl="1"/>
            <a:r>
              <a:rPr lang="en-US" dirty="0">
                <a:solidFill>
                  <a:schemeClr val="bg1"/>
                </a:solidFill>
              </a:rPr>
              <a:t>What is the prevalence and distribution  of abusive supervision among doctoral students? </a:t>
            </a:r>
          </a:p>
        </p:txBody>
      </p:sp>
      <p:graphicFrame>
        <p:nvGraphicFramePr>
          <p:cNvPr id="2" name="Table 1">
            <a:extLst>
              <a:ext uri="{FF2B5EF4-FFF2-40B4-BE49-F238E27FC236}">
                <a16:creationId xmlns:a16="http://schemas.microsoft.com/office/drawing/2014/main" id="{23F5E6FC-C263-340D-8E89-B75DA960E359}"/>
              </a:ext>
            </a:extLst>
          </p:cNvPr>
          <p:cNvGraphicFramePr>
            <a:graphicFrameLocks noGrp="1"/>
          </p:cNvGraphicFramePr>
          <p:nvPr/>
        </p:nvGraphicFramePr>
        <p:xfrm>
          <a:off x="2666114" y="1086997"/>
          <a:ext cx="6855341" cy="5166191"/>
        </p:xfrm>
        <a:graphic>
          <a:graphicData uri="http://schemas.openxmlformats.org/drawingml/2006/table">
            <a:tbl>
              <a:tblPr firstRow="1" firstCol="1" bandRow="1">
                <a:tableStyleId>{793D81CF-94F2-401A-BA57-92F5A7B2D0C5}</a:tableStyleId>
              </a:tblPr>
              <a:tblGrid>
                <a:gridCol w="2490677">
                  <a:extLst>
                    <a:ext uri="{9D8B030D-6E8A-4147-A177-3AD203B41FA5}">
                      <a16:colId xmlns:a16="http://schemas.microsoft.com/office/drawing/2014/main" val="1366093123"/>
                    </a:ext>
                  </a:extLst>
                </a:gridCol>
                <a:gridCol w="1091166">
                  <a:extLst>
                    <a:ext uri="{9D8B030D-6E8A-4147-A177-3AD203B41FA5}">
                      <a16:colId xmlns:a16="http://schemas.microsoft.com/office/drawing/2014/main" val="984159539"/>
                    </a:ext>
                  </a:extLst>
                </a:gridCol>
                <a:gridCol w="1091166">
                  <a:extLst>
                    <a:ext uri="{9D8B030D-6E8A-4147-A177-3AD203B41FA5}">
                      <a16:colId xmlns:a16="http://schemas.microsoft.com/office/drawing/2014/main" val="412557163"/>
                    </a:ext>
                  </a:extLst>
                </a:gridCol>
                <a:gridCol w="1091166">
                  <a:extLst>
                    <a:ext uri="{9D8B030D-6E8A-4147-A177-3AD203B41FA5}">
                      <a16:colId xmlns:a16="http://schemas.microsoft.com/office/drawing/2014/main" val="3528833455"/>
                    </a:ext>
                  </a:extLst>
                </a:gridCol>
                <a:gridCol w="1091166">
                  <a:extLst>
                    <a:ext uri="{9D8B030D-6E8A-4147-A177-3AD203B41FA5}">
                      <a16:colId xmlns:a16="http://schemas.microsoft.com/office/drawing/2014/main" val="1473275454"/>
                    </a:ext>
                  </a:extLst>
                </a:gridCol>
              </a:tblGrid>
              <a:tr h="359031">
                <a:tc gridSpan="5">
                  <a:txBody>
                    <a:bodyPr/>
                    <a:lstStyle/>
                    <a:p>
                      <a:r>
                        <a:rPr lang="en-US" sz="1800" b="0" i="0" u="none" strike="noStrike" kern="1200" baseline="0" dirty="0">
                          <a:solidFill>
                            <a:schemeClr val="tx1"/>
                          </a:solidFill>
                          <a:latin typeface="+mn-lt"/>
                          <a:ea typeface="+mn-ea"/>
                          <a:cs typeface="+mn-cs"/>
                        </a:rPr>
                        <a:t> Demographic and Academic Predictors of Advisor Abuse Using   Different Model Specifications </a:t>
                      </a:r>
                      <a:endParaRPr lang="en-US" sz="1600" i="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bg1"/>
                    </a:solidFill>
                  </a:tcPr>
                </a:tc>
                <a:tc hMerge="1">
                  <a:txBody>
                    <a:bodyPr/>
                    <a:lstStyle/>
                    <a:p>
                      <a:pPr marL="0" marR="0" algn="ctr">
                        <a:lnSpc>
                          <a:spcPct val="115000"/>
                        </a:lnSpc>
                        <a:spcAft>
                          <a:spcPts val="800"/>
                        </a:spcAft>
                        <a:buNone/>
                        <a:tabLst>
                          <a:tab pos="45085" algn="dec"/>
                        </a:tabLs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marL="0" marR="0" algn="ctr">
                        <a:lnSpc>
                          <a:spcPct val="115000"/>
                        </a:lnSpc>
                        <a:spcAft>
                          <a:spcPts val="800"/>
                        </a:spcAft>
                        <a:buNone/>
                        <a:tabLst>
                          <a:tab pos="45085" algn="dec"/>
                        </a:tabLst>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marL="0" marR="0" algn="ctr">
                        <a:lnSpc>
                          <a:spcPct val="115000"/>
                        </a:lnSpc>
                        <a:spcAft>
                          <a:spcPts val="800"/>
                        </a:spcAft>
                        <a:buNone/>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pPr marL="0" marR="0" algn="ctr">
                        <a:lnSpc>
                          <a:spcPct val="115000"/>
                        </a:lnSpc>
                        <a:spcAft>
                          <a:spcPts val="800"/>
                        </a:spcAft>
                        <a:buNone/>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845206153"/>
                  </a:ext>
                </a:extLst>
              </a:tr>
              <a:tr h="316917">
                <a:tc>
                  <a:txBody>
                    <a:bodyPr/>
                    <a:lstStyle/>
                    <a:p>
                      <a:pPr marL="0" marR="0">
                        <a:lnSpc>
                          <a:spcPct val="115000"/>
                        </a:lnSpc>
                        <a:spcAft>
                          <a:spcPts val="800"/>
                        </a:spcAft>
                        <a:buNone/>
                      </a:pPr>
                      <a:r>
                        <a:rPr lang="en-US" sz="1600" kern="100" dirty="0">
                          <a:effectLst/>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Binary (Strict)</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dirty="0">
                          <a:effectLst/>
                        </a:rPr>
                        <a:t>Binary (Lenient)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Linear  (OLS)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Quantile (95th)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68717655"/>
                  </a:ext>
                </a:extLst>
              </a:tr>
              <a:tr h="316917">
                <a:tc>
                  <a:txBody>
                    <a:bodyPr/>
                    <a:lstStyle/>
                    <a:p>
                      <a:pPr marL="0" marR="0">
                        <a:lnSpc>
                          <a:spcPct val="115000"/>
                        </a:lnSpc>
                        <a:spcAft>
                          <a:spcPts val="800"/>
                        </a:spcAft>
                        <a:buNone/>
                      </a:pPr>
                      <a:r>
                        <a:rPr lang="en-US" sz="1600" b="1" kern="100" dirty="0">
                          <a:effectLst/>
                        </a:rPr>
                        <a:t>Predictor</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Coef</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dirty="0" err="1">
                          <a:effectLst/>
                        </a:rPr>
                        <a:t>Coef</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dirty="0" err="1">
                          <a:effectLst/>
                        </a:rPr>
                        <a:t>Coef</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err="1">
                          <a:effectLst/>
                        </a:rPr>
                        <a:t>Coef</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290898986"/>
                  </a:ext>
                </a:extLst>
              </a:tr>
              <a:tr h="316917">
                <a:tc>
                  <a:txBody>
                    <a:bodyPr/>
                    <a:lstStyle/>
                    <a:p>
                      <a:pPr marL="0" marR="0">
                        <a:lnSpc>
                          <a:spcPct val="115000"/>
                        </a:lnSpc>
                        <a:spcAft>
                          <a:spcPts val="800"/>
                        </a:spcAft>
                        <a:buNone/>
                      </a:pPr>
                      <a:r>
                        <a:rPr lang="en-US" sz="1600" b="0" kern="100">
                          <a:effectLst/>
                        </a:rPr>
                        <a:t>Age</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1.01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dirty="0">
                          <a:effectLst/>
                        </a:rPr>
                        <a:t>1.01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nSpc>
                          <a:spcPct val="115000"/>
                        </a:lnSpc>
                        <a:spcAft>
                          <a:spcPts val="800"/>
                        </a:spcAft>
                        <a:buNone/>
                        <a:tabLst>
                          <a:tab pos="0" algn="dec"/>
                        </a:tabLst>
                      </a:pPr>
                      <a:r>
                        <a:rPr lang="en-US" sz="1600" kern="100" dirty="0">
                          <a:effectLst/>
                        </a:rPr>
                        <a:t>      −0.00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a:effectLst/>
                        </a:rPr>
                        <a:t>0.01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38085217"/>
                  </a:ext>
                </a:extLst>
              </a:tr>
              <a:tr h="316917">
                <a:tc>
                  <a:txBody>
                    <a:bodyPr/>
                    <a:lstStyle/>
                    <a:p>
                      <a:pPr marL="0" marR="0">
                        <a:lnSpc>
                          <a:spcPct val="115000"/>
                        </a:lnSpc>
                        <a:spcAft>
                          <a:spcPts val="800"/>
                        </a:spcAft>
                        <a:buNone/>
                      </a:pPr>
                      <a:r>
                        <a:rPr lang="en-US" sz="1600" b="0" kern="100">
                          <a:effectLst/>
                        </a:rPr>
                        <a:t>Women</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dirty="0">
                          <a:effectLst/>
                          <a:highlight>
                            <a:srgbClr val="FFFF00"/>
                          </a:highlight>
                        </a:rPr>
                        <a:t>  1.56*</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dirty="0">
                          <a:effectLst/>
                          <a:highlight>
                            <a:srgbClr val="FFFF00"/>
                          </a:highlight>
                        </a:rPr>
                        <a:t>  1.46*</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dirty="0">
                          <a:effectLst/>
                          <a:highlight>
                            <a:srgbClr val="FFFF00"/>
                          </a:highlight>
                        </a:rPr>
                        <a:t>0.09*</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dirty="0">
                          <a:effectLst/>
                          <a:highlight>
                            <a:srgbClr val="FFFF00"/>
                          </a:highlight>
                        </a:rPr>
                        <a:t>  0.28*</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568883677"/>
                  </a:ext>
                </a:extLst>
              </a:tr>
              <a:tr h="316917">
                <a:tc>
                  <a:txBody>
                    <a:bodyPr/>
                    <a:lstStyle/>
                    <a:p>
                      <a:pPr marL="0" marR="0">
                        <a:lnSpc>
                          <a:spcPct val="115000"/>
                        </a:lnSpc>
                        <a:spcAft>
                          <a:spcPts val="800"/>
                        </a:spcAft>
                        <a:buNone/>
                      </a:pPr>
                      <a:r>
                        <a:rPr lang="en-US" sz="1600" b="0" kern="100">
                          <a:effectLst/>
                        </a:rPr>
                        <a:t>URM</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1.49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1.27</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a:effectLst/>
                        </a:rPr>
                        <a:t>0.07</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nSpc>
                          <a:spcPct val="115000"/>
                        </a:lnSpc>
                        <a:spcAft>
                          <a:spcPts val="800"/>
                        </a:spcAft>
                        <a:buNone/>
                        <a:tabLst>
                          <a:tab pos="95250" algn="dec"/>
                        </a:tabLst>
                      </a:pPr>
                      <a:r>
                        <a:rPr lang="en-US" sz="1600" kern="100" dirty="0">
                          <a:effectLst/>
                        </a:rPr>
                        <a:t>       0.38</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838931852"/>
                  </a:ext>
                </a:extLst>
              </a:tr>
              <a:tr h="316917">
                <a:tc>
                  <a:txBody>
                    <a:bodyPr/>
                    <a:lstStyle/>
                    <a:p>
                      <a:pPr marL="0" marR="0">
                        <a:lnSpc>
                          <a:spcPct val="115000"/>
                        </a:lnSpc>
                        <a:spcAft>
                          <a:spcPts val="800"/>
                        </a:spcAft>
                        <a:buNone/>
                      </a:pPr>
                      <a:r>
                        <a:rPr lang="en-US" sz="1600" b="0" kern="100" dirty="0">
                          <a:effectLst/>
                        </a:rPr>
                        <a:t>Non-URM Minority</a:t>
                      </a:r>
                      <a:endParaRPr lang="en-US"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0.90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1.10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a:effectLst/>
                        </a:rPr>
                        <a:t>0.03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dirty="0">
                          <a:effectLst/>
                        </a:rPr>
                        <a:t>−0.05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503835867"/>
                  </a:ext>
                </a:extLst>
              </a:tr>
              <a:tr h="316917">
                <a:tc>
                  <a:txBody>
                    <a:bodyPr/>
                    <a:lstStyle/>
                    <a:p>
                      <a:pPr marL="0" marR="0">
                        <a:lnSpc>
                          <a:spcPct val="115000"/>
                        </a:lnSpc>
                        <a:spcAft>
                          <a:spcPts val="800"/>
                        </a:spcAft>
                        <a:buNone/>
                      </a:pPr>
                      <a:r>
                        <a:rPr lang="en-US" sz="1600" b="0" kern="100">
                          <a:effectLst/>
                        </a:rPr>
                        <a:t>International</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1.42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1.25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a:effectLst/>
                        </a:rPr>
                        <a:t>0.08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a:effectLst/>
                        </a:rPr>
                        <a:t>   0.35*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710580982"/>
                  </a:ext>
                </a:extLst>
              </a:tr>
              <a:tr h="316917">
                <a:tc>
                  <a:txBody>
                    <a:bodyPr/>
                    <a:lstStyle/>
                    <a:p>
                      <a:pPr marL="0" marR="0">
                        <a:lnSpc>
                          <a:spcPct val="115000"/>
                        </a:lnSpc>
                        <a:spcAft>
                          <a:spcPts val="800"/>
                        </a:spcAft>
                        <a:buNone/>
                      </a:pPr>
                      <a:r>
                        <a:rPr lang="en-US" sz="1600" b="0" kern="100">
                          <a:effectLst/>
                        </a:rPr>
                        <a:t>First-Generation</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1.04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0.88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nSpc>
                          <a:spcPct val="115000"/>
                        </a:lnSpc>
                        <a:spcAft>
                          <a:spcPts val="800"/>
                        </a:spcAft>
                        <a:buNone/>
                        <a:tabLst>
                          <a:tab pos="0" algn="dec"/>
                        </a:tabLst>
                      </a:pPr>
                      <a:r>
                        <a:rPr lang="en-US" sz="1600" kern="100" dirty="0">
                          <a:effectLst/>
                        </a:rPr>
                        <a:t>     −0.04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dirty="0">
                          <a:effectLst/>
                        </a:rPr>
                        <a:t>0.00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913868165"/>
                  </a:ext>
                </a:extLst>
              </a:tr>
              <a:tr h="316917">
                <a:tc>
                  <a:txBody>
                    <a:bodyPr/>
                    <a:lstStyle/>
                    <a:p>
                      <a:pPr marL="0" marR="0">
                        <a:lnSpc>
                          <a:spcPct val="115000"/>
                        </a:lnSpc>
                        <a:spcAft>
                          <a:spcPts val="800"/>
                        </a:spcAft>
                        <a:buNone/>
                      </a:pPr>
                      <a:r>
                        <a:rPr lang="en-US" sz="1600" b="0" kern="100">
                          <a:effectLst/>
                        </a:rPr>
                        <a:t>LGBTQIA2S+ </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1.19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1.09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a:effectLst/>
                        </a:rPr>
                        <a:t>0.13*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a:effectLst/>
                        </a:rPr>
                        <a:t>0.15</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991174389"/>
                  </a:ext>
                </a:extLst>
              </a:tr>
              <a:tr h="307965">
                <a:tc>
                  <a:txBody>
                    <a:bodyPr/>
                    <a:lstStyle/>
                    <a:p>
                      <a:pPr marL="0" marR="0">
                        <a:lnSpc>
                          <a:spcPct val="115000"/>
                        </a:lnSpc>
                        <a:spcAft>
                          <a:spcPts val="800"/>
                        </a:spcAft>
                        <a:buNone/>
                      </a:pPr>
                      <a:r>
                        <a:rPr lang="en-US" sz="1600" b="0" kern="100">
                          <a:effectLst/>
                        </a:rPr>
                        <a:t>Phys. Sciences &amp; Eng.</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1.63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dirty="0">
                          <a:effectLst/>
                          <a:highlight>
                            <a:srgbClr val="FFFF00"/>
                          </a:highlight>
                        </a:rPr>
                        <a:t>     2.18***</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dirty="0">
                          <a:effectLst/>
                          <a:highlight>
                            <a:srgbClr val="FFFF00"/>
                          </a:highlight>
                        </a:rPr>
                        <a:t>     0.26***</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a:effectLst/>
                        </a:rPr>
                        <a:t>0.16</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111627464"/>
                  </a:ext>
                </a:extLst>
              </a:tr>
              <a:tr h="276446">
                <a:tc>
                  <a:txBody>
                    <a:bodyPr/>
                    <a:lstStyle/>
                    <a:p>
                      <a:pPr marL="0" marR="0">
                        <a:lnSpc>
                          <a:spcPct val="115000"/>
                        </a:lnSpc>
                        <a:spcAft>
                          <a:spcPts val="800"/>
                        </a:spcAft>
                        <a:buNone/>
                      </a:pPr>
                      <a:r>
                        <a:rPr lang="en-US" sz="1600" b="0" kern="100">
                          <a:effectLst/>
                        </a:rPr>
                        <a:t>Bio. &amp; Health Sciences</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1.74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dirty="0">
                          <a:effectLst/>
                          <a:highlight>
                            <a:srgbClr val="FFFF00"/>
                          </a:highlight>
                        </a:rPr>
                        <a:t>   1.91**</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dirty="0">
                          <a:effectLst/>
                          <a:highlight>
                            <a:srgbClr val="FFFF00"/>
                          </a:highlight>
                        </a:rPr>
                        <a:t> 0.19**</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dirty="0">
                          <a:effectLst/>
                          <a:highlight>
                            <a:srgbClr val="FFFF00"/>
                          </a:highlight>
                        </a:rPr>
                        <a:t>   0.30*</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102454745"/>
                  </a:ext>
                </a:extLst>
              </a:tr>
              <a:tr h="316917">
                <a:tc>
                  <a:txBody>
                    <a:bodyPr/>
                    <a:lstStyle/>
                    <a:p>
                      <a:pPr marL="0" marR="0">
                        <a:lnSpc>
                          <a:spcPct val="115000"/>
                        </a:lnSpc>
                        <a:spcAft>
                          <a:spcPts val="800"/>
                        </a:spcAft>
                        <a:buNone/>
                      </a:pPr>
                      <a:r>
                        <a:rPr lang="en-US" sz="1600" b="0" kern="100">
                          <a:effectLst/>
                        </a:rPr>
                        <a:t>Hum. &amp; the Arts</a:t>
                      </a:r>
                      <a:endParaRPr lang="en-US"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0.68</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0.66</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dirty="0">
                          <a:effectLst/>
                          <a:highlight>
                            <a:srgbClr val="FFFF00"/>
                          </a:highlight>
                        </a:rPr>
                        <a:t> −0.27***</a:t>
                      </a:r>
                      <a:endParaRPr lang="en-US"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a:effectLst/>
                        </a:rPr>
                        <a:t>−0.29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692020068"/>
                  </a:ext>
                </a:extLst>
              </a:tr>
              <a:tr h="316917">
                <a:tc>
                  <a:txBody>
                    <a:bodyPr/>
                    <a:lstStyle/>
                    <a:p>
                      <a:pPr marL="0" marR="0">
                        <a:lnSpc>
                          <a:spcPct val="115000"/>
                        </a:lnSpc>
                        <a:spcAft>
                          <a:spcPts val="800"/>
                        </a:spcAft>
                        <a:buNone/>
                      </a:pPr>
                      <a:r>
                        <a:rPr lang="en-US" sz="1600" b="0" kern="100" dirty="0">
                          <a:effectLst/>
                        </a:rPr>
                        <a:t>N</a:t>
                      </a:r>
                      <a:endParaRPr lang="en-US"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2,009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algn="ctr">
                        <a:lnSpc>
                          <a:spcPct val="115000"/>
                        </a:lnSpc>
                        <a:spcAft>
                          <a:spcPts val="800"/>
                        </a:spcAft>
                        <a:buNone/>
                        <a:tabLst>
                          <a:tab pos="0" algn="dec"/>
                        </a:tabLst>
                      </a:pPr>
                      <a:r>
                        <a:rPr lang="en-US" sz="1600" kern="100">
                          <a:effectLst/>
                        </a:rPr>
                        <a:t>2,009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0" algn="dec"/>
                        </a:tabLst>
                      </a:pPr>
                      <a:r>
                        <a:rPr lang="en-US" sz="1600" kern="100">
                          <a:effectLst/>
                        </a:rPr>
                        <a:t>2,009</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tabLst>
                          <a:tab pos="95250" algn="dec"/>
                        </a:tabLst>
                      </a:pPr>
                      <a:r>
                        <a:rPr lang="en-US" sz="1600" kern="100" dirty="0">
                          <a:effectLst/>
                        </a:rPr>
                        <a:t>2,009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784857049"/>
                  </a:ext>
                </a:extLst>
              </a:tr>
              <a:tr h="316917">
                <a:tc>
                  <a:txBody>
                    <a:bodyPr/>
                    <a:lstStyle/>
                    <a:p>
                      <a:pPr marL="0" marR="0">
                        <a:lnSpc>
                          <a:spcPct val="115000"/>
                        </a:lnSpc>
                        <a:spcAft>
                          <a:spcPts val="800"/>
                        </a:spcAft>
                        <a:buNone/>
                      </a:pPr>
                      <a:r>
                        <a:rPr lang="en-US" sz="1600" b="0" kern="100" dirty="0">
                          <a:effectLst/>
                        </a:rPr>
                        <a:t>R²</a:t>
                      </a:r>
                      <a:endParaRPr lang="en-US"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880" marR="0" marT="0" marB="0">
                    <a:lnR w="12700" cap="flat" cmpd="sng" algn="ctr">
                      <a:solidFill>
                        <a:schemeClr val="tx1"/>
                      </a:solidFill>
                      <a:prstDash val="solid"/>
                      <a:round/>
                      <a:headEnd type="none" w="med" len="med"/>
                      <a:tailEnd type="none" w="med" len="med"/>
                    </a:lnR>
                  </a:tcPr>
                </a:tc>
                <a:tc>
                  <a:txBody>
                    <a:bodyPr/>
                    <a:lstStyle/>
                    <a:p>
                      <a:pPr marL="0" marR="0" algn="ctr">
                        <a:lnSpc>
                          <a:spcPct val="115000"/>
                        </a:lnSpc>
                        <a:spcAft>
                          <a:spcPts val="800"/>
                        </a:spcAft>
                        <a:buNone/>
                        <a:tabLst>
                          <a:tab pos="45085" algn="dec"/>
                        </a:tabLst>
                      </a:pPr>
                      <a:r>
                        <a:rPr lang="en-US" sz="1600" kern="100">
                          <a:effectLst/>
                        </a:rPr>
                        <a:t>.050</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Aft>
                          <a:spcPts val="800"/>
                        </a:spcAft>
                        <a:buNone/>
                        <a:tabLst>
                          <a:tab pos="0" algn="dec"/>
                        </a:tabLst>
                      </a:pPr>
                      <a:r>
                        <a:rPr lang="en-US" sz="1600" kern="100" dirty="0">
                          <a:effectLst/>
                        </a:rPr>
                        <a:t>.051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Aft>
                          <a:spcPts val="800"/>
                        </a:spcAft>
                        <a:buNone/>
                        <a:tabLst>
                          <a:tab pos="0" algn="dec"/>
                        </a:tabLst>
                      </a:pPr>
                      <a:r>
                        <a:rPr lang="en-US" sz="1600" kern="100" dirty="0">
                          <a:effectLst/>
                        </a:rPr>
                        <a:t>.072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marL="0" marR="0" algn="ctr">
                        <a:lnSpc>
                          <a:spcPct val="115000"/>
                        </a:lnSpc>
                        <a:spcAft>
                          <a:spcPts val="800"/>
                        </a:spcAft>
                        <a:buNone/>
                        <a:tabLst>
                          <a:tab pos="95250" algn="dec"/>
                        </a:tabLst>
                      </a:pPr>
                      <a:r>
                        <a:rPr lang="en-US" sz="1600" kern="100" dirty="0">
                          <a:effectLst/>
                        </a:rPr>
                        <a: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793191346"/>
                  </a:ext>
                </a:extLst>
              </a:tr>
            </a:tbl>
          </a:graphicData>
        </a:graphic>
      </p:graphicFrame>
    </p:spTree>
    <p:extLst>
      <p:ext uri="{BB962C8B-B14F-4D97-AF65-F5344CB8AC3E}">
        <p14:creationId xmlns:p14="http://schemas.microsoft.com/office/powerpoint/2010/main" val="1803392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4C858-DE97-A0CA-8CE0-9D263D27DA1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36D8A50-A58C-1CF2-0DF5-57B4249539F3}"/>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hite letter on a black background">
            <a:extLst>
              <a:ext uri="{FF2B5EF4-FFF2-40B4-BE49-F238E27FC236}">
                <a16:creationId xmlns:a16="http://schemas.microsoft.com/office/drawing/2014/main" id="{A29C3BB2-0764-2B8C-EC58-90EEED7F1C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1D5B29FB-AE45-108E-8A65-8284E5F74ECA}"/>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51</a:t>
            </a:fld>
            <a:r>
              <a:rPr lang="en-US" sz="1400" dirty="0">
                <a:solidFill>
                  <a:schemeClr val="bg1"/>
                </a:solidFill>
              </a:rPr>
              <a:t> -</a:t>
            </a:r>
          </a:p>
        </p:txBody>
      </p:sp>
      <p:sp>
        <p:nvSpPr>
          <p:cNvPr id="8" name="TextBox 7">
            <a:extLst>
              <a:ext uri="{FF2B5EF4-FFF2-40B4-BE49-F238E27FC236}">
                <a16:creationId xmlns:a16="http://schemas.microsoft.com/office/drawing/2014/main" id="{0E6B7569-C742-7E8F-656A-60523365F3AE}"/>
              </a:ext>
            </a:extLst>
          </p:cNvPr>
          <p:cNvSpPr txBox="1"/>
          <p:nvPr/>
        </p:nvSpPr>
        <p:spPr>
          <a:xfrm>
            <a:off x="818707" y="356210"/>
            <a:ext cx="10154093" cy="646331"/>
          </a:xfrm>
          <a:prstGeom prst="rect">
            <a:avLst/>
          </a:prstGeom>
          <a:noFill/>
        </p:spPr>
        <p:txBody>
          <a:bodyPr wrap="square">
            <a:spAutoFit/>
          </a:bodyPr>
          <a:lstStyle/>
          <a:p>
            <a:pPr lvl="1"/>
            <a:r>
              <a:rPr lang="en-US" dirty="0">
                <a:solidFill>
                  <a:schemeClr val="bg1"/>
                </a:solidFill>
              </a:rPr>
              <a:t>How does abusive supervision influence students’ well-being and thoughts about program departure? </a:t>
            </a:r>
          </a:p>
        </p:txBody>
      </p:sp>
      <p:graphicFrame>
        <p:nvGraphicFramePr>
          <p:cNvPr id="10" name="Table 9">
            <a:extLst>
              <a:ext uri="{FF2B5EF4-FFF2-40B4-BE49-F238E27FC236}">
                <a16:creationId xmlns:a16="http://schemas.microsoft.com/office/drawing/2014/main" id="{D42AE880-0A15-B77C-690A-673F1C3677A8}"/>
              </a:ext>
            </a:extLst>
          </p:cNvPr>
          <p:cNvGraphicFramePr>
            <a:graphicFrameLocks noGrp="1"/>
          </p:cNvGraphicFramePr>
          <p:nvPr/>
        </p:nvGraphicFramePr>
        <p:xfrm>
          <a:off x="3508743" y="1817309"/>
          <a:ext cx="5628168" cy="3554817"/>
        </p:xfrm>
        <a:graphic>
          <a:graphicData uri="http://schemas.openxmlformats.org/drawingml/2006/table">
            <a:tbl>
              <a:tblPr firstRow="1" bandRow="1">
                <a:tableStyleId>{793D81CF-94F2-401A-BA57-92F5A7B2D0C5}</a:tableStyleId>
              </a:tblPr>
              <a:tblGrid>
                <a:gridCol w="2814084">
                  <a:extLst>
                    <a:ext uri="{9D8B030D-6E8A-4147-A177-3AD203B41FA5}">
                      <a16:colId xmlns:a16="http://schemas.microsoft.com/office/drawing/2014/main" val="2921440130"/>
                    </a:ext>
                  </a:extLst>
                </a:gridCol>
                <a:gridCol w="1407042">
                  <a:extLst>
                    <a:ext uri="{9D8B030D-6E8A-4147-A177-3AD203B41FA5}">
                      <a16:colId xmlns:a16="http://schemas.microsoft.com/office/drawing/2014/main" val="2233944909"/>
                    </a:ext>
                  </a:extLst>
                </a:gridCol>
                <a:gridCol w="1407042">
                  <a:extLst>
                    <a:ext uri="{9D8B030D-6E8A-4147-A177-3AD203B41FA5}">
                      <a16:colId xmlns:a16="http://schemas.microsoft.com/office/drawing/2014/main" val="2602099183"/>
                    </a:ext>
                  </a:extLst>
                </a:gridCol>
              </a:tblGrid>
              <a:tr h="359115">
                <a:tc gridSpan="3">
                  <a:txBody>
                    <a:bodyPr/>
                    <a:lstStyle/>
                    <a:p>
                      <a:r>
                        <a:rPr lang="en-US" sz="1600" b="0" u="none" strike="noStrike" kern="1200" baseline="0" dirty="0">
                          <a:solidFill>
                            <a:schemeClr val="tx1"/>
                          </a:solidFill>
                        </a:rPr>
                        <a:t>Impacts of Abusive Supervision on Student Outcomes </a:t>
                      </a:r>
                      <a:endParaRPr lang="en-US" sz="1600" dirty="0"/>
                    </a:p>
                  </a:txBody>
                  <a:tcPr>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06864254"/>
                  </a:ext>
                </a:extLst>
              </a:tr>
              <a:tr h="359115">
                <a:tc>
                  <a:txBody>
                    <a:bodyPr/>
                    <a:lstStyle/>
                    <a:p>
                      <a:r>
                        <a:rPr lang="en-US" sz="1600" b="1" i="1" dirty="0"/>
                        <a:t>Outcome</a:t>
                      </a:r>
                    </a:p>
                  </a:txBody>
                  <a:tcPr>
                    <a:lnR w="12700" cap="flat" cmpd="sng" algn="ctr">
                      <a:solidFill>
                        <a:schemeClr val="tx1"/>
                      </a:solidFill>
                      <a:prstDash val="solid"/>
                      <a:round/>
                      <a:headEnd type="none" w="med" len="med"/>
                      <a:tailEnd type="none" w="med" len="med"/>
                    </a:lnR>
                  </a:tcPr>
                </a:tc>
                <a:tc>
                  <a:txBody>
                    <a:bodyPr/>
                    <a:lstStyle/>
                    <a:p>
                      <a:pPr algn="ctr"/>
                      <a:r>
                        <a:rPr lang="en-US" sz="1600" dirty="0"/>
                        <a:t>Model 1-</a:t>
                      </a:r>
                    </a:p>
                    <a:p>
                      <a:pPr algn="ctr"/>
                      <a:r>
                        <a:rPr lang="en-US" sz="1200" dirty="0"/>
                        <a:t>w/o mentoring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Model 2-</a:t>
                      </a:r>
                    </a:p>
                    <a:p>
                      <a:pPr algn="ctr"/>
                      <a:r>
                        <a:rPr lang="en-US" sz="1200" dirty="0"/>
                        <a:t>with mentoring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7632904"/>
                  </a:ext>
                </a:extLst>
              </a:tr>
              <a:tr h="359115">
                <a:tc>
                  <a:txBody>
                    <a:bodyPr/>
                    <a:lstStyle/>
                    <a:p>
                      <a:r>
                        <a:rPr lang="en-US" sz="1600" dirty="0"/>
                        <a:t>Mental health</a:t>
                      </a:r>
                    </a:p>
                  </a:txBody>
                  <a:tcPr>
                    <a:lnR w="12700" cap="flat" cmpd="sng" algn="ctr">
                      <a:solidFill>
                        <a:schemeClr val="tx1"/>
                      </a:solidFill>
                      <a:prstDash val="solid"/>
                      <a:round/>
                      <a:headEnd type="none" w="med" len="med"/>
                      <a:tailEnd type="none" w="med" len="med"/>
                    </a:lnR>
                  </a:tcPr>
                </a:tc>
                <a:tc>
                  <a:txBody>
                    <a:bodyPr/>
                    <a:lstStyle/>
                    <a:p>
                      <a:pPr algn="ctr"/>
                      <a:r>
                        <a:rPr lang="en-US" sz="1600" dirty="0"/>
                        <a:t>−0.275**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t>−0.054</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31747293"/>
                  </a:ext>
                </a:extLst>
              </a:tr>
              <a:tr h="359115">
                <a:tc>
                  <a:txBody>
                    <a:bodyPr/>
                    <a:lstStyle/>
                    <a:p>
                      <a:r>
                        <a:rPr lang="en-US" sz="1600" dirty="0"/>
                        <a:t>Stress</a:t>
                      </a:r>
                    </a:p>
                  </a:txBody>
                  <a:tcPr>
                    <a:lnR w="12700" cap="flat" cmpd="sng" algn="ctr">
                      <a:solidFill>
                        <a:schemeClr val="tx1"/>
                      </a:solidFill>
                      <a:prstDash val="solid"/>
                      <a:round/>
                      <a:headEnd type="none" w="med" len="med"/>
                      <a:tailEnd type="none" w="med" len="med"/>
                    </a:lnR>
                  </a:tcPr>
                </a:tc>
                <a:tc>
                  <a:txBody>
                    <a:bodyPr/>
                    <a:lstStyle/>
                    <a:p>
                      <a:pPr algn="ctr"/>
                      <a:r>
                        <a:rPr lang="en-US" sz="1600" dirty="0"/>
                        <a:t>    0.188***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t> 0.028</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25369003"/>
                  </a:ext>
                </a:extLst>
              </a:tr>
              <a:tr h="359115">
                <a:tc>
                  <a:txBody>
                    <a:bodyPr/>
                    <a:lstStyle/>
                    <a:p>
                      <a:r>
                        <a:rPr lang="en-US" sz="1600" dirty="0"/>
                        <a:t>Intent to  quit</a:t>
                      </a:r>
                    </a:p>
                  </a:txBody>
                  <a:tcPr>
                    <a:lnR w="12700" cap="flat" cmpd="sng" algn="ctr">
                      <a:solidFill>
                        <a:schemeClr val="tx1"/>
                      </a:solidFill>
                      <a:prstDash val="solid"/>
                      <a:round/>
                      <a:headEnd type="none" w="med" len="med"/>
                      <a:tailEnd type="none" w="med" len="med"/>
                    </a:lnR>
                  </a:tcPr>
                </a:tc>
                <a:tc>
                  <a:txBody>
                    <a:bodyPr/>
                    <a:lstStyle/>
                    <a:p>
                      <a:pPr algn="ctr"/>
                      <a:r>
                        <a:rPr lang="en-US" sz="1600" dirty="0"/>
                        <a:t> 0.361**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t> 0.018</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47834206"/>
                  </a:ext>
                </a:extLst>
              </a:tr>
              <a:tr h="387642">
                <a:tc>
                  <a:txBody>
                    <a:bodyPr/>
                    <a:lstStyle/>
                    <a:p>
                      <a:r>
                        <a:rPr lang="en-US" sz="1600" b="1" i="1" dirty="0"/>
                        <a:t>Control Variables Included</a:t>
                      </a:r>
                    </a:p>
                  </a:txBody>
                  <a:tcPr>
                    <a:lnR w="12700" cap="flat" cmpd="sng" algn="ctr">
                      <a:solidFill>
                        <a:schemeClr val="tx1"/>
                      </a:solidFill>
                      <a:prstDash val="solid"/>
                      <a:round/>
                      <a:headEnd type="none" w="med" len="med"/>
                      <a:tailEnd type="none" w="med" len="med"/>
                    </a:lnR>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6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21616248"/>
                  </a:ext>
                </a:extLst>
              </a:tr>
              <a:tr h="318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tx1"/>
                          </a:solidFill>
                        </a:rPr>
                        <a:t>Demographic characteristics</a:t>
                      </a:r>
                    </a:p>
                  </a:txBody>
                  <a:tcPr>
                    <a:lnR w="12700" cap="flat" cmpd="sng" algn="ctr">
                      <a:solidFill>
                        <a:schemeClr val="tx1"/>
                      </a:solidFill>
                      <a:prstDash val="solid"/>
                      <a:round/>
                      <a:headEnd type="none" w="med" len="med"/>
                      <a:tailEnd type="none" w="med" len="med"/>
                    </a:lnR>
                  </a:tcPr>
                </a:tc>
                <a:tc>
                  <a:txBody>
                    <a:bodyPr/>
                    <a:lstStyle/>
                    <a:p>
                      <a:pPr algn="ctr"/>
                      <a:r>
                        <a:rPr lang="en-US" sz="16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t>Yes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2315606"/>
                  </a:ext>
                </a:extLst>
              </a:tr>
              <a:tr h="29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tx1"/>
                          </a:solidFill>
                        </a:rPr>
                        <a:t>Discipline &amp; Year in program </a:t>
                      </a:r>
                    </a:p>
                  </a:txBody>
                  <a:tcPr>
                    <a:lnR w="12700" cap="flat" cmpd="sng" algn="ctr">
                      <a:solidFill>
                        <a:schemeClr val="tx1"/>
                      </a:solidFill>
                      <a:prstDash val="solid"/>
                      <a:round/>
                      <a:headEnd type="none" w="med" len="med"/>
                      <a:tailEnd type="none" w="med" len="med"/>
                    </a:lnR>
                  </a:tcPr>
                </a:tc>
                <a:tc>
                  <a:txBody>
                    <a:bodyPr/>
                    <a:lstStyle/>
                    <a:p>
                      <a:pPr algn="ctr"/>
                      <a:r>
                        <a:rPr lang="en-US" sz="16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600" dirty="0"/>
                        <a:t>Yes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6037570"/>
                  </a:ext>
                </a:extLst>
              </a:tr>
              <a:tr h="359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tx1"/>
                          </a:solidFill>
                        </a:rPr>
                        <a:t>Mentoring support</a:t>
                      </a:r>
                    </a:p>
                  </a:txBody>
                  <a:tcPr>
                    <a:lnR w="12700" cap="flat" cmpd="sng" algn="ctr">
                      <a:solidFill>
                        <a:schemeClr val="tx1"/>
                      </a:solidFill>
                      <a:prstDash val="solid"/>
                      <a:round/>
                      <a:headEnd type="none" w="med" len="med"/>
                      <a:tailEnd type="none" w="med" len="med"/>
                    </a:lnR>
                  </a:tcPr>
                </a:tc>
                <a:tc>
                  <a:txBody>
                    <a:bodyPr/>
                    <a:lstStyle/>
                    <a:p>
                      <a:pPr algn="ctr"/>
                      <a:r>
                        <a:rPr lang="en-US" sz="16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Yes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404584"/>
                  </a:ext>
                </a:extLst>
              </a:tr>
            </a:tbl>
          </a:graphicData>
        </a:graphic>
      </p:graphicFrame>
    </p:spTree>
    <p:extLst>
      <p:ext uri="{BB962C8B-B14F-4D97-AF65-F5344CB8AC3E}">
        <p14:creationId xmlns:p14="http://schemas.microsoft.com/office/powerpoint/2010/main" val="1846840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B791E-4E9B-C780-E05F-3E647A79C7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507AE52-0F42-66B2-B94F-FE44A8BBDDD1}"/>
              </a:ext>
            </a:extLst>
          </p:cNvPr>
          <p:cNvSpPr/>
          <p:nvPr/>
        </p:nvSpPr>
        <p:spPr>
          <a:xfrm>
            <a:off x="0" y="-5245"/>
            <a:ext cx="12234362"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0B0FA-BEC9-80F9-673C-B7189D42FDD8}"/>
              </a:ext>
            </a:extLst>
          </p:cNvPr>
          <p:cNvSpPr>
            <a:spLocks noGrp="1"/>
          </p:cNvSpPr>
          <p:nvPr>
            <p:ph type="title"/>
          </p:nvPr>
        </p:nvSpPr>
        <p:spPr>
          <a:xfrm>
            <a:off x="416589" y="260525"/>
            <a:ext cx="11443546" cy="671195"/>
          </a:xfrm>
        </p:spPr>
        <p:txBody>
          <a:bodyPr>
            <a:noAutofit/>
          </a:bodyPr>
          <a:lstStyle/>
          <a:p>
            <a:pPr>
              <a:lnSpc>
                <a:spcPct val="115000"/>
              </a:lnSpc>
              <a:spcBef>
                <a:spcPts val="1000"/>
              </a:spcBef>
              <a:spcAft>
                <a:spcPts val="1200"/>
              </a:spcAft>
              <a:buSzPts val="2300"/>
            </a:pPr>
            <a:r>
              <a:rPr lang="en-US" sz="1800" dirty="0">
                <a:solidFill>
                  <a:schemeClr val="bg1"/>
                </a:solidFill>
              </a:rPr>
              <a:t>How do doctoral students develop across psychological needs, knowledge, disciplinary identity, and perceived level of stress during COVID-19?</a:t>
            </a:r>
          </a:p>
        </p:txBody>
      </p:sp>
      <p:pic>
        <p:nvPicPr>
          <p:cNvPr id="6" name="Content Placeholder 5" descr="A white letter on a black background">
            <a:extLst>
              <a:ext uri="{FF2B5EF4-FFF2-40B4-BE49-F238E27FC236}">
                <a16:creationId xmlns:a16="http://schemas.microsoft.com/office/drawing/2014/main" id="{528B292B-C0EE-7700-2354-88A781C9EA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8900AFEB-7D4B-092B-BCF2-F1B20288E076}"/>
              </a:ext>
            </a:extLst>
          </p:cNvPr>
          <p:cNvSpPr>
            <a:spLocks noGrp="1"/>
          </p:cNvSpPr>
          <p:nvPr>
            <p:ph type="sldNum" sz="quarter" idx="12"/>
          </p:nvPr>
        </p:nvSpPr>
        <p:spPr>
          <a:xfrm>
            <a:off x="11560629" y="6487630"/>
            <a:ext cx="599013" cy="365125"/>
          </a:xfrm>
        </p:spPr>
        <p:txBody>
          <a:bodyPr/>
          <a:lstStyle/>
          <a:p>
            <a:r>
              <a:rPr lang="en-US" sz="1400" dirty="0">
                <a:solidFill>
                  <a:schemeClr val="bg1"/>
                </a:solidFill>
              </a:rPr>
              <a:t>- </a:t>
            </a:r>
            <a:fld id="{E1C13079-9C97-4022-AE6E-A146CC3A3941}" type="slidenum">
              <a:rPr lang="en-US" sz="1400" smtClean="0">
                <a:solidFill>
                  <a:schemeClr val="bg1"/>
                </a:solidFill>
              </a:rPr>
              <a:t>52</a:t>
            </a:fld>
            <a:r>
              <a:rPr lang="en-US" sz="1400" dirty="0">
                <a:solidFill>
                  <a:schemeClr val="bg1"/>
                </a:solidFill>
              </a:rPr>
              <a:t> -</a:t>
            </a:r>
          </a:p>
        </p:txBody>
      </p:sp>
      <p:graphicFrame>
        <p:nvGraphicFramePr>
          <p:cNvPr id="15" name="Table 14">
            <a:extLst>
              <a:ext uri="{FF2B5EF4-FFF2-40B4-BE49-F238E27FC236}">
                <a16:creationId xmlns:a16="http://schemas.microsoft.com/office/drawing/2014/main" id="{065799B2-055A-E56A-1312-1EFD4516B9A0}"/>
              </a:ext>
            </a:extLst>
          </p:cNvPr>
          <p:cNvGraphicFramePr>
            <a:graphicFrameLocks noGrp="1"/>
          </p:cNvGraphicFramePr>
          <p:nvPr/>
        </p:nvGraphicFramePr>
        <p:xfrm>
          <a:off x="595233" y="1197490"/>
          <a:ext cx="9509760" cy="4846320"/>
        </p:xfrm>
        <a:graphic>
          <a:graphicData uri="http://schemas.openxmlformats.org/drawingml/2006/table">
            <a:tbl>
              <a:tblPr firstRow="1" bandRow="1">
                <a:tableStyleId>{2D5ABB26-0587-4C30-8999-92F81FD0307C}</a:tableStyleId>
              </a:tblPr>
              <a:tblGrid>
                <a:gridCol w="4572000">
                  <a:extLst>
                    <a:ext uri="{9D8B030D-6E8A-4147-A177-3AD203B41FA5}">
                      <a16:colId xmlns:a16="http://schemas.microsoft.com/office/drawing/2014/main" val="1002665200"/>
                    </a:ext>
                  </a:extLst>
                </a:gridCol>
                <a:gridCol w="365760">
                  <a:extLst>
                    <a:ext uri="{9D8B030D-6E8A-4147-A177-3AD203B41FA5}">
                      <a16:colId xmlns:a16="http://schemas.microsoft.com/office/drawing/2014/main" val="2847409912"/>
                    </a:ext>
                  </a:extLst>
                </a:gridCol>
                <a:gridCol w="4572000">
                  <a:extLst>
                    <a:ext uri="{9D8B030D-6E8A-4147-A177-3AD203B41FA5}">
                      <a16:colId xmlns:a16="http://schemas.microsoft.com/office/drawing/2014/main" val="2181265293"/>
                    </a:ext>
                  </a:extLst>
                </a:gridCol>
              </a:tblGrid>
              <a:tr h="548640">
                <a:tc>
                  <a:txBody>
                    <a:bodyPr/>
                    <a:lstStyle/>
                    <a:p>
                      <a:r>
                        <a:rPr lang="en-US" dirty="0"/>
                        <a:t>      </a:t>
                      </a:r>
                      <a:r>
                        <a:rPr lang="en-US" sz="1600" dirty="0">
                          <a:latin typeface="Times New Roman" panose="02020603050405020304" pitchFamily="18" charset="0"/>
                          <a:cs typeface="Times New Roman" panose="02020603050405020304" pitchFamily="18" charset="0"/>
                        </a:rPr>
                        <a:t>Fig 1. Standardized </a:t>
                      </a:r>
                      <a:r>
                        <a:rPr lang="en-US" sz="1600" b="1" dirty="0">
                          <a:latin typeface="Times New Roman" panose="02020603050405020304" pitchFamily="18" charset="0"/>
                          <a:cs typeface="Times New Roman" panose="02020603050405020304" pitchFamily="18" charset="0"/>
                        </a:rPr>
                        <a:t>Stress</a:t>
                      </a:r>
                      <a:r>
                        <a:rPr lang="en-US" sz="1600" dirty="0">
                          <a:latin typeface="Times New Roman" panose="02020603050405020304" pitchFamily="18" charset="0"/>
                          <a:cs typeface="Times New Roman" panose="02020603050405020304" pitchFamily="18" charset="0"/>
                        </a:rPr>
                        <a:t> Scale Score, by Cohort</a:t>
                      </a:r>
                    </a:p>
                  </a:txBody>
                  <a:tcPr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endParaRPr lang="en-US" sz="1600" dirty="0">
                        <a:latin typeface="Times New Roman" panose="02020603050405020304" pitchFamily="18" charset="0"/>
                        <a:cs typeface="Times New Roman" panose="02020603050405020304" pitchFamily="18" charset="0"/>
                      </a:endParaRPr>
                    </a:p>
                  </a:txBody>
                  <a:tcPr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US" sz="1600" dirty="0">
                          <a:latin typeface="Times New Roman" panose="02020603050405020304" pitchFamily="18" charset="0"/>
                          <a:cs typeface="Times New Roman" panose="02020603050405020304" pitchFamily="18" charset="0"/>
                        </a:rPr>
                        <a:t>Fig 2. Standardized</a:t>
                      </a:r>
                      <a:r>
                        <a:rPr lang="en-US" sz="1600" b="1" dirty="0">
                          <a:latin typeface="Times New Roman" panose="02020603050405020304" pitchFamily="18" charset="0"/>
                          <a:cs typeface="Times New Roman" panose="02020603050405020304" pitchFamily="18" charset="0"/>
                        </a:rPr>
                        <a:t> Identity </a:t>
                      </a:r>
                      <a:r>
                        <a:rPr lang="en-US" sz="1600" dirty="0">
                          <a:latin typeface="Times New Roman" panose="02020603050405020304" pitchFamily="18" charset="0"/>
                          <a:cs typeface="Times New Roman" panose="02020603050405020304" pitchFamily="18" charset="0"/>
                        </a:rPr>
                        <a:t>Scale Score, by Cohort</a:t>
                      </a:r>
                    </a:p>
                  </a:txBody>
                  <a:tcPr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4116399"/>
                  </a:ext>
                </a:extLst>
              </a:tr>
              <a:tr h="3931920">
                <a:tc>
                  <a:txBody>
                    <a:bodyPr/>
                    <a:lstStyle/>
                    <a:p>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53540185"/>
                  </a:ext>
                </a:extLst>
              </a:tr>
              <a:tr h="365760">
                <a:tc>
                  <a:txBody>
                    <a:bodyPr/>
                    <a:lstStyle/>
                    <a:p>
                      <a:pPr algn="ctr"/>
                      <a:r>
                        <a:rPr lang="en-US" sz="1400" dirty="0"/>
                        <a:t>         </a:t>
                      </a:r>
                      <a:r>
                        <a:rPr lang="en-US" sz="1400" dirty="0">
                          <a:latin typeface="Times New Roman" panose="02020603050405020304" pitchFamily="18" charset="0"/>
                          <a:cs typeface="Times New Roman" panose="02020603050405020304" pitchFamily="18" charset="0"/>
                        </a:rPr>
                        <a:t>Year in Program</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latin typeface="Times New Roman" panose="02020603050405020304" pitchFamily="18" charset="0"/>
                          <a:cs typeface="Times New Roman" panose="02020603050405020304" pitchFamily="18" charset="0"/>
                        </a:rPr>
                        <a:t>Year in Program</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1657438"/>
                  </a:ext>
                </a:extLst>
              </a:tr>
            </a:tbl>
          </a:graphicData>
        </a:graphic>
      </p:graphicFrame>
      <p:pic>
        <p:nvPicPr>
          <p:cNvPr id="9" name="Picture 8">
            <a:extLst>
              <a:ext uri="{FF2B5EF4-FFF2-40B4-BE49-F238E27FC236}">
                <a16:creationId xmlns:a16="http://schemas.microsoft.com/office/drawing/2014/main" id="{8D762A9E-C755-163F-9DCE-8C0AB85C785B}"/>
              </a:ext>
            </a:extLst>
          </p:cNvPr>
          <p:cNvPicPr>
            <a:picLocks noChangeAspect="1"/>
          </p:cNvPicPr>
          <p:nvPr/>
        </p:nvPicPr>
        <p:blipFill>
          <a:blip r:embed="rId6">
            <a:extLst>
              <a:ext uri="{28A0092B-C50C-407E-A947-70E740481C1C}">
                <a14:useLocalDpi xmlns:a14="http://schemas.microsoft.com/office/drawing/2010/main" val="0"/>
              </a:ext>
            </a:extLst>
          </a:blip>
          <a:srcRect l="1246" t="13713" r="52170" b="49819"/>
          <a:stretch>
            <a:fillRect/>
          </a:stretch>
        </p:blipFill>
        <p:spPr>
          <a:xfrm>
            <a:off x="10255995" y="2100263"/>
            <a:ext cx="1547814" cy="195316"/>
          </a:xfrm>
          <a:prstGeom prst="rect">
            <a:avLst/>
          </a:prstGeom>
        </p:spPr>
      </p:pic>
      <p:pic>
        <p:nvPicPr>
          <p:cNvPr id="11" name="Picture 10">
            <a:extLst>
              <a:ext uri="{FF2B5EF4-FFF2-40B4-BE49-F238E27FC236}">
                <a16:creationId xmlns:a16="http://schemas.microsoft.com/office/drawing/2014/main" id="{C110B7E9-A2D9-A319-9DF4-E997CB7C3B26}"/>
              </a:ext>
            </a:extLst>
          </p:cNvPr>
          <p:cNvPicPr>
            <a:picLocks noChangeAspect="1"/>
          </p:cNvPicPr>
          <p:nvPr/>
        </p:nvPicPr>
        <p:blipFill>
          <a:blip r:embed="rId6">
            <a:extLst>
              <a:ext uri="{28A0092B-C50C-407E-A947-70E740481C1C}">
                <a14:useLocalDpi xmlns:a14="http://schemas.microsoft.com/office/drawing/2010/main" val="0"/>
              </a:ext>
            </a:extLst>
          </a:blip>
          <a:srcRect l="50947" t="16577" r="2470" b="46954"/>
          <a:stretch>
            <a:fillRect/>
          </a:stretch>
        </p:blipFill>
        <p:spPr>
          <a:xfrm>
            <a:off x="10255991" y="2293115"/>
            <a:ext cx="1547815" cy="195316"/>
          </a:xfrm>
          <a:prstGeom prst="rect">
            <a:avLst/>
          </a:prstGeom>
        </p:spPr>
      </p:pic>
      <p:pic>
        <p:nvPicPr>
          <p:cNvPr id="12" name="Picture 11">
            <a:extLst>
              <a:ext uri="{FF2B5EF4-FFF2-40B4-BE49-F238E27FC236}">
                <a16:creationId xmlns:a16="http://schemas.microsoft.com/office/drawing/2014/main" id="{726FFAF2-4A3B-9962-F810-4A464E1FDE98}"/>
              </a:ext>
            </a:extLst>
          </p:cNvPr>
          <p:cNvPicPr>
            <a:picLocks noChangeAspect="1"/>
          </p:cNvPicPr>
          <p:nvPr/>
        </p:nvPicPr>
        <p:blipFill>
          <a:blip r:embed="rId6">
            <a:extLst>
              <a:ext uri="{28A0092B-C50C-407E-A947-70E740481C1C}">
                <a14:useLocalDpi xmlns:a14="http://schemas.microsoft.com/office/drawing/2010/main" val="0"/>
              </a:ext>
            </a:extLst>
          </a:blip>
          <a:srcRect l="1559" t="53645" r="51858" b="9886"/>
          <a:stretch>
            <a:fillRect/>
          </a:stretch>
        </p:blipFill>
        <p:spPr>
          <a:xfrm>
            <a:off x="10255992" y="2485967"/>
            <a:ext cx="1547815" cy="195316"/>
          </a:xfrm>
          <a:prstGeom prst="rect">
            <a:avLst/>
          </a:prstGeom>
        </p:spPr>
      </p:pic>
    </p:spTree>
    <p:extLst>
      <p:ext uri="{BB962C8B-B14F-4D97-AF65-F5344CB8AC3E}">
        <p14:creationId xmlns:p14="http://schemas.microsoft.com/office/powerpoint/2010/main" val="4124199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A169-23C5-4354-78C6-3A1EF2B8C2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4F09C8-D6DB-020D-1200-23F249242B56}"/>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C1CCA-F7D6-2FBF-B8F3-16916C804A6C}"/>
              </a:ext>
            </a:extLst>
          </p:cNvPr>
          <p:cNvSpPr>
            <a:spLocks noGrp="1"/>
          </p:cNvSpPr>
          <p:nvPr>
            <p:ph type="title"/>
          </p:nvPr>
        </p:nvSpPr>
        <p:spPr>
          <a:xfrm>
            <a:off x="807720" y="466725"/>
            <a:ext cx="10515600" cy="671195"/>
          </a:xfrm>
        </p:spPr>
        <p:txBody>
          <a:bodyPr>
            <a:normAutofit/>
          </a:bodyPr>
          <a:lstStyle/>
          <a:p>
            <a:r>
              <a:rPr lang="en-US" sz="3200" dirty="0">
                <a:solidFill>
                  <a:srgbClr val="F6D340"/>
                </a:solidFill>
                <a:latin typeface="Franklin Gothic Demi" panose="020B0703020102020204" pitchFamily="34" charset="0"/>
                <a:ea typeface="Open Sans SemiBold" panose="020B0706030804020204" pitchFamily="34" charset="0"/>
                <a:cs typeface="Open Sans SemiBold" panose="020B0706030804020204" pitchFamily="34" charset="0"/>
              </a:rPr>
              <a:t>Well-being Definition</a:t>
            </a:r>
          </a:p>
        </p:txBody>
      </p:sp>
      <p:pic>
        <p:nvPicPr>
          <p:cNvPr id="6" name="Content Placeholder 5" descr="A white letter on a black background">
            <a:extLst>
              <a:ext uri="{FF2B5EF4-FFF2-40B4-BE49-F238E27FC236}">
                <a16:creationId xmlns:a16="http://schemas.microsoft.com/office/drawing/2014/main" id="{4B348ADC-E397-683D-B8CE-2570E1C01A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C4894076-A2EE-7779-E345-12ED25AF430B}"/>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6</a:t>
            </a:fld>
            <a:r>
              <a:rPr lang="en-US" sz="1400" dirty="0">
                <a:solidFill>
                  <a:schemeClr val="bg1"/>
                </a:solidFill>
              </a:rPr>
              <a:t> -</a:t>
            </a:r>
          </a:p>
        </p:txBody>
      </p:sp>
      <p:sp>
        <p:nvSpPr>
          <p:cNvPr id="3" name="TextBox 2">
            <a:extLst>
              <a:ext uri="{FF2B5EF4-FFF2-40B4-BE49-F238E27FC236}">
                <a16:creationId xmlns:a16="http://schemas.microsoft.com/office/drawing/2014/main" id="{7BFBB724-CDBD-4156-49DE-FC731783F6DC}"/>
              </a:ext>
            </a:extLst>
          </p:cNvPr>
          <p:cNvSpPr txBox="1"/>
          <p:nvPr/>
        </p:nvSpPr>
        <p:spPr>
          <a:xfrm>
            <a:off x="807720" y="1536102"/>
            <a:ext cx="10617200" cy="6032421"/>
          </a:xfrm>
          <a:prstGeom prst="rect">
            <a:avLst/>
          </a:prstGeom>
          <a:noFill/>
        </p:spPr>
        <p:txBody>
          <a:bodyPr wrap="square" rtlCol="0">
            <a:spAutoFit/>
          </a:bodyPr>
          <a:lstStyle/>
          <a:p>
            <a:r>
              <a:rPr lang="en-US" sz="2800" dirty="0">
                <a:solidFill>
                  <a:schemeClr val="bg1"/>
                </a:solidFill>
              </a:rPr>
              <a:t>“Well-being includes having positive emotions (e.g., contentment, happiness), not having negative emotions (e.g., depression, anxiety), satisfaction with life, fulfillment, and positive functioning.</a:t>
            </a:r>
          </a:p>
          <a:p>
            <a:r>
              <a:rPr lang="en-US" sz="2800" dirty="0">
                <a:solidFill>
                  <a:schemeClr val="bg1"/>
                </a:solidFill>
              </a:rPr>
              <a:t>In simple terms, well-being can be described as judging life positively and </a:t>
            </a:r>
            <a:r>
              <a:rPr lang="en-US" sz="2800" dirty="0">
                <a:solidFill>
                  <a:srgbClr val="FCF0BC"/>
                </a:solidFill>
              </a:rPr>
              <a:t>feeling good</a:t>
            </a:r>
            <a:r>
              <a:rPr lang="en-US" sz="2800" dirty="0">
                <a:solidFill>
                  <a:schemeClr val="bg1"/>
                </a:solidFill>
              </a:rPr>
              <a:t>.”  - </a:t>
            </a:r>
            <a:r>
              <a:rPr lang="en-US" sz="2800" i="1" dirty="0">
                <a:solidFill>
                  <a:schemeClr val="bg1"/>
                </a:solidFill>
              </a:rPr>
              <a:t>CDC</a:t>
            </a:r>
          </a:p>
          <a:p>
            <a:endParaRPr lang="en-US" sz="28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400" i="1" dirty="0">
                <a:solidFill>
                  <a:schemeClr val="bg1"/>
                </a:solidFill>
              </a:rPr>
              <a:t>Source: National Center for Chronic Disease Prevention and Health Promotion, Division of Population Health (n.d.) Retrieved from </a:t>
            </a:r>
            <a:r>
              <a:rPr lang="en-US" sz="1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hlinkClick r:id="rId4"/>
              </a:rPr>
              <a:t>https://archive.cdc.gov/#/details?url=https://www.cdc.gov/hrqol/wellbeing.htm</a:t>
            </a:r>
            <a:endParaRPr lang="en-US" sz="1400" i="1"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endParaRPr lang="en-US" sz="16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a:p>
            <a:pPr lvl="8"/>
            <a:endParaRPr lang="en-US" sz="2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6502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85D68-A52C-716C-DDF9-DDAB5A21B907}"/>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3E26413-984D-ECDC-E36F-BA0B8A649116}"/>
              </a:ext>
            </a:extLst>
          </p:cNvPr>
          <p:cNvSpPr>
            <a:spLocks noGrp="1"/>
          </p:cNvSpPr>
          <p:nvPr>
            <p:ph type="title"/>
          </p:nvPr>
        </p:nvSpPr>
        <p:spPr>
          <a:xfrm>
            <a:off x="838200" y="365125"/>
            <a:ext cx="10515600" cy="1325563"/>
          </a:xfrm>
        </p:spPr>
        <p:txBody>
          <a:bodyPr/>
          <a:lstStyle/>
          <a:p>
            <a:endParaRPr lang="en-US" dirty="0"/>
          </a:p>
        </p:txBody>
      </p:sp>
      <p:sp>
        <p:nvSpPr>
          <p:cNvPr id="12" name="Rectangle 11">
            <a:extLst>
              <a:ext uri="{FF2B5EF4-FFF2-40B4-BE49-F238E27FC236}">
                <a16:creationId xmlns:a16="http://schemas.microsoft.com/office/drawing/2014/main" id="{E4152797-33DC-8990-590F-8324BC21D115}"/>
              </a:ext>
            </a:extLst>
          </p:cNvPr>
          <p:cNvSpPr/>
          <p:nvPr/>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tudent sitting at a table with a computer covered in stickers">
            <a:extLst>
              <a:ext uri="{FF2B5EF4-FFF2-40B4-BE49-F238E27FC236}">
                <a16:creationId xmlns:a16="http://schemas.microsoft.com/office/drawing/2014/main" id="{047D8F0E-B08E-54F4-BE7A-F8E0082C74AB}"/>
              </a:ext>
            </a:extLst>
          </p:cNvPr>
          <p:cNvPicPr>
            <a:picLocks noGrp="1" noChangeAspect="1"/>
          </p:cNvPicPr>
          <p:nvPr>
            <p:ph idx="1"/>
          </p:nvPr>
        </p:nvPicPr>
        <p:blipFill>
          <a:blip r:embed="rId3">
            <a:duotone>
              <a:prstClr val="black"/>
              <a:schemeClr val="accent1">
                <a:tint val="45000"/>
                <a:satMod val="400000"/>
              </a:schemeClr>
            </a:duotone>
            <a:alphaModFix amt="35000"/>
            <a:extLst>
              <a:ext uri="{28A0092B-C50C-407E-A947-70E740481C1C}">
                <a14:useLocalDpi xmlns:a14="http://schemas.microsoft.com/office/drawing/2010/main" val="0"/>
              </a:ext>
            </a:extLst>
          </a:blip>
          <a:srcRect r="4414" b="19404"/>
          <a:stretch>
            <a:fillRect/>
          </a:stretch>
        </p:blipFill>
        <p:spPr>
          <a:xfrm>
            <a:off x="-32359" y="5245"/>
            <a:ext cx="12192001" cy="6852755"/>
          </a:xfrm>
        </p:spPr>
      </p:pic>
      <p:sp>
        <p:nvSpPr>
          <p:cNvPr id="15" name="Title 1">
            <a:extLst>
              <a:ext uri="{FF2B5EF4-FFF2-40B4-BE49-F238E27FC236}">
                <a16:creationId xmlns:a16="http://schemas.microsoft.com/office/drawing/2014/main" id="{C3F9200C-82FC-402C-A9C0-86825D7867E9}"/>
              </a:ext>
            </a:extLst>
          </p:cNvPr>
          <p:cNvSpPr txBox="1">
            <a:spLocks/>
          </p:cNvSpPr>
          <p:nvPr/>
        </p:nvSpPr>
        <p:spPr>
          <a:xfrm>
            <a:off x="32358" y="2837135"/>
            <a:ext cx="12192001" cy="873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800" dirty="0">
                <a:solidFill>
                  <a:srgbClr val="F6D340"/>
                </a:solidFill>
                <a:latin typeface="Segoe UI Black" panose="020B0A02040204020203" pitchFamily="34" charset="0"/>
                <a:ea typeface="Segoe UI Black" panose="020B0A02040204020203" pitchFamily="34" charset="0"/>
                <a:cs typeface="Open Sans SemiBold" panose="020B0706030804020204" pitchFamily="34" charset="0"/>
              </a:rPr>
              <a:t>Prior Research on Well-being</a:t>
            </a:r>
          </a:p>
        </p:txBody>
      </p:sp>
      <p:sp>
        <p:nvSpPr>
          <p:cNvPr id="2" name="Slide Number Placeholder 6">
            <a:extLst>
              <a:ext uri="{FF2B5EF4-FFF2-40B4-BE49-F238E27FC236}">
                <a16:creationId xmlns:a16="http://schemas.microsoft.com/office/drawing/2014/main" id="{5199F33C-D729-81AE-F5AA-FAE656F96FDA}"/>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7</a:t>
            </a:fld>
            <a:r>
              <a:rPr lang="en-US" sz="1400" dirty="0">
                <a:solidFill>
                  <a:schemeClr val="bg1"/>
                </a:solidFill>
              </a:rPr>
              <a:t> -</a:t>
            </a:r>
          </a:p>
        </p:txBody>
      </p:sp>
    </p:spTree>
    <p:extLst>
      <p:ext uri="{BB962C8B-B14F-4D97-AF65-F5344CB8AC3E}">
        <p14:creationId xmlns:p14="http://schemas.microsoft.com/office/powerpoint/2010/main" val="66636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D2B51-4CC5-2FB6-0303-FB55E90AE5C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A9C16D-49AC-AA4E-B6F1-7922B3BA9ED4}"/>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white letter on a black background">
            <a:extLst>
              <a:ext uri="{FF2B5EF4-FFF2-40B4-BE49-F238E27FC236}">
                <a16:creationId xmlns:a16="http://schemas.microsoft.com/office/drawing/2014/main" id="{371630F8-488B-A756-5FC3-8017BB4A18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19BF315B-3CD6-821A-56E3-A162A1F73E49}"/>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8</a:t>
            </a:fld>
            <a:r>
              <a:rPr lang="en-US" sz="1400" dirty="0">
                <a:solidFill>
                  <a:schemeClr val="bg1"/>
                </a:solidFill>
              </a:rPr>
              <a:t> -</a:t>
            </a:r>
          </a:p>
        </p:txBody>
      </p:sp>
      <p:sp>
        <p:nvSpPr>
          <p:cNvPr id="17" name="TextBox 16">
            <a:extLst>
              <a:ext uri="{FF2B5EF4-FFF2-40B4-BE49-F238E27FC236}">
                <a16:creationId xmlns:a16="http://schemas.microsoft.com/office/drawing/2014/main" id="{88E27EFC-A34F-E186-8A95-12D6ED5B4A96}"/>
              </a:ext>
            </a:extLst>
          </p:cNvPr>
          <p:cNvSpPr txBox="1"/>
          <p:nvPr/>
        </p:nvSpPr>
        <p:spPr>
          <a:xfrm>
            <a:off x="2683328" y="5757323"/>
            <a:ext cx="6825343" cy="646331"/>
          </a:xfrm>
          <a:prstGeom prst="rect">
            <a:avLst/>
          </a:prstGeom>
          <a:noFill/>
        </p:spPr>
        <p:txBody>
          <a:bodyPr wrap="square">
            <a:spAutoFit/>
          </a:bodyPr>
          <a:lstStyle/>
          <a:p>
            <a:r>
              <a:rPr lang="en-US" sz="1200" b="0" i="0" dirty="0">
                <a:solidFill>
                  <a:schemeClr val="bg1"/>
                </a:solidFill>
                <a:effectLst/>
                <a:latin typeface="Arial" panose="020B0604020202020204" pitchFamily="34" charset="0"/>
              </a:rPr>
              <a:t>Data source: Martínez‐García, I., De Witte, H., García‐Martínez, J., &amp; </a:t>
            </a:r>
            <a:r>
              <a:rPr lang="en-US" sz="1200" b="0" i="0" dirty="0" err="1">
                <a:solidFill>
                  <a:schemeClr val="bg1"/>
                </a:solidFill>
                <a:effectLst/>
                <a:latin typeface="Arial" panose="020B0604020202020204" pitchFamily="34" charset="0"/>
              </a:rPr>
              <a:t>Cano</a:t>
            </a:r>
            <a:r>
              <a:rPr lang="en-US" sz="1200" b="0" i="0" dirty="0">
                <a:solidFill>
                  <a:schemeClr val="bg1"/>
                </a:solidFill>
                <a:effectLst/>
                <a:latin typeface="Arial" panose="020B0604020202020204" pitchFamily="34" charset="0"/>
              </a:rPr>
              <a:t>‐García, F. J. (2024). A systematic review and a comprehensive approach to PhD students' wellbeing. </a:t>
            </a:r>
            <a:r>
              <a:rPr lang="en-US" sz="1200" b="0" i="1" dirty="0">
                <a:solidFill>
                  <a:schemeClr val="bg1"/>
                </a:solidFill>
                <a:effectLst/>
                <a:latin typeface="Arial" panose="020B0604020202020204" pitchFamily="34" charset="0"/>
              </a:rPr>
              <a:t>Applied Psychology: Health and Well‐Being</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16</a:t>
            </a:r>
            <a:r>
              <a:rPr lang="en-US" sz="1200" b="0" i="0" dirty="0">
                <a:solidFill>
                  <a:schemeClr val="bg1"/>
                </a:solidFill>
                <a:effectLst/>
                <a:latin typeface="Arial" panose="020B0604020202020204" pitchFamily="34" charset="0"/>
              </a:rPr>
              <a:t>(4), 1565-1583.</a:t>
            </a:r>
            <a:endParaRPr lang="en-US" sz="1200" dirty="0">
              <a:solidFill>
                <a:schemeClr val="bg1"/>
              </a:solidFill>
            </a:endParaRPr>
          </a:p>
        </p:txBody>
      </p:sp>
      <p:sp>
        <p:nvSpPr>
          <p:cNvPr id="2" name="TextBox 1">
            <a:extLst>
              <a:ext uri="{FF2B5EF4-FFF2-40B4-BE49-F238E27FC236}">
                <a16:creationId xmlns:a16="http://schemas.microsoft.com/office/drawing/2014/main" id="{91CED4FA-4761-2079-5A90-FD0F8E5BA43F}"/>
              </a:ext>
            </a:extLst>
          </p:cNvPr>
          <p:cNvSpPr txBox="1"/>
          <p:nvPr/>
        </p:nvSpPr>
        <p:spPr>
          <a:xfrm>
            <a:off x="2408247" y="521401"/>
            <a:ext cx="7794171" cy="369332"/>
          </a:xfrm>
          <a:prstGeom prst="rect">
            <a:avLst/>
          </a:prstGeom>
          <a:noFill/>
        </p:spPr>
        <p:txBody>
          <a:bodyPr wrap="square" rtlCol="0">
            <a:spAutoFit/>
          </a:bodyPr>
          <a:lstStyle/>
          <a:p>
            <a:r>
              <a:rPr lang="en-US" dirty="0">
                <a:solidFill>
                  <a:schemeClr val="bg1"/>
                </a:solidFill>
              </a:rPr>
              <a:t>Fig 1. Number of Articles Published About PhD Student Well-being, by Year</a:t>
            </a:r>
          </a:p>
        </p:txBody>
      </p:sp>
      <p:graphicFrame>
        <p:nvGraphicFramePr>
          <p:cNvPr id="3" name="Chart 2">
            <a:extLst>
              <a:ext uri="{FF2B5EF4-FFF2-40B4-BE49-F238E27FC236}">
                <a16:creationId xmlns:a16="http://schemas.microsoft.com/office/drawing/2014/main" id="{E1E568A5-2A23-1608-B404-D406BB0907F0}"/>
              </a:ext>
            </a:extLst>
          </p:cNvPr>
          <p:cNvGraphicFramePr>
            <a:graphicFrameLocks/>
          </p:cNvGraphicFramePr>
          <p:nvPr>
            <p:extLst>
              <p:ext uri="{D42A27DB-BD31-4B8C-83A1-F6EECF244321}">
                <p14:modId xmlns:p14="http://schemas.microsoft.com/office/powerpoint/2010/main" val="62002555"/>
              </p:ext>
            </p:extLst>
          </p:nvPr>
        </p:nvGraphicFramePr>
        <p:xfrm>
          <a:off x="667265" y="953165"/>
          <a:ext cx="10515599" cy="46842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914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22B64-19BF-6047-30D0-E96809E085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CDE51A-6A09-288F-FA71-F0FA3AF230D2}"/>
              </a:ext>
            </a:extLst>
          </p:cNvPr>
          <p:cNvSpPr/>
          <p:nvPr/>
        </p:nvSpPr>
        <p:spPr>
          <a:xfrm>
            <a:off x="0" y="-5245"/>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white letter on a black background">
            <a:extLst>
              <a:ext uri="{FF2B5EF4-FFF2-40B4-BE49-F238E27FC236}">
                <a16:creationId xmlns:a16="http://schemas.microsoft.com/office/drawing/2014/main" id="{265B08E7-CB23-21C6-AACB-494FE1E78A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36" y="6523517"/>
            <a:ext cx="1211044" cy="204373"/>
          </a:xfrm>
        </p:spPr>
      </p:pic>
      <p:sp>
        <p:nvSpPr>
          <p:cNvPr id="7" name="Slide Number Placeholder 6">
            <a:extLst>
              <a:ext uri="{FF2B5EF4-FFF2-40B4-BE49-F238E27FC236}">
                <a16:creationId xmlns:a16="http://schemas.microsoft.com/office/drawing/2014/main" id="{531528BE-D138-1E5B-1357-F6F033B46186}"/>
              </a:ext>
            </a:extLst>
          </p:cNvPr>
          <p:cNvSpPr>
            <a:spLocks noGrp="1"/>
          </p:cNvSpPr>
          <p:nvPr>
            <p:ph type="sldNum" sz="quarter" idx="12"/>
          </p:nvPr>
        </p:nvSpPr>
        <p:spPr>
          <a:xfrm>
            <a:off x="11622236" y="6487630"/>
            <a:ext cx="537406" cy="365125"/>
          </a:xfrm>
        </p:spPr>
        <p:txBody>
          <a:bodyPr/>
          <a:lstStyle/>
          <a:p>
            <a:r>
              <a:rPr lang="en-US" sz="1400" dirty="0">
                <a:solidFill>
                  <a:schemeClr val="bg1"/>
                </a:solidFill>
              </a:rPr>
              <a:t>- </a:t>
            </a:r>
            <a:fld id="{E1C13079-9C97-4022-AE6E-A146CC3A3941}" type="slidenum">
              <a:rPr lang="en-US" sz="1400" smtClean="0">
                <a:solidFill>
                  <a:schemeClr val="bg1"/>
                </a:solidFill>
              </a:rPr>
              <a:t>9</a:t>
            </a:fld>
            <a:r>
              <a:rPr lang="en-US" sz="1400" dirty="0">
                <a:solidFill>
                  <a:schemeClr val="bg1"/>
                </a:solidFill>
              </a:rPr>
              <a:t> -</a:t>
            </a:r>
          </a:p>
        </p:txBody>
      </p:sp>
      <p:sp>
        <p:nvSpPr>
          <p:cNvPr id="17" name="TextBox 16">
            <a:extLst>
              <a:ext uri="{FF2B5EF4-FFF2-40B4-BE49-F238E27FC236}">
                <a16:creationId xmlns:a16="http://schemas.microsoft.com/office/drawing/2014/main" id="{E8F984C4-EE80-B567-A4D2-2642B6FAA65F}"/>
              </a:ext>
            </a:extLst>
          </p:cNvPr>
          <p:cNvSpPr txBox="1"/>
          <p:nvPr/>
        </p:nvSpPr>
        <p:spPr>
          <a:xfrm>
            <a:off x="2683328" y="5757323"/>
            <a:ext cx="6825343" cy="646331"/>
          </a:xfrm>
          <a:prstGeom prst="rect">
            <a:avLst/>
          </a:prstGeom>
          <a:noFill/>
        </p:spPr>
        <p:txBody>
          <a:bodyPr wrap="square">
            <a:spAutoFit/>
          </a:bodyPr>
          <a:lstStyle/>
          <a:p>
            <a:r>
              <a:rPr lang="en-US" sz="1200" b="0" i="0" dirty="0">
                <a:solidFill>
                  <a:schemeClr val="bg1"/>
                </a:solidFill>
                <a:effectLst/>
                <a:latin typeface="Arial" panose="020B0604020202020204" pitchFamily="34" charset="0"/>
              </a:rPr>
              <a:t>Data source: Martínez‐García, I., De Witte, H., García‐Martínez, J., &amp; </a:t>
            </a:r>
            <a:r>
              <a:rPr lang="en-US" sz="1200" b="0" i="0" dirty="0" err="1">
                <a:solidFill>
                  <a:schemeClr val="bg1"/>
                </a:solidFill>
                <a:effectLst/>
                <a:latin typeface="Arial" panose="020B0604020202020204" pitchFamily="34" charset="0"/>
              </a:rPr>
              <a:t>Cano</a:t>
            </a:r>
            <a:r>
              <a:rPr lang="en-US" sz="1200" b="0" i="0" dirty="0">
                <a:solidFill>
                  <a:schemeClr val="bg1"/>
                </a:solidFill>
                <a:effectLst/>
                <a:latin typeface="Arial" panose="020B0604020202020204" pitchFamily="34" charset="0"/>
              </a:rPr>
              <a:t>‐García, F. J. (2024). A systematic review and a comprehensive approach to PhD students' wellbeing. </a:t>
            </a:r>
            <a:r>
              <a:rPr lang="en-US" sz="1200" b="0" i="1" dirty="0">
                <a:solidFill>
                  <a:schemeClr val="bg1"/>
                </a:solidFill>
                <a:effectLst/>
                <a:latin typeface="Arial" panose="020B0604020202020204" pitchFamily="34" charset="0"/>
              </a:rPr>
              <a:t>Applied Psychology: Health and Well‐Being</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16</a:t>
            </a:r>
            <a:r>
              <a:rPr lang="en-US" sz="1200" b="0" i="0" dirty="0">
                <a:solidFill>
                  <a:schemeClr val="bg1"/>
                </a:solidFill>
                <a:effectLst/>
                <a:latin typeface="Arial" panose="020B0604020202020204" pitchFamily="34" charset="0"/>
              </a:rPr>
              <a:t>(4), 1565-1583.</a:t>
            </a:r>
            <a:endParaRPr lang="en-US" sz="1200" dirty="0">
              <a:solidFill>
                <a:schemeClr val="bg1"/>
              </a:solidFill>
            </a:endParaRPr>
          </a:p>
        </p:txBody>
      </p:sp>
      <p:sp>
        <p:nvSpPr>
          <p:cNvPr id="2" name="TextBox 1">
            <a:extLst>
              <a:ext uri="{FF2B5EF4-FFF2-40B4-BE49-F238E27FC236}">
                <a16:creationId xmlns:a16="http://schemas.microsoft.com/office/drawing/2014/main" id="{9CF7E67C-404F-A9E8-5373-2DBC83BFC933}"/>
              </a:ext>
            </a:extLst>
          </p:cNvPr>
          <p:cNvSpPr txBox="1"/>
          <p:nvPr/>
        </p:nvSpPr>
        <p:spPr>
          <a:xfrm>
            <a:off x="2408247" y="521401"/>
            <a:ext cx="7794171" cy="369332"/>
          </a:xfrm>
          <a:prstGeom prst="rect">
            <a:avLst/>
          </a:prstGeom>
          <a:noFill/>
        </p:spPr>
        <p:txBody>
          <a:bodyPr wrap="square" rtlCol="0">
            <a:spAutoFit/>
          </a:bodyPr>
          <a:lstStyle/>
          <a:p>
            <a:r>
              <a:rPr lang="en-US" dirty="0">
                <a:solidFill>
                  <a:schemeClr val="bg1"/>
                </a:solidFill>
              </a:rPr>
              <a:t>Fig 1. Number of Articles Published About PhD Student Well-being, by Year</a:t>
            </a:r>
          </a:p>
        </p:txBody>
      </p:sp>
      <p:graphicFrame>
        <p:nvGraphicFramePr>
          <p:cNvPr id="3" name="Chart 2">
            <a:extLst>
              <a:ext uri="{FF2B5EF4-FFF2-40B4-BE49-F238E27FC236}">
                <a16:creationId xmlns:a16="http://schemas.microsoft.com/office/drawing/2014/main" id="{C0838382-C942-782A-0848-3E65CEED32F0}"/>
              </a:ext>
            </a:extLst>
          </p:cNvPr>
          <p:cNvGraphicFramePr>
            <a:graphicFrameLocks/>
          </p:cNvGraphicFramePr>
          <p:nvPr/>
        </p:nvGraphicFramePr>
        <p:xfrm>
          <a:off x="667265" y="953165"/>
          <a:ext cx="10515599" cy="4684295"/>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C4CCD8DD-D99D-1BD4-230F-7269BCC45690}"/>
              </a:ext>
            </a:extLst>
          </p:cNvPr>
          <p:cNvCxnSpPr/>
          <p:nvPr/>
        </p:nvCxnSpPr>
        <p:spPr>
          <a:xfrm>
            <a:off x="10239484" y="3036890"/>
            <a:ext cx="0" cy="1594561"/>
          </a:xfrm>
          <a:prstGeom prst="line">
            <a:avLst/>
          </a:prstGeom>
          <a:ln>
            <a:solidFill>
              <a:srgbClr val="F8DC62"/>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00249C77-FF7E-B9C7-DB27-0F22C69294DF}"/>
              </a:ext>
            </a:extLst>
          </p:cNvPr>
          <p:cNvPicPr>
            <a:picLocks noChangeAspect="1"/>
          </p:cNvPicPr>
          <p:nvPr/>
        </p:nvPicPr>
        <p:blipFill>
          <a:blip r:embed="rId5"/>
          <a:stretch>
            <a:fillRect/>
          </a:stretch>
        </p:blipFill>
        <p:spPr>
          <a:xfrm>
            <a:off x="7031423" y="2386349"/>
            <a:ext cx="4818706" cy="1061355"/>
          </a:xfrm>
          <a:prstGeom prst="rect">
            <a:avLst/>
          </a:prstGeom>
        </p:spPr>
      </p:pic>
    </p:spTree>
    <p:extLst>
      <p:ext uri="{BB962C8B-B14F-4D97-AF65-F5344CB8AC3E}">
        <p14:creationId xmlns:p14="http://schemas.microsoft.com/office/powerpoint/2010/main" val="1611544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3">
      <a:dk1>
        <a:srgbClr val="131516"/>
      </a:dk1>
      <a:lt1>
        <a:srgbClr val="FFFFFF"/>
      </a:lt1>
      <a:dk2>
        <a:srgbClr val="00274C"/>
      </a:dk2>
      <a:lt2>
        <a:srgbClr val="FFFFFF"/>
      </a:lt2>
      <a:accent1>
        <a:srgbClr val="2F65A7"/>
      </a:accent1>
      <a:accent2>
        <a:srgbClr val="00B2A9"/>
      </a:accent2>
      <a:accent3>
        <a:srgbClr val="702082"/>
      </a:accent3>
      <a:accent4>
        <a:srgbClr val="D86018"/>
      </a:accent4>
      <a:accent5>
        <a:srgbClr val="FFCB05"/>
      </a:accent5>
      <a:accent6>
        <a:srgbClr val="8ADEFF"/>
      </a:accent6>
      <a:hlink>
        <a:srgbClr val="809DFF"/>
      </a:hlink>
      <a:folHlink>
        <a:srgbClr val="B640FF"/>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26A28C-263B-9B45-9DB7-E57A5AB5B010}" vid="{089204E8-70E8-B24A-A415-24700BF636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5572</TotalTime>
  <Words>3601</Words>
  <Application>Microsoft Office PowerPoint</Application>
  <PresentationFormat>Widescreen</PresentationFormat>
  <Paragraphs>640</Paragraphs>
  <Slides>52</Slides>
  <Notes>52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Aptos</vt:lpstr>
      <vt:lpstr>Aptos Display</vt:lpstr>
      <vt:lpstr>Arial</vt:lpstr>
      <vt:lpstr>Cambria</vt:lpstr>
      <vt:lpstr>Comic Sans MS</vt:lpstr>
      <vt:lpstr>Franklin Gothic Book</vt:lpstr>
      <vt:lpstr>Franklin Gothic Demi</vt:lpstr>
      <vt:lpstr>Open Sans</vt:lpstr>
      <vt:lpstr>Open Sans SemiBold</vt:lpstr>
      <vt:lpstr>Segoe UI Black</vt:lpstr>
      <vt:lpstr>system-ui</vt:lpstr>
      <vt:lpstr>Times New Roman</vt:lpstr>
      <vt:lpstr>Office Theme</vt:lpstr>
      <vt:lpstr>2_Office Theme</vt:lpstr>
      <vt:lpstr>Findings from the  Michigan Doctoral Experience Study:  Student Well-being and the PhD Journey</vt:lpstr>
      <vt:lpstr>Research Team</vt:lpstr>
      <vt:lpstr>Agenda</vt:lpstr>
      <vt:lpstr>Well-being Definition</vt:lpstr>
      <vt:lpstr>Well-being Definition</vt:lpstr>
      <vt:lpstr>Well-being Definition</vt:lpstr>
      <vt:lpstr>PowerPoint Presentation</vt:lpstr>
      <vt:lpstr>PowerPoint Presentation</vt:lpstr>
      <vt:lpstr>PowerPoint Presentation</vt:lpstr>
      <vt:lpstr>PowerPoint Presentation</vt:lpstr>
      <vt:lpstr>PowerPoint Presentation</vt:lpstr>
      <vt:lpstr>PowerPoint Presentation</vt:lpstr>
      <vt:lpstr>Conceptual Model</vt:lpstr>
      <vt:lpstr>Conceptual Model</vt:lpstr>
      <vt:lpstr>Conceptual Model</vt:lpstr>
      <vt:lpstr>Conceptual Model</vt:lpstr>
      <vt:lpstr>Conceptual Model</vt:lpstr>
      <vt:lpstr>Well-being Measures</vt:lpstr>
      <vt:lpstr>Related Measures</vt:lpstr>
      <vt:lpstr>Study Design</vt:lpstr>
      <vt:lpstr>Rackham Population vs. MDES Participants</vt:lpstr>
      <vt:lpstr>MDES Research</vt:lpstr>
      <vt:lpstr>MDES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Trends in Well-being</vt:lpstr>
      <vt:lpstr>Influences on Well-being</vt:lpstr>
      <vt:lpstr>A Tentative Model of Well-being</vt:lpstr>
      <vt:lpstr>Questions?</vt:lpstr>
      <vt:lpstr>Study Development</vt:lpstr>
      <vt:lpstr>Response Rates</vt:lpstr>
      <vt:lpstr>PowerPoint Presentation</vt:lpstr>
      <vt:lpstr>PowerPoint Presentation</vt:lpstr>
      <vt:lpstr>PowerPoint Presentation</vt:lpstr>
      <vt:lpstr>How do doctoral students develop across psychological needs, knowledge, disciplinary identity, and perceived level of stress during COVID-19?</vt:lpstr>
    </vt:vector>
  </TitlesOfParts>
  <Company>University of Michigan 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Flaster, Allyson</dc:creator>
  <cp:lastModifiedBy>Flaster, Allyson</cp:lastModifiedBy>
  <cp:revision>846</cp:revision>
  <dcterms:created xsi:type="dcterms:W3CDTF">2025-09-09T13:00:39Z</dcterms:created>
  <dcterms:modified xsi:type="dcterms:W3CDTF">2025-10-23T20:40:32Z</dcterms:modified>
</cp:coreProperties>
</file>